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4.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5.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26.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27.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28.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35"/>
  </p:notesMasterIdLst>
  <p:handoutMasterIdLst>
    <p:handoutMasterId r:id="rId136"/>
  </p:handoutMasterIdLst>
  <p:sldIdLst>
    <p:sldId id="256" r:id="rId2"/>
    <p:sldId id="718" r:id="rId3"/>
    <p:sldId id="716" r:id="rId4"/>
    <p:sldId id="757" r:id="rId5"/>
    <p:sldId id="283" r:id="rId6"/>
    <p:sldId id="501" r:id="rId7"/>
    <p:sldId id="640" r:id="rId8"/>
    <p:sldId id="730" r:id="rId9"/>
    <p:sldId id="731" r:id="rId10"/>
    <p:sldId id="733" r:id="rId11"/>
    <p:sldId id="734" r:id="rId12"/>
    <p:sldId id="735" r:id="rId13"/>
    <p:sldId id="736" r:id="rId14"/>
    <p:sldId id="737" r:id="rId15"/>
    <p:sldId id="738" r:id="rId16"/>
    <p:sldId id="739" r:id="rId17"/>
    <p:sldId id="740" r:id="rId18"/>
    <p:sldId id="741" r:id="rId19"/>
    <p:sldId id="742" r:id="rId20"/>
    <p:sldId id="743" r:id="rId21"/>
    <p:sldId id="744" r:id="rId22"/>
    <p:sldId id="745" r:id="rId23"/>
    <p:sldId id="746" r:id="rId24"/>
    <p:sldId id="748" r:id="rId25"/>
    <p:sldId id="764" r:id="rId26"/>
    <p:sldId id="765" r:id="rId27"/>
    <p:sldId id="766" r:id="rId28"/>
    <p:sldId id="761" r:id="rId29"/>
    <p:sldId id="762" r:id="rId30"/>
    <p:sldId id="763" r:id="rId31"/>
    <p:sldId id="749" r:id="rId32"/>
    <p:sldId id="750" r:id="rId33"/>
    <p:sldId id="752" r:id="rId34"/>
    <p:sldId id="753" r:id="rId35"/>
    <p:sldId id="754" r:id="rId36"/>
    <p:sldId id="755" r:id="rId37"/>
    <p:sldId id="338" r:id="rId38"/>
    <p:sldId id="288" r:id="rId39"/>
    <p:sldId id="339" r:id="rId40"/>
    <p:sldId id="566" r:id="rId41"/>
    <p:sldId id="402" r:id="rId42"/>
    <p:sldId id="403" r:id="rId43"/>
    <p:sldId id="340" r:id="rId44"/>
    <p:sldId id="567" r:id="rId45"/>
    <p:sldId id="408" r:id="rId46"/>
    <p:sldId id="409" r:id="rId47"/>
    <p:sldId id="341" r:id="rId48"/>
    <p:sldId id="568" r:id="rId49"/>
    <p:sldId id="410" r:id="rId50"/>
    <p:sldId id="411" r:id="rId51"/>
    <p:sldId id="342" r:id="rId52"/>
    <p:sldId id="569" r:id="rId53"/>
    <p:sldId id="412" r:id="rId54"/>
    <p:sldId id="414" r:id="rId55"/>
    <p:sldId id="413" r:id="rId56"/>
    <p:sldId id="415" r:id="rId57"/>
    <p:sldId id="416" r:id="rId58"/>
    <p:sldId id="636" r:id="rId59"/>
    <p:sldId id="767" r:id="rId60"/>
    <p:sldId id="768" r:id="rId61"/>
    <p:sldId id="769" r:id="rId62"/>
    <p:sldId id="770" r:id="rId63"/>
    <p:sldId id="771" r:id="rId64"/>
    <p:sldId id="772" r:id="rId65"/>
    <p:sldId id="773" r:id="rId66"/>
    <p:sldId id="774" r:id="rId67"/>
    <p:sldId id="775" r:id="rId68"/>
    <p:sldId id="776" r:id="rId69"/>
    <p:sldId id="777" r:id="rId70"/>
    <p:sldId id="778" r:id="rId71"/>
    <p:sldId id="779" r:id="rId72"/>
    <p:sldId id="780" r:id="rId73"/>
    <p:sldId id="781" r:id="rId74"/>
    <p:sldId id="782" r:id="rId75"/>
    <p:sldId id="783" r:id="rId76"/>
    <p:sldId id="784" r:id="rId77"/>
    <p:sldId id="785" r:id="rId78"/>
    <p:sldId id="786" r:id="rId79"/>
    <p:sldId id="787" r:id="rId80"/>
    <p:sldId id="788" r:id="rId81"/>
    <p:sldId id="789" r:id="rId82"/>
    <p:sldId id="790" r:id="rId83"/>
    <p:sldId id="791" r:id="rId84"/>
    <p:sldId id="421" r:id="rId85"/>
    <p:sldId id="793" r:id="rId86"/>
    <p:sldId id="795" r:id="rId87"/>
    <p:sldId id="819" r:id="rId88"/>
    <p:sldId id="796" r:id="rId89"/>
    <p:sldId id="797" r:id="rId90"/>
    <p:sldId id="798" r:id="rId91"/>
    <p:sldId id="800" r:id="rId92"/>
    <p:sldId id="801" r:id="rId93"/>
    <p:sldId id="802" r:id="rId94"/>
    <p:sldId id="803" r:id="rId95"/>
    <p:sldId id="804" r:id="rId96"/>
    <p:sldId id="815" r:id="rId97"/>
    <p:sldId id="816" r:id="rId98"/>
    <p:sldId id="805" r:id="rId99"/>
    <p:sldId id="817" r:id="rId100"/>
    <p:sldId id="818" r:id="rId101"/>
    <p:sldId id="807" r:id="rId102"/>
    <p:sldId id="792" r:id="rId103"/>
    <p:sldId id="417" r:id="rId104"/>
    <p:sldId id="418" r:id="rId105"/>
    <p:sldId id="422" r:id="rId106"/>
    <p:sldId id="419" r:id="rId107"/>
    <p:sldId id="420" r:id="rId108"/>
    <p:sldId id="726" r:id="rId109"/>
    <p:sldId id="725" r:id="rId110"/>
    <p:sldId id="423" r:id="rId111"/>
    <p:sldId id="424" r:id="rId112"/>
    <p:sldId id="645" r:id="rId113"/>
    <p:sldId id="812" r:id="rId114"/>
    <p:sldId id="813" r:id="rId115"/>
    <p:sldId id="659" r:id="rId116"/>
    <p:sldId id="662" r:id="rId117"/>
    <p:sldId id="665" r:id="rId118"/>
    <p:sldId id="814" r:id="rId119"/>
    <p:sldId id="820" r:id="rId120"/>
    <p:sldId id="673" r:id="rId121"/>
    <p:sldId id="694" r:id="rId122"/>
    <p:sldId id="695" r:id="rId123"/>
    <p:sldId id="696" r:id="rId124"/>
    <p:sldId id="701" r:id="rId125"/>
    <p:sldId id="702" r:id="rId126"/>
    <p:sldId id="703" r:id="rId127"/>
    <p:sldId id="704" r:id="rId128"/>
    <p:sldId id="705" r:id="rId129"/>
    <p:sldId id="706" r:id="rId130"/>
    <p:sldId id="759" r:id="rId131"/>
    <p:sldId id="760" r:id="rId132"/>
    <p:sldId id="729" r:id="rId133"/>
    <p:sldId id="720" r:id="rId13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891A7"/>
    <a:srgbClr val="CC3300"/>
    <a:srgbClr val="97DCFF"/>
    <a:srgbClr val="B6DF89"/>
    <a:srgbClr val="05953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4588" autoAdjust="0"/>
    <p:restoredTop sz="73348" autoAdjust="0"/>
  </p:normalViewPr>
  <p:slideViewPr>
    <p:cSldViewPr>
      <p:cViewPr varScale="1">
        <p:scale>
          <a:sx n="88" d="100"/>
          <a:sy n="88" d="100"/>
        </p:scale>
        <p:origin x="1848" y="78"/>
      </p:cViewPr>
      <p:guideLst>
        <p:guide orient="horz" pos="2160"/>
        <p:guide pos="2880"/>
      </p:guideLst>
    </p:cSldViewPr>
  </p:slideViewPr>
  <p:outlineViewPr>
    <p:cViewPr>
      <p:scale>
        <a:sx n="33" d="100"/>
        <a:sy n="33" d="100"/>
      </p:scale>
      <p:origin x="36" y="8244"/>
    </p:cViewPr>
  </p:outlineViewPr>
  <p:notesTextViewPr>
    <p:cViewPr>
      <p:scale>
        <a:sx n="1" d="1"/>
        <a:sy n="1" d="1"/>
      </p:scale>
      <p:origin x="0" y="0"/>
    </p:cViewPr>
  </p:notesTextViewPr>
  <p:sorterViewPr>
    <p:cViewPr varScale="1">
      <p:scale>
        <a:sx n="1" d="1"/>
        <a:sy n="1" d="1"/>
      </p:scale>
      <p:origin x="0" y="-18019"/>
    </p:cViewPr>
  </p:sorterViewPr>
  <p:notesViewPr>
    <p:cSldViewPr>
      <p:cViewPr varScale="1">
        <p:scale>
          <a:sx n="92" d="100"/>
          <a:sy n="92" d="100"/>
        </p:scale>
        <p:origin x="-3732" y="-10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viewProps" Target="view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13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4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microsoft.com/office/2015/10/relationships/revisionInfo" Target="revisionInfo.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handoutMaster" Target="handoutMasters/handout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E4F9D75-D5D8-4314-ACBD-27833A7F9B37}" type="doc">
      <dgm:prSet loTypeId="urn:microsoft.com/office/officeart/2005/8/layout/matrix3" loCatId="matrix" qsTypeId="urn:microsoft.com/office/officeart/2005/8/quickstyle/3d2" qsCatId="3D" csTypeId="urn:microsoft.com/office/officeart/2005/8/colors/accent1_2" csCatId="accent1" phldr="1"/>
      <dgm:spPr/>
      <dgm:t>
        <a:bodyPr/>
        <a:lstStyle/>
        <a:p>
          <a:endParaRPr lang="en-CA"/>
        </a:p>
      </dgm:t>
    </dgm:pt>
    <dgm:pt modelId="{D1EB14A3-E50B-4C6B-8B85-FC2F1AA58ED5}">
      <dgm:prSet phldrT="[Text]"/>
      <dgm:spPr/>
      <dgm:t>
        <a:bodyPr/>
        <a:lstStyle/>
        <a:p>
          <a:r>
            <a:rPr lang="en-US" b="1" dirty="0">
              <a:solidFill>
                <a:schemeClr val="tx1"/>
              </a:solidFill>
            </a:rPr>
            <a:t>REST</a:t>
          </a:r>
          <a:endParaRPr lang="en-CA" b="1" dirty="0">
            <a:solidFill>
              <a:schemeClr val="tx1"/>
            </a:solidFill>
          </a:endParaRPr>
        </a:p>
      </dgm:t>
    </dgm:pt>
    <dgm:pt modelId="{FDE3662D-EA8F-4B9A-8DA5-E4008DC5088C}" type="parTrans" cxnId="{C9EEAB38-2F48-4E10-A546-FCDECE73A0B0}">
      <dgm:prSet/>
      <dgm:spPr/>
      <dgm:t>
        <a:bodyPr/>
        <a:lstStyle/>
        <a:p>
          <a:endParaRPr lang="en-CA"/>
        </a:p>
      </dgm:t>
    </dgm:pt>
    <dgm:pt modelId="{0BB29068-5E85-4EE8-91E1-2024FD512D06}" type="sibTrans" cxnId="{C9EEAB38-2F48-4E10-A546-FCDECE73A0B0}">
      <dgm:prSet/>
      <dgm:spPr/>
      <dgm:t>
        <a:bodyPr/>
        <a:lstStyle/>
        <a:p>
          <a:endParaRPr lang="en-CA"/>
        </a:p>
      </dgm:t>
    </dgm:pt>
    <dgm:pt modelId="{B5E039F1-BBD9-49CA-AED0-167893AD4C2D}">
      <dgm:prSet phldrT="[Text]"/>
      <dgm:spPr>
        <a:solidFill>
          <a:schemeClr val="accent2"/>
        </a:solidFill>
      </dgm:spPr>
      <dgm:t>
        <a:bodyPr/>
        <a:lstStyle/>
        <a:p>
          <a:r>
            <a:rPr lang="en-US" b="1" dirty="0">
              <a:solidFill>
                <a:schemeClr val="tx1"/>
              </a:solidFill>
            </a:rPr>
            <a:t>Documents</a:t>
          </a:r>
          <a:endParaRPr lang="en-CA" b="1" dirty="0">
            <a:solidFill>
              <a:schemeClr val="tx1"/>
            </a:solidFill>
          </a:endParaRPr>
        </a:p>
      </dgm:t>
    </dgm:pt>
    <dgm:pt modelId="{AD5A7BF3-3CE0-454D-9BF9-F3FC11CF370C}" type="parTrans" cxnId="{4EBEE181-FD8C-45AF-80D6-5C9330225095}">
      <dgm:prSet/>
      <dgm:spPr/>
      <dgm:t>
        <a:bodyPr/>
        <a:lstStyle/>
        <a:p>
          <a:endParaRPr lang="en-CA"/>
        </a:p>
      </dgm:t>
    </dgm:pt>
    <dgm:pt modelId="{F3471573-29BE-4F11-926F-9AE633D722FD}" type="sibTrans" cxnId="{4EBEE181-FD8C-45AF-80D6-5C9330225095}">
      <dgm:prSet/>
      <dgm:spPr/>
      <dgm:t>
        <a:bodyPr/>
        <a:lstStyle/>
        <a:p>
          <a:endParaRPr lang="en-CA"/>
        </a:p>
      </dgm:t>
    </dgm:pt>
    <dgm:pt modelId="{1439D559-D189-4FF1-A4FB-F22A15A268D1}">
      <dgm:prSet phldrT="[Text]"/>
      <dgm:spPr>
        <a:solidFill>
          <a:schemeClr val="accent5"/>
        </a:solidFill>
      </dgm:spPr>
      <dgm:t>
        <a:bodyPr/>
        <a:lstStyle/>
        <a:p>
          <a:r>
            <a:rPr lang="en-US" b="1" dirty="0">
              <a:solidFill>
                <a:schemeClr val="tx1"/>
              </a:solidFill>
            </a:rPr>
            <a:t>Messages</a:t>
          </a:r>
          <a:endParaRPr lang="en-CA" b="1" dirty="0">
            <a:solidFill>
              <a:schemeClr val="tx1"/>
            </a:solidFill>
          </a:endParaRPr>
        </a:p>
      </dgm:t>
    </dgm:pt>
    <dgm:pt modelId="{5EE2399A-E4F7-46C2-AFD0-FCD2735CA036}" type="parTrans" cxnId="{4218ADCB-E1A6-4AB0-8A11-401F97C76E7B}">
      <dgm:prSet/>
      <dgm:spPr/>
      <dgm:t>
        <a:bodyPr/>
        <a:lstStyle/>
        <a:p>
          <a:endParaRPr lang="en-CA"/>
        </a:p>
      </dgm:t>
    </dgm:pt>
    <dgm:pt modelId="{7B39829F-0B46-49C4-AB74-4092A4A67217}" type="sibTrans" cxnId="{4218ADCB-E1A6-4AB0-8A11-401F97C76E7B}">
      <dgm:prSet/>
      <dgm:spPr/>
      <dgm:t>
        <a:bodyPr/>
        <a:lstStyle/>
        <a:p>
          <a:endParaRPr lang="en-CA"/>
        </a:p>
      </dgm:t>
    </dgm:pt>
    <dgm:pt modelId="{95D9FA2A-C5BC-4752-8E72-6799C0FBC1C6}">
      <dgm:prSet phldrT="[Text]"/>
      <dgm:spPr>
        <a:solidFill>
          <a:schemeClr val="bg2"/>
        </a:solidFill>
        <a:ln>
          <a:solidFill>
            <a:schemeClr val="accent4"/>
          </a:solidFill>
        </a:ln>
      </dgm:spPr>
      <dgm:t>
        <a:bodyPr/>
        <a:lstStyle/>
        <a:p>
          <a:r>
            <a:rPr lang="en-US" b="1" dirty="0">
              <a:solidFill>
                <a:schemeClr val="tx1"/>
              </a:solidFill>
            </a:rPr>
            <a:t>Services</a:t>
          </a:r>
          <a:endParaRPr lang="en-CA" b="1" dirty="0">
            <a:solidFill>
              <a:schemeClr val="tx1"/>
            </a:solidFill>
          </a:endParaRPr>
        </a:p>
      </dgm:t>
    </dgm:pt>
    <dgm:pt modelId="{49F28D2E-2126-4D04-9687-6426AB810F19}" type="parTrans" cxnId="{35A55FD1-3029-4FBF-BF95-422C96E319DA}">
      <dgm:prSet/>
      <dgm:spPr/>
      <dgm:t>
        <a:bodyPr/>
        <a:lstStyle/>
        <a:p>
          <a:endParaRPr lang="en-CA"/>
        </a:p>
      </dgm:t>
    </dgm:pt>
    <dgm:pt modelId="{2BCF00D6-D0C3-4AE9-8B23-962700DA1C8B}" type="sibTrans" cxnId="{35A55FD1-3029-4FBF-BF95-422C96E319DA}">
      <dgm:prSet/>
      <dgm:spPr/>
      <dgm:t>
        <a:bodyPr/>
        <a:lstStyle/>
        <a:p>
          <a:endParaRPr lang="en-CA"/>
        </a:p>
      </dgm:t>
    </dgm:pt>
    <dgm:pt modelId="{0F528374-3DE1-4486-B71C-82DC73192314}" type="pres">
      <dgm:prSet presAssocID="{3E4F9D75-D5D8-4314-ACBD-27833A7F9B37}" presName="matrix" presStyleCnt="0">
        <dgm:presLayoutVars>
          <dgm:chMax val="1"/>
          <dgm:dir/>
          <dgm:resizeHandles val="exact"/>
        </dgm:presLayoutVars>
      </dgm:prSet>
      <dgm:spPr/>
    </dgm:pt>
    <dgm:pt modelId="{7476B03F-5A87-4E08-A32E-D8B9821AFAB6}" type="pres">
      <dgm:prSet presAssocID="{3E4F9D75-D5D8-4314-ACBD-27833A7F9B37}" presName="diamond" presStyleLbl="bgShp" presStyleIdx="0" presStyleCnt="1"/>
      <dgm:spPr/>
    </dgm:pt>
    <dgm:pt modelId="{ECAE1A64-3C26-4CD0-8055-16154FF0361B}" type="pres">
      <dgm:prSet presAssocID="{3E4F9D75-D5D8-4314-ACBD-27833A7F9B37}" presName="quad1" presStyleLbl="node1" presStyleIdx="0" presStyleCnt="4">
        <dgm:presLayoutVars>
          <dgm:chMax val="0"/>
          <dgm:chPref val="0"/>
          <dgm:bulletEnabled val="1"/>
        </dgm:presLayoutVars>
      </dgm:prSet>
      <dgm:spPr/>
    </dgm:pt>
    <dgm:pt modelId="{AA9D5778-9E54-41DB-BF3A-44486A11C644}" type="pres">
      <dgm:prSet presAssocID="{3E4F9D75-D5D8-4314-ACBD-27833A7F9B37}" presName="quad2" presStyleLbl="node1" presStyleIdx="1" presStyleCnt="4">
        <dgm:presLayoutVars>
          <dgm:chMax val="0"/>
          <dgm:chPref val="0"/>
          <dgm:bulletEnabled val="1"/>
        </dgm:presLayoutVars>
      </dgm:prSet>
      <dgm:spPr/>
    </dgm:pt>
    <dgm:pt modelId="{B6C28692-8BAE-4E06-A3BE-9AAFCCA84D47}" type="pres">
      <dgm:prSet presAssocID="{3E4F9D75-D5D8-4314-ACBD-27833A7F9B37}" presName="quad3" presStyleLbl="node1" presStyleIdx="2" presStyleCnt="4">
        <dgm:presLayoutVars>
          <dgm:chMax val="0"/>
          <dgm:chPref val="0"/>
          <dgm:bulletEnabled val="1"/>
        </dgm:presLayoutVars>
      </dgm:prSet>
      <dgm:spPr/>
    </dgm:pt>
    <dgm:pt modelId="{C9DED484-765B-4B50-9650-386C82457535}" type="pres">
      <dgm:prSet presAssocID="{3E4F9D75-D5D8-4314-ACBD-27833A7F9B37}" presName="quad4" presStyleLbl="node1" presStyleIdx="3" presStyleCnt="4">
        <dgm:presLayoutVars>
          <dgm:chMax val="0"/>
          <dgm:chPref val="0"/>
          <dgm:bulletEnabled val="1"/>
        </dgm:presLayoutVars>
      </dgm:prSet>
      <dgm:spPr/>
    </dgm:pt>
  </dgm:ptLst>
  <dgm:cxnLst>
    <dgm:cxn modelId="{C9EEAB38-2F48-4E10-A546-FCDECE73A0B0}" srcId="{3E4F9D75-D5D8-4314-ACBD-27833A7F9B37}" destId="{D1EB14A3-E50B-4C6B-8B85-FC2F1AA58ED5}" srcOrd="0" destOrd="0" parTransId="{FDE3662D-EA8F-4B9A-8DA5-E4008DC5088C}" sibTransId="{0BB29068-5E85-4EE8-91E1-2024FD512D06}"/>
    <dgm:cxn modelId="{CB793150-1005-4DCB-B8AB-291B93FDE516}" type="presOf" srcId="{D1EB14A3-E50B-4C6B-8B85-FC2F1AA58ED5}" destId="{ECAE1A64-3C26-4CD0-8055-16154FF0361B}" srcOrd="0" destOrd="0" presId="urn:microsoft.com/office/officeart/2005/8/layout/matrix3"/>
    <dgm:cxn modelId="{C084747F-D7FF-4027-9386-0BC57A5B2819}" type="presOf" srcId="{1439D559-D189-4FF1-A4FB-F22A15A268D1}" destId="{B6C28692-8BAE-4E06-A3BE-9AAFCCA84D47}" srcOrd="0" destOrd="0" presId="urn:microsoft.com/office/officeart/2005/8/layout/matrix3"/>
    <dgm:cxn modelId="{E459CB80-AA3F-4E35-A0FA-F40BCD80E1A4}" type="presOf" srcId="{B5E039F1-BBD9-49CA-AED0-167893AD4C2D}" destId="{AA9D5778-9E54-41DB-BF3A-44486A11C644}" srcOrd="0" destOrd="0" presId="urn:microsoft.com/office/officeart/2005/8/layout/matrix3"/>
    <dgm:cxn modelId="{4EBEE181-FD8C-45AF-80D6-5C9330225095}" srcId="{3E4F9D75-D5D8-4314-ACBD-27833A7F9B37}" destId="{B5E039F1-BBD9-49CA-AED0-167893AD4C2D}" srcOrd="1" destOrd="0" parTransId="{AD5A7BF3-3CE0-454D-9BF9-F3FC11CF370C}" sibTransId="{F3471573-29BE-4F11-926F-9AE633D722FD}"/>
    <dgm:cxn modelId="{AC9E938D-B1C7-4364-BBE3-662D98A72C49}" type="presOf" srcId="{95D9FA2A-C5BC-4752-8E72-6799C0FBC1C6}" destId="{C9DED484-765B-4B50-9650-386C82457535}" srcOrd="0" destOrd="0" presId="urn:microsoft.com/office/officeart/2005/8/layout/matrix3"/>
    <dgm:cxn modelId="{4218ADCB-E1A6-4AB0-8A11-401F97C76E7B}" srcId="{3E4F9D75-D5D8-4314-ACBD-27833A7F9B37}" destId="{1439D559-D189-4FF1-A4FB-F22A15A268D1}" srcOrd="2" destOrd="0" parTransId="{5EE2399A-E4F7-46C2-AFD0-FCD2735CA036}" sibTransId="{7B39829F-0B46-49C4-AB74-4092A4A67217}"/>
    <dgm:cxn modelId="{35A55FD1-3029-4FBF-BF95-422C96E319DA}" srcId="{3E4F9D75-D5D8-4314-ACBD-27833A7F9B37}" destId="{95D9FA2A-C5BC-4752-8E72-6799C0FBC1C6}" srcOrd="3" destOrd="0" parTransId="{49F28D2E-2126-4D04-9687-6426AB810F19}" sibTransId="{2BCF00D6-D0C3-4AE9-8B23-962700DA1C8B}"/>
    <dgm:cxn modelId="{A972F1FA-F23B-442B-B359-B279E50DD31F}" type="presOf" srcId="{3E4F9D75-D5D8-4314-ACBD-27833A7F9B37}" destId="{0F528374-3DE1-4486-B71C-82DC73192314}" srcOrd="0" destOrd="0" presId="urn:microsoft.com/office/officeart/2005/8/layout/matrix3"/>
    <dgm:cxn modelId="{E92B8D69-78B4-4931-8590-9233EED7D9ED}" type="presParOf" srcId="{0F528374-3DE1-4486-B71C-82DC73192314}" destId="{7476B03F-5A87-4E08-A32E-D8B9821AFAB6}" srcOrd="0" destOrd="0" presId="urn:microsoft.com/office/officeart/2005/8/layout/matrix3"/>
    <dgm:cxn modelId="{65EA4D13-83CB-4ACD-BC88-8C43826BC0DF}" type="presParOf" srcId="{0F528374-3DE1-4486-B71C-82DC73192314}" destId="{ECAE1A64-3C26-4CD0-8055-16154FF0361B}" srcOrd="1" destOrd="0" presId="urn:microsoft.com/office/officeart/2005/8/layout/matrix3"/>
    <dgm:cxn modelId="{A335D79C-241D-4A3D-8997-0828D0E90E26}" type="presParOf" srcId="{0F528374-3DE1-4486-B71C-82DC73192314}" destId="{AA9D5778-9E54-41DB-BF3A-44486A11C644}" srcOrd="2" destOrd="0" presId="urn:microsoft.com/office/officeart/2005/8/layout/matrix3"/>
    <dgm:cxn modelId="{C5A17D08-B8A6-46EE-8231-692C4F03BB86}" type="presParOf" srcId="{0F528374-3DE1-4486-B71C-82DC73192314}" destId="{B6C28692-8BAE-4E06-A3BE-9AAFCCA84D47}" srcOrd="3" destOrd="0" presId="urn:microsoft.com/office/officeart/2005/8/layout/matrix3"/>
    <dgm:cxn modelId="{3F8417B2-A8E2-44EF-BDAD-32CE1CFA304D}" type="presParOf" srcId="{0F528374-3DE1-4486-B71C-82DC73192314}" destId="{C9DED484-765B-4B50-9650-386C82457535}" srcOrd="4" destOrd="0" presId="urn:microsoft.com/office/officeart/2005/8/layout/matrix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3E4F9D75-D5D8-4314-ACBD-27833A7F9B37}" type="doc">
      <dgm:prSet loTypeId="urn:microsoft.com/office/officeart/2005/8/layout/matrix3" loCatId="matrix" qsTypeId="urn:microsoft.com/office/officeart/2005/8/quickstyle/3d2" qsCatId="3D" csTypeId="urn:microsoft.com/office/officeart/2005/8/colors/accent1_2" csCatId="accent1" phldr="1"/>
      <dgm:spPr/>
      <dgm:t>
        <a:bodyPr/>
        <a:lstStyle/>
        <a:p>
          <a:endParaRPr lang="en-CA"/>
        </a:p>
      </dgm:t>
    </dgm:pt>
    <dgm:pt modelId="{95D9FA2A-C5BC-4752-8E72-6799C0FBC1C6}">
      <dgm:prSet phldrT="[Text]"/>
      <dgm:spPr>
        <a:solidFill>
          <a:schemeClr val="bg2"/>
        </a:solidFill>
        <a:ln>
          <a:solidFill>
            <a:schemeClr val="accent4"/>
          </a:solidFill>
        </a:ln>
      </dgm:spPr>
      <dgm:t>
        <a:bodyPr/>
        <a:lstStyle/>
        <a:p>
          <a:endParaRPr lang="en-CA" b="1" dirty="0">
            <a:solidFill>
              <a:schemeClr val="tx1"/>
            </a:solidFill>
          </a:endParaRPr>
        </a:p>
      </dgm:t>
    </dgm:pt>
    <dgm:pt modelId="{2BCF00D6-D0C3-4AE9-8B23-962700DA1C8B}" type="sibTrans" cxnId="{35A55FD1-3029-4FBF-BF95-422C96E319DA}">
      <dgm:prSet/>
      <dgm:spPr/>
      <dgm:t>
        <a:bodyPr/>
        <a:lstStyle/>
        <a:p>
          <a:endParaRPr lang="en-CA"/>
        </a:p>
      </dgm:t>
    </dgm:pt>
    <dgm:pt modelId="{49F28D2E-2126-4D04-9687-6426AB810F19}" type="parTrans" cxnId="{35A55FD1-3029-4FBF-BF95-422C96E319DA}">
      <dgm:prSet/>
      <dgm:spPr/>
      <dgm:t>
        <a:bodyPr/>
        <a:lstStyle/>
        <a:p>
          <a:endParaRPr lang="en-CA"/>
        </a:p>
      </dgm:t>
    </dgm:pt>
    <dgm:pt modelId="{1439D559-D189-4FF1-A4FB-F22A15A268D1}">
      <dgm:prSet phldrT="[Text]"/>
      <dgm:spPr>
        <a:solidFill>
          <a:schemeClr val="accent5"/>
        </a:solidFill>
      </dgm:spPr>
      <dgm:t>
        <a:bodyPr/>
        <a:lstStyle/>
        <a:p>
          <a:r>
            <a:rPr lang="en-US" b="1" dirty="0">
              <a:solidFill>
                <a:schemeClr val="tx1"/>
              </a:solidFill>
            </a:rPr>
            <a:t>Messages</a:t>
          </a:r>
          <a:endParaRPr lang="en-CA" b="1" dirty="0">
            <a:solidFill>
              <a:schemeClr val="tx1"/>
            </a:solidFill>
          </a:endParaRPr>
        </a:p>
      </dgm:t>
    </dgm:pt>
    <dgm:pt modelId="{7B39829F-0B46-49C4-AB74-4092A4A67217}" type="sibTrans" cxnId="{4218ADCB-E1A6-4AB0-8A11-401F97C76E7B}">
      <dgm:prSet/>
      <dgm:spPr/>
      <dgm:t>
        <a:bodyPr/>
        <a:lstStyle/>
        <a:p>
          <a:endParaRPr lang="en-CA"/>
        </a:p>
      </dgm:t>
    </dgm:pt>
    <dgm:pt modelId="{5EE2399A-E4F7-46C2-AFD0-FCD2735CA036}" type="parTrans" cxnId="{4218ADCB-E1A6-4AB0-8A11-401F97C76E7B}">
      <dgm:prSet/>
      <dgm:spPr/>
      <dgm:t>
        <a:bodyPr/>
        <a:lstStyle/>
        <a:p>
          <a:endParaRPr lang="en-CA"/>
        </a:p>
      </dgm:t>
    </dgm:pt>
    <dgm:pt modelId="{D1EB14A3-E50B-4C6B-8B85-FC2F1AA58ED5}">
      <dgm:prSet phldrT="[Text]"/>
      <dgm:spPr/>
      <dgm:t>
        <a:bodyPr/>
        <a:lstStyle/>
        <a:p>
          <a:endParaRPr lang="en-CA" b="1" dirty="0">
            <a:solidFill>
              <a:schemeClr val="tx1"/>
            </a:solidFill>
          </a:endParaRPr>
        </a:p>
      </dgm:t>
    </dgm:pt>
    <dgm:pt modelId="{0BB29068-5E85-4EE8-91E1-2024FD512D06}" type="sibTrans" cxnId="{C9EEAB38-2F48-4E10-A546-FCDECE73A0B0}">
      <dgm:prSet/>
      <dgm:spPr/>
      <dgm:t>
        <a:bodyPr/>
        <a:lstStyle/>
        <a:p>
          <a:endParaRPr lang="en-CA"/>
        </a:p>
      </dgm:t>
    </dgm:pt>
    <dgm:pt modelId="{FDE3662D-EA8F-4B9A-8DA5-E4008DC5088C}" type="parTrans" cxnId="{C9EEAB38-2F48-4E10-A546-FCDECE73A0B0}">
      <dgm:prSet/>
      <dgm:spPr/>
      <dgm:t>
        <a:bodyPr/>
        <a:lstStyle/>
        <a:p>
          <a:endParaRPr lang="en-CA"/>
        </a:p>
      </dgm:t>
    </dgm:pt>
    <dgm:pt modelId="{B5E039F1-BBD9-49CA-AED0-167893AD4C2D}">
      <dgm:prSet phldrT="[Text]"/>
      <dgm:spPr>
        <a:solidFill>
          <a:schemeClr val="accent2"/>
        </a:solidFill>
      </dgm:spPr>
      <dgm:t>
        <a:bodyPr/>
        <a:lstStyle/>
        <a:p>
          <a:endParaRPr lang="en-CA" b="1" dirty="0">
            <a:solidFill>
              <a:schemeClr val="tx1"/>
            </a:solidFill>
          </a:endParaRPr>
        </a:p>
      </dgm:t>
    </dgm:pt>
    <dgm:pt modelId="{F3471573-29BE-4F11-926F-9AE633D722FD}" type="sibTrans" cxnId="{4EBEE181-FD8C-45AF-80D6-5C9330225095}">
      <dgm:prSet/>
      <dgm:spPr/>
      <dgm:t>
        <a:bodyPr/>
        <a:lstStyle/>
        <a:p>
          <a:endParaRPr lang="en-CA"/>
        </a:p>
      </dgm:t>
    </dgm:pt>
    <dgm:pt modelId="{AD5A7BF3-3CE0-454D-9BF9-F3FC11CF370C}" type="parTrans" cxnId="{4EBEE181-FD8C-45AF-80D6-5C9330225095}">
      <dgm:prSet/>
      <dgm:spPr/>
      <dgm:t>
        <a:bodyPr/>
        <a:lstStyle/>
        <a:p>
          <a:endParaRPr lang="en-CA"/>
        </a:p>
      </dgm:t>
    </dgm:pt>
    <dgm:pt modelId="{0F528374-3DE1-4486-B71C-82DC73192314}" type="pres">
      <dgm:prSet presAssocID="{3E4F9D75-D5D8-4314-ACBD-27833A7F9B37}" presName="matrix" presStyleCnt="0">
        <dgm:presLayoutVars>
          <dgm:chMax val="1"/>
          <dgm:dir/>
          <dgm:resizeHandles val="exact"/>
        </dgm:presLayoutVars>
      </dgm:prSet>
      <dgm:spPr/>
    </dgm:pt>
    <dgm:pt modelId="{7476B03F-5A87-4E08-A32E-D8B9821AFAB6}" type="pres">
      <dgm:prSet presAssocID="{3E4F9D75-D5D8-4314-ACBD-27833A7F9B37}" presName="diamond" presStyleLbl="bgShp" presStyleIdx="0" presStyleCnt="1"/>
      <dgm:spPr/>
    </dgm:pt>
    <dgm:pt modelId="{ECAE1A64-3C26-4CD0-8055-16154FF0361B}" type="pres">
      <dgm:prSet presAssocID="{3E4F9D75-D5D8-4314-ACBD-27833A7F9B37}" presName="quad1" presStyleLbl="node1" presStyleIdx="0" presStyleCnt="4">
        <dgm:presLayoutVars>
          <dgm:chMax val="0"/>
          <dgm:chPref val="0"/>
          <dgm:bulletEnabled val="1"/>
        </dgm:presLayoutVars>
      </dgm:prSet>
      <dgm:spPr/>
    </dgm:pt>
    <dgm:pt modelId="{AA9D5778-9E54-41DB-BF3A-44486A11C644}" type="pres">
      <dgm:prSet presAssocID="{3E4F9D75-D5D8-4314-ACBD-27833A7F9B37}" presName="quad2" presStyleLbl="node1" presStyleIdx="1" presStyleCnt="4">
        <dgm:presLayoutVars>
          <dgm:chMax val="0"/>
          <dgm:chPref val="0"/>
          <dgm:bulletEnabled val="1"/>
        </dgm:presLayoutVars>
      </dgm:prSet>
      <dgm:spPr/>
    </dgm:pt>
    <dgm:pt modelId="{B6C28692-8BAE-4E06-A3BE-9AAFCCA84D47}" type="pres">
      <dgm:prSet presAssocID="{3E4F9D75-D5D8-4314-ACBD-27833A7F9B37}" presName="quad3" presStyleLbl="node1" presStyleIdx="2" presStyleCnt="4">
        <dgm:presLayoutVars>
          <dgm:chMax val="0"/>
          <dgm:chPref val="0"/>
          <dgm:bulletEnabled val="1"/>
        </dgm:presLayoutVars>
      </dgm:prSet>
      <dgm:spPr/>
    </dgm:pt>
    <dgm:pt modelId="{C9DED484-765B-4B50-9650-386C82457535}" type="pres">
      <dgm:prSet presAssocID="{3E4F9D75-D5D8-4314-ACBD-27833A7F9B37}" presName="quad4" presStyleLbl="node1" presStyleIdx="3" presStyleCnt="4">
        <dgm:presLayoutVars>
          <dgm:chMax val="0"/>
          <dgm:chPref val="0"/>
          <dgm:bulletEnabled val="1"/>
        </dgm:presLayoutVars>
      </dgm:prSet>
      <dgm:spPr/>
    </dgm:pt>
  </dgm:ptLst>
  <dgm:cxnLst>
    <dgm:cxn modelId="{CBD1F41E-2AD9-4FD8-969F-1FD7FC2D9F24}" type="presOf" srcId="{B5E039F1-BBD9-49CA-AED0-167893AD4C2D}" destId="{AA9D5778-9E54-41DB-BF3A-44486A11C644}" srcOrd="0" destOrd="0" presId="urn:microsoft.com/office/officeart/2005/8/layout/matrix3"/>
    <dgm:cxn modelId="{C9EEAB38-2F48-4E10-A546-FCDECE73A0B0}" srcId="{3E4F9D75-D5D8-4314-ACBD-27833A7F9B37}" destId="{D1EB14A3-E50B-4C6B-8B85-FC2F1AA58ED5}" srcOrd="0" destOrd="0" parTransId="{FDE3662D-EA8F-4B9A-8DA5-E4008DC5088C}" sibTransId="{0BB29068-5E85-4EE8-91E1-2024FD512D06}"/>
    <dgm:cxn modelId="{0D0D0C44-FE61-4CF3-8471-98BD276CF194}" type="presOf" srcId="{95D9FA2A-C5BC-4752-8E72-6799C0FBC1C6}" destId="{C9DED484-765B-4B50-9650-386C82457535}" srcOrd="0" destOrd="0" presId="urn:microsoft.com/office/officeart/2005/8/layout/matrix3"/>
    <dgm:cxn modelId="{65AE577E-FA34-4ECD-B929-A0D6DC39DE69}" type="presOf" srcId="{1439D559-D189-4FF1-A4FB-F22A15A268D1}" destId="{B6C28692-8BAE-4E06-A3BE-9AAFCCA84D47}" srcOrd="0" destOrd="0" presId="urn:microsoft.com/office/officeart/2005/8/layout/matrix3"/>
    <dgm:cxn modelId="{4EBEE181-FD8C-45AF-80D6-5C9330225095}" srcId="{3E4F9D75-D5D8-4314-ACBD-27833A7F9B37}" destId="{B5E039F1-BBD9-49CA-AED0-167893AD4C2D}" srcOrd="1" destOrd="0" parTransId="{AD5A7BF3-3CE0-454D-9BF9-F3FC11CF370C}" sibTransId="{F3471573-29BE-4F11-926F-9AE633D722FD}"/>
    <dgm:cxn modelId="{7E753A98-45C0-4B79-9FD9-069A11EC1247}" type="presOf" srcId="{3E4F9D75-D5D8-4314-ACBD-27833A7F9B37}" destId="{0F528374-3DE1-4486-B71C-82DC73192314}" srcOrd="0" destOrd="0" presId="urn:microsoft.com/office/officeart/2005/8/layout/matrix3"/>
    <dgm:cxn modelId="{71C1A2B6-A533-4C1C-B93D-8F6FE994E003}" type="presOf" srcId="{D1EB14A3-E50B-4C6B-8B85-FC2F1AA58ED5}" destId="{ECAE1A64-3C26-4CD0-8055-16154FF0361B}" srcOrd="0" destOrd="0" presId="urn:microsoft.com/office/officeart/2005/8/layout/matrix3"/>
    <dgm:cxn modelId="{4218ADCB-E1A6-4AB0-8A11-401F97C76E7B}" srcId="{3E4F9D75-D5D8-4314-ACBD-27833A7F9B37}" destId="{1439D559-D189-4FF1-A4FB-F22A15A268D1}" srcOrd="2" destOrd="0" parTransId="{5EE2399A-E4F7-46C2-AFD0-FCD2735CA036}" sibTransId="{7B39829F-0B46-49C4-AB74-4092A4A67217}"/>
    <dgm:cxn modelId="{35A55FD1-3029-4FBF-BF95-422C96E319DA}" srcId="{3E4F9D75-D5D8-4314-ACBD-27833A7F9B37}" destId="{95D9FA2A-C5BC-4752-8E72-6799C0FBC1C6}" srcOrd="3" destOrd="0" parTransId="{49F28D2E-2126-4D04-9687-6426AB810F19}" sibTransId="{2BCF00D6-D0C3-4AE9-8B23-962700DA1C8B}"/>
    <dgm:cxn modelId="{5F2A64C4-5A33-43ED-8CC2-A166A1566193}" type="presParOf" srcId="{0F528374-3DE1-4486-B71C-82DC73192314}" destId="{7476B03F-5A87-4E08-A32E-D8B9821AFAB6}" srcOrd="0" destOrd="0" presId="urn:microsoft.com/office/officeart/2005/8/layout/matrix3"/>
    <dgm:cxn modelId="{EA96B758-1670-4147-A727-0DC9E0CA2DD3}" type="presParOf" srcId="{0F528374-3DE1-4486-B71C-82DC73192314}" destId="{ECAE1A64-3C26-4CD0-8055-16154FF0361B}" srcOrd="1" destOrd="0" presId="urn:microsoft.com/office/officeart/2005/8/layout/matrix3"/>
    <dgm:cxn modelId="{2ECF4DFE-1445-4BA5-A37F-D3AE83B9CE40}" type="presParOf" srcId="{0F528374-3DE1-4486-B71C-82DC73192314}" destId="{AA9D5778-9E54-41DB-BF3A-44486A11C644}" srcOrd="2" destOrd="0" presId="urn:microsoft.com/office/officeart/2005/8/layout/matrix3"/>
    <dgm:cxn modelId="{1D6ADE71-3CDA-4BAD-9B5D-2FF2EFE4C8EB}" type="presParOf" srcId="{0F528374-3DE1-4486-B71C-82DC73192314}" destId="{B6C28692-8BAE-4E06-A3BE-9AAFCCA84D47}" srcOrd="3" destOrd="0" presId="urn:microsoft.com/office/officeart/2005/8/layout/matrix3"/>
    <dgm:cxn modelId="{6B948C34-AE78-41EB-8090-885C7EF98F9C}" type="presParOf" srcId="{0F528374-3DE1-4486-B71C-82DC73192314}" destId="{C9DED484-765B-4B50-9650-386C82457535}" srcOrd="4" destOrd="0" presId="urn:microsoft.com/office/officeart/2005/8/layout/matrix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3E4F9D75-D5D8-4314-ACBD-27833A7F9B37}" type="doc">
      <dgm:prSet loTypeId="urn:microsoft.com/office/officeart/2005/8/layout/matrix3" loCatId="matrix" qsTypeId="urn:microsoft.com/office/officeart/2005/8/quickstyle/3d2" qsCatId="3D" csTypeId="urn:microsoft.com/office/officeart/2005/8/colors/accent1_2" csCatId="accent1" phldr="1"/>
      <dgm:spPr/>
      <dgm:t>
        <a:bodyPr/>
        <a:lstStyle/>
        <a:p>
          <a:endParaRPr lang="en-CA"/>
        </a:p>
      </dgm:t>
    </dgm:pt>
    <dgm:pt modelId="{95D9FA2A-C5BC-4752-8E72-6799C0FBC1C6}">
      <dgm:prSet phldrT="[Text]"/>
      <dgm:spPr>
        <a:solidFill>
          <a:schemeClr val="bg2"/>
        </a:solidFill>
        <a:ln>
          <a:solidFill>
            <a:schemeClr val="accent4"/>
          </a:solidFill>
        </a:ln>
      </dgm:spPr>
      <dgm:t>
        <a:bodyPr/>
        <a:lstStyle/>
        <a:p>
          <a:r>
            <a:rPr lang="en-US" b="1" dirty="0">
              <a:solidFill>
                <a:schemeClr val="tx1"/>
              </a:solidFill>
            </a:rPr>
            <a:t>Services</a:t>
          </a:r>
          <a:endParaRPr lang="en-CA" b="1" dirty="0">
            <a:solidFill>
              <a:schemeClr val="tx1"/>
            </a:solidFill>
          </a:endParaRPr>
        </a:p>
      </dgm:t>
    </dgm:pt>
    <dgm:pt modelId="{2BCF00D6-D0C3-4AE9-8B23-962700DA1C8B}" type="sibTrans" cxnId="{35A55FD1-3029-4FBF-BF95-422C96E319DA}">
      <dgm:prSet/>
      <dgm:spPr/>
      <dgm:t>
        <a:bodyPr/>
        <a:lstStyle/>
        <a:p>
          <a:endParaRPr lang="en-CA"/>
        </a:p>
      </dgm:t>
    </dgm:pt>
    <dgm:pt modelId="{49F28D2E-2126-4D04-9687-6426AB810F19}" type="parTrans" cxnId="{35A55FD1-3029-4FBF-BF95-422C96E319DA}">
      <dgm:prSet/>
      <dgm:spPr/>
      <dgm:t>
        <a:bodyPr/>
        <a:lstStyle/>
        <a:p>
          <a:endParaRPr lang="en-CA"/>
        </a:p>
      </dgm:t>
    </dgm:pt>
    <dgm:pt modelId="{1439D559-D189-4FF1-A4FB-F22A15A268D1}">
      <dgm:prSet phldrT="[Text]"/>
      <dgm:spPr>
        <a:solidFill>
          <a:schemeClr val="accent5"/>
        </a:solidFill>
      </dgm:spPr>
      <dgm:t>
        <a:bodyPr/>
        <a:lstStyle/>
        <a:p>
          <a:endParaRPr lang="en-CA" b="1" dirty="0">
            <a:solidFill>
              <a:schemeClr val="tx1"/>
            </a:solidFill>
          </a:endParaRPr>
        </a:p>
      </dgm:t>
    </dgm:pt>
    <dgm:pt modelId="{7B39829F-0B46-49C4-AB74-4092A4A67217}" type="sibTrans" cxnId="{4218ADCB-E1A6-4AB0-8A11-401F97C76E7B}">
      <dgm:prSet/>
      <dgm:spPr/>
      <dgm:t>
        <a:bodyPr/>
        <a:lstStyle/>
        <a:p>
          <a:endParaRPr lang="en-CA"/>
        </a:p>
      </dgm:t>
    </dgm:pt>
    <dgm:pt modelId="{5EE2399A-E4F7-46C2-AFD0-FCD2735CA036}" type="parTrans" cxnId="{4218ADCB-E1A6-4AB0-8A11-401F97C76E7B}">
      <dgm:prSet/>
      <dgm:spPr/>
      <dgm:t>
        <a:bodyPr/>
        <a:lstStyle/>
        <a:p>
          <a:endParaRPr lang="en-CA"/>
        </a:p>
      </dgm:t>
    </dgm:pt>
    <dgm:pt modelId="{D1EB14A3-E50B-4C6B-8B85-FC2F1AA58ED5}">
      <dgm:prSet phldrT="[Text]"/>
      <dgm:spPr/>
      <dgm:t>
        <a:bodyPr/>
        <a:lstStyle/>
        <a:p>
          <a:endParaRPr lang="en-CA" b="1" dirty="0">
            <a:solidFill>
              <a:schemeClr val="tx1"/>
            </a:solidFill>
          </a:endParaRPr>
        </a:p>
      </dgm:t>
    </dgm:pt>
    <dgm:pt modelId="{0BB29068-5E85-4EE8-91E1-2024FD512D06}" type="sibTrans" cxnId="{C9EEAB38-2F48-4E10-A546-FCDECE73A0B0}">
      <dgm:prSet/>
      <dgm:spPr/>
      <dgm:t>
        <a:bodyPr/>
        <a:lstStyle/>
        <a:p>
          <a:endParaRPr lang="en-CA"/>
        </a:p>
      </dgm:t>
    </dgm:pt>
    <dgm:pt modelId="{FDE3662D-EA8F-4B9A-8DA5-E4008DC5088C}" type="parTrans" cxnId="{C9EEAB38-2F48-4E10-A546-FCDECE73A0B0}">
      <dgm:prSet/>
      <dgm:spPr/>
      <dgm:t>
        <a:bodyPr/>
        <a:lstStyle/>
        <a:p>
          <a:endParaRPr lang="en-CA"/>
        </a:p>
      </dgm:t>
    </dgm:pt>
    <dgm:pt modelId="{B5E039F1-BBD9-49CA-AED0-167893AD4C2D}">
      <dgm:prSet phldrT="[Text]"/>
      <dgm:spPr>
        <a:solidFill>
          <a:schemeClr val="accent2"/>
        </a:solidFill>
      </dgm:spPr>
      <dgm:t>
        <a:bodyPr/>
        <a:lstStyle/>
        <a:p>
          <a:endParaRPr lang="en-CA" b="1" dirty="0">
            <a:solidFill>
              <a:schemeClr val="tx1"/>
            </a:solidFill>
          </a:endParaRPr>
        </a:p>
      </dgm:t>
    </dgm:pt>
    <dgm:pt modelId="{F3471573-29BE-4F11-926F-9AE633D722FD}" type="sibTrans" cxnId="{4EBEE181-FD8C-45AF-80D6-5C9330225095}">
      <dgm:prSet/>
      <dgm:spPr/>
      <dgm:t>
        <a:bodyPr/>
        <a:lstStyle/>
        <a:p>
          <a:endParaRPr lang="en-CA"/>
        </a:p>
      </dgm:t>
    </dgm:pt>
    <dgm:pt modelId="{AD5A7BF3-3CE0-454D-9BF9-F3FC11CF370C}" type="parTrans" cxnId="{4EBEE181-FD8C-45AF-80D6-5C9330225095}">
      <dgm:prSet/>
      <dgm:spPr/>
      <dgm:t>
        <a:bodyPr/>
        <a:lstStyle/>
        <a:p>
          <a:endParaRPr lang="en-CA"/>
        </a:p>
      </dgm:t>
    </dgm:pt>
    <dgm:pt modelId="{0F528374-3DE1-4486-B71C-82DC73192314}" type="pres">
      <dgm:prSet presAssocID="{3E4F9D75-D5D8-4314-ACBD-27833A7F9B37}" presName="matrix" presStyleCnt="0">
        <dgm:presLayoutVars>
          <dgm:chMax val="1"/>
          <dgm:dir/>
          <dgm:resizeHandles val="exact"/>
        </dgm:presLayoutVars>
      </dgm:prSet>
      <dgm:spPr/>
    </dgm:pt>
    <dgm:pt modelId="{7476B03F-5A87-4E08-A32E-D8B9821AFAB6}" type="pres">
      <dgm:prSet presAssocID="{3E4F9D75-D5D8-4314-ACBD-27833A7F9B37}" presName="diamond" presStyleLbl="bgShp" presStyleIdx="0" presStyleCnt="1"/>
      <dgm:spPr/>
    </dgm:pt>
    <dgm:pt modelId="{ECAE1A64-3C26-4CD0-8055-16154FF0361B}" type="pres">
      <dgm:prSet presAssocID="{3E4F9D75-D5D8-4314-ACBD-27833A7F9B37}" presName="quad1" presStyleLbl="node1" presStyleIdx="0" presStyleCnt="4">
        <dgm:presLayoutVars>
          <dgm:chMax val="0"/>
          <dgm:chPref val="0"/>
          <dgm:bulletEnabled val="1"/>
        </dgm:presLayoutVars>
      </dgm:prSet>
      <dgm:spPr/>
    </dgm:pt>
    <dgm:pt modelId="{AA9D5778-9E54-41DB-BF3A-44486A11C644}" type="pres">
      <dgm:prSet presAssocID="{3E4F9D75-D5D8-4314-ACBD-27833A7F9B37}" presName="quad2" presStyleLbl="node1" presStyleIdx="1" presStyleCnt="4">
        <dgm:presLayoutVars>
          <dgm:chMax val="0"/>
          <dgm:chPref val="0"/>
          <dgm:bulletEnabled val="1"/>
        </dgm:presLayoutVars>
      </dgm:prSet>
      <dgm:spPr/>
    </dgm:pt>
    <dgm:pt modelId="{B6C28692-8BAE-4E06-A3BE-9AAFCCA84D47}" type="pres">
      <dgm:prSet presAssocID="{3E4F9D75-D5D8-4314-ACBD-27833A7F9B37}" presName="quad3" presStyleLbl="node1" presStyleIdx="2" presStyleCnt="4">
        <dgm:presLayoutVars>
          <dgm:chMax val="0"/>
          <dgm:chPref val="0"/>
          <dgm:bulletEnabled val="1"/>
        </dgm:presLayoutVars>
      </dgm:prSet>
      <dgm:spPr/>
    </dgm:pt>
    <dgm:pt modelId="{C9DED484-765B-4B50-9650-386C82457535}" type="pres">
      <dgm:prSet presAssocID="{3E4F9D75-D5D8-4314-ACBD-27833A7F9B37}" presName="quad4" presStyleLbl="node1" presStyleIdx="3" presStyleCnt="4">
        <dgm:presLayoutVars>
          <dgm:chMax val="0"/>
          <dgm:chPref val="0"/>
          <dgm:bulletEnabled val="1"/>
        </dgm:presLayoutVars>
      </dgm:prSet>
      <dgm:spPr/>
    </dgm:pt>
  </dgm:ptLst>
  <dgm:cxnLst>
    <dgm:cxn modelId="{C9EEAB38-2F48-4E10-A546-FCDECE73A0B0}" srcId="{3E4F9D75-D5D8-4314-ACBD-27833A7F9B37}" destId="{D1EB14A3-E50B-4C6B-8B85-FC2F1AA58ED5}" srcOrd="0" destOrd="0" parTransId="{FDE3662D-EA8F-4B9A-8DA5-E4008DC5088C}" sibTransId="{0BB29068-5E85-4EE8-91E1-2024FD512D06}"/>
    <dgm:cxn modelId="{E83D3764-FFA7-42EF-A5B9-FF58F830B1F5}" type="presOf" srcId="{D1EB14A3-E50B-4C6B-8B85-FC2F1AA58ED5}" destId="{ECAE1A64-3C26-4CD0-8055-16154FF0361B}" srcOrd="0" destOrd="0" presId="urn:microsoft.com/office/officeart/2005/8/layout/matrix3"/>
    <dgm:cxn modelId="{4CF0636F-26C1-4C75-9E2C-4FAFB3DA2B08}" type="presOf" srcId="{1439D559-D189-4FF1-A4FB-F22A15A268D1}" destId="{B6C28692-8BAE-4E06-A3BE-9AAFCCA84D47}" srcOrd="0" destOrd="0" presId="urn:microsoft.com/office/officeart/2005/8/layout/matrix3"/>
    <dgm:cxn modelId="{4EBEE181-FD8C-45AF-80D6-5C9330225095}" srcId="{3E4F9D75-D5D8-4314-ACBD-27833A7F9B37}" destId="{B5E039F1-BBD9-49CA-AED0-167893AD4C2D}" srcOrd="1" destOrd="0" parTransId="{AD5A7BF3-3CE0-454D-9BF9-F3FC11CF370C}" sibTransId="{F3471573-29BE-4F11-926F-9AE633D722FD}"/>
    <dgm:cxn modelId="{B0800C92-9CB1-4820-A087-FA91A5BF35D0}" type="presOf" srcId="{B5E039F1-BBD9-49CA-AED0-167893AD4C2D}" destId="{AA9D5778-9E54-41DB-BF3A-44486A11C644}" srcOrd="0" destOrd="0" presId="urn:microsoft.com/office/officeart/2005/8/layout/matrix3"/>
    <dgm:cxn modelId="{D0563CAE-22D9-45DE-8FB0-5E2715BD32BF}" type="presOf" srcId="{95D9FA2A-C5BC-4752-8E72-6799C0FBC1C6}" destId="{C9DED484-765B-4B50-9650-386C82457535}" srcOrd="0" destOrd="0" presId="urn:microsoft.com/office/officeart/2005/8/layout/matrix3"/>
    <dgm:cxn modelId="{4218ADCB-E1A6-4AB0-8A11-401F97C76E7B}" srcId="{3E4F9D75-D5D8-4314-ACBD-27833A7F9B37}" destId="{1439D559-D189-4FF1-A4FB-F22A15A268D1}" srcOrd="2" destOrd="0" parTransId="{5EE2399A-E4F7-46C2-AFD0-FCD2735CA036}" sibTransId="{7B39829F-0B46-49C4-AB74-4092A4A67217}"/>
    <dgm:cxn modelId="{B11439D0-A4DE-4491-8DA9-F7E25E344B4F}" type="presOf" srcId="{3E4F9D75-D5D8-4314-ACBD-27833A7F9B37}" destId="{0F528374-3DE1-4486-B71C-82DC73192314}" srcOrd="0" destOrd="0" presId="urn:microsoft.com/office/officeart/2005/8/layout/matrix3"/>
    <dgm:cxn modelId="{35A55FD1-3029-4FBF-BF95-422C96E319DA}" srcId="{3E4F9D75-D5D8-4314-ACBD-27833A7F9B37}" destId="{95D9FA2A-C5BC-4752-8E72-6799C0FBC1C6}" srcOrd="3" destOrd="0" parTransId="{49F28D2E-2126-4D04-9687-6426AB810F19}" sibTransId="{2BCF00D6-D0C3-4AE9-8B23-962700DA1C8B}"/>
    <dgm:cxn modelId="{0883635C-9C7F-419C-8B81-F88FC0B6C270}" type="presParOf" srcId="{0F528374-3DE1-4486-B71C-82DC73192314}" destId="{7476B03F-5A87-4E08-A32E-D8B9821AFAB6}" srcOrd="0" destOrd="0" presId="urn:microsoft.com/office/officeart/2005/8/layout/matrix3"/>
    <dgm:cxn modelId="{C4262DC8-8973-492C-B748-E813470AC2F3}" type="presParOf" srcId="{0F528374-3DE1-4486-B71C-82DC73192314}" destId="{ECAE1A64-3C26-4CD0-8055-16154FF0361B}" srcOrd="1" destOrd="0" presId="urn:microsoft.com/office/officeart/2005/8/layout/matrix3"/>
    <dgm:cxn modelId="{D742156E-8C6C-4491-9FAC-84A67D53C161}" type="presParOf" srcId="{0F528374-3DE1-4486-B71C-82DC73192314}" destId="{AA9D5778-9E54-41DB-BF3A-44486A11C644}" srcOrd="2" destOrd="0" presId="urn:microsoft.com/office/officeart/2005/8/layout/matrix3"/>
    <dgm:cxn modelId="{0D7B167A-8889-46BF-97AC-3E2CFA6A7EC8}" type="presParOf" srcId="{0F528374-3DE1-4486-B71C-82DC73192314}" destId="{B6C28692-8BAE-4E06-A3BE-9AAFCCA84D47}" srcOrd="3" destOrd="0" presId="urn:microsoft.com/office/officeart/2005/8/layout/matrix3"/>
    <dgm:cxn modelId="{8A42B3B0-CF25-413D-8C39-E6F4F9A6ED96}" type="presParOf" srcId="{0F528374-3DE1-4486-B71C-82DC73192314}" destId="{C9DED484-765B-4B50-9650-386C82457535}" srcOrd="4" destOrd="0" presId="urn:microsoft.com/office/officeart/2005/8/layout/matrix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3E4F9D75-D5D8-4314-ACBD-27833A7F9B37}" type="doc">
      <dgm:prSet loTypeId="urn:microsoft.com/office/officeart/2005/8/layout/matrix3" loCatId="matrix" qsTypeId="urn:microsoft.com/office/officeart/2005/8/quickstyle/3d2" qsCatId="3D" csTypeId="urn:microsoft.com/office/officeart/2005/8/colors/accent1_2" csCatId="accent1" phldr="1"/>
      <dgm:spPr/>
      <dgm:t>
        <a:bodyPr/>
        <a:lstStyle/>
        <a:p>
          <a:endParaRPr lang="en-CA"/>
        </a:p>
      </dgm:t>
    </dgm:pt>
    <dgm:pt modelId="{95D9FA2A-C5BC-4752-8E72-6799C0FBC1C6}">
      <dgm:prSet phldrT="[Text]"/>
      <dgm:spPr>
        <a:solidFill>
          <a:schemeClr val="bg2"/>
        </a:solidFill>
        <a:ln>
          <a:solidFill>
            <a:schemeClr val="accent4"/>
          </a:solidFill>
        </a:ln>
      </dgm:spPr>
      <dgm:t>
        <a:bodyPr/>
        <a:lstStyle/>
        <a:p>
          <a:r>
            <a:rPr lang="en-US" b="1" dirty="0">
              <a:solidFill>
                <a:schemeClr val="tx1"/>
              </a:solidFill>
            </a:rPr>
            <a:t>Services</a:t>
          </a:r>
          <a:endParaRPr lang="en-CA" b="1" dirty="0">
            <a:solidFill>
              <a:schemeClr val="tx1"/>
            </a:solidFill>
          </a:endParaRPr>
        </a:p>
      </dgm:t>
    </dgm:pt>
    <dgm:pt modelId="{2BCF00D6-D0C3-4AE9-8B23-962700DA1C8B}" type="sibTrans" cxnId="{35A55FD1-3029-4FBF-BF95-422C96E319DA}">
      <dgm:prSet/>
      <dgm:spPr/>
      <dgm:t>
        <a:bodyPr/>
        <a:lstStyle/>
        <a:p>
          <a:endParaRPr lang="en-CA"/>
        </a:p>
      </dgm:t>
    </dgm:pt>
    <dgm:pt modelId="{49F28D2E-2126-4D04-9687-6426AB810F19}" type="parTrans" cxnId="{35A55FD1-3029-4FBF-BF95-422C96E319DA}">
      <dgm:prSet/>
      <dgm:spPr/>
      <dgm:t>
        <a:bodyPr/>
        <a:lstStyle/>
        <a:p>
          <a:endParaRPr lang="en-CA"/>
        </a:p>
      </dgm:t>
    </dgm:pt>
    <dgm:pt modelId="{1439D559-D189-4FF1-A4FB-F22A15A268D1}">
      <dgm:prSet phldrT="[Text]"/>
      <dgm:spPr>
        <a:solidFill>
          <a:schemeClr val="accent5"/>
        </a:solidFill>
      </dgm:spPr>
      <dgm:t>
        <a:bodyPr/>
        <a:lstStyle/>
        <a:p>
          <a:endParaRPr lang="en-CA" b="1" dirty="0">
            <a:solidFill>
              <a:schemeClr val="tx1"/>
            </a:solidFill>
          </a:endParaRPr>
        </a:p>
      </dgm:t>
    </dgm:pt>
    <dgm:pt modelId="{7B39829F-0B46-49C4-AB74-4092A4A67217}" type="sibTrans" cxnId="{4218ADCB-E1A6-4AB0-8A11-401F97C76E7B}">
      <dgm:prSet/>
      <dgm:spPr/>
      <dgm:t>
        <a:bodyPr/>
        <a:lstStyle/>
        <a:p>
          <a:endParaRPr lang="en-CA"/>
        </a:p>
      </dgm:t>
    </dgm:pt>
    <dgm:pt modelId="{5EE2399A-E4F7-46C2-AFD0-FCD2735CA036}" type="parTrans" cxnId="{4218ADCB-E1A6-4AB0-8A11-401F97C76E7B}">
      <dgm:prSet/>
      <dgm:spPr/>
      <dgm:t>
        <a:bodyPr/>
        <a:lstStyle/>
        <a:p>
          <a:endParaRPr lang="en-CA"/>
        </a:p>
      </dgm:t>
    </dgm:pt>
    <dgm:pt modelId="{D1EB14A3-E50B-4C6B-8B85-FC2F1AA58ED5}">
      <dgm:prSet phldrT="[Text]"/>
      <dgm:spPr/>
      <dgm:t>
        <a:bodyPr/>
        <a:lstStyle/>
        <a:p>
          <a:endParaRPr lang="en-CA" b="1" dirty="0">
            <a:solidFill>
              <a:schemeClr val="tx1"/>
            </a:solidFill>
          </a:endParaRPr>
        </a:p>
      </dgm:t>
    </dgm:pt>
    <dgm:pt modelId="{0BB29068-5E85-4EE8-91E1-2024FD512D06}" type="sibTrans" cxnId="{C9EEAB38-2F48-4E10-A546-FCDECE73A0B0}">
      <dgm:prSet/>
      <dgm:spPr/>
      <dgm:t>
        <a:bodyPr/>
        <a:lstStyle/>
        <a:p>
          <a:endParaRPr lang="en-CA"/>
        </a:p>
      </dgm:t>
    </dgm:pt>
    <dgm:pt modelId="{FDE3662D-EA8F-4B9A-8DA5-E4008DC5088C}" type="parTrans" cxnId="{C9EEAB38-2F48-4E10-A546-FCDECE73A0B0}">
      <dgm:prSet/>
      <dgm:spPr/>
      <dgm:t>
        <a:bodyPr/>
        <a:lstStyle/>
        <a:p>
          <a:endParaRPr lang="en-CA"/>
        </a:p>
      </dgm:t>
    </dgm:pt>
    <dgm:pt modelId="{B5E039F1-BBD9-49CA-AED0-167893AD4C2D}">
      <dgm:prSet phldrT="[Text]"/>
      <dgm:spPr>
        <a:solidFill>
          <a:schemeClr val="accent2"/>
        </a:solidFill>
      </dgm:spPr>
      <dgm:t>
        <a:bodyPr/>
        <a:lstStyle/>
        <a:p>
          <a:endParaRPr lang="en-CA" b="1" dirty="0">
            <a:solidFill>
              <a:schemeClr val="tx1"/>
            </a:solidFill>
          </a:endParaRPr>
        </a:p>
      </dgm:t>
    </dgm:pt>
    <dgm:pt modelId="{F3471573-29BE-4F11-926F-9AE633D722FD}" type="sibTrans" cxnId="{4EBEE181-FD8C-45AF-80D6-5C9330225095}">
      <dgm:prSet/>
      <dgm:spPr/>
      <dgm:t>
        <a:bodyPr/>
        <a:lstStyle/>
        <a:p>
          <a:endParaRPr lang="en-CA"/>
        </a:p>
      </dgm:t>
    </dgm:pt>
    <dgm:pt modelId="{AD5A7BF3-3CE0-454D-9BF9-F3FC11CF370C}" type="parTrans" cxnId="{4EBEE181-FD8C-45AF-80D6-5C9330225095}">
      <dgm:prSet/>
      <dgm:spPr/>
      <dgm:t>
        <a:bodyPr/>
        <a:lstStyle/>
        <a:p>
          <a:endParaRPr lang="en-CA"/>
        </a:p>
      </dgm:t>
    </dgm:pt>
    <dgm:pt modelId="{0F528374-3DE1-4486-B71C-82DC73192314}" type="pres">
      <dgm:prSet presAssocID="{3E4F9D75-D5D8-4314-ACBD-27833A7F9B37}" presName="matrix" presStyleCnt="0">
        <dgm:presLayoutVars>
          <dgm:chMax val="1"/>
          <dgm:dir/>
          <dgm:resizeHandles val="exact"/>
        </dgm:presLayoutVars>
      </dgm:prSet>
      <dgm:spPr/>
    </dgm:pt>
    <dgm:pt modelId="{7476B03F-5A87-4E08-A32E-D8B9821AFAB6}" type="pres">
      <dgm:prSet presAssocID="{3E4F9D75-D5D8-4314-ACBD-27833A7F9B37}" presName="diamond" presStyleLbl="bgShp" presStyleIdx="0" presStyleCnt="1"/>
      <dgm:spPr/>
    </dgm:pt>
    <dgm:pt modelId="{ECAE1A64-3C26-4CD0-8055-16154FF0361B}" type="pres">
      <dgm:prSet presAssocID="{3E4F9D75-D5D8-4314-ACBD-27833A7F9B37}" presName="quad1" presStyleLbl="node1" presStyleIdx="0" presStyleCnt="4">
        <dgm:presLayoutVars>
          <dgm:chMax val="0"/>
          <dgm:chPref val="0"/>
          <dgm:bulletEnabled val="1"/>
        </dgm:presLayoutVars>
      </dgm:prSet>
      <dgm:spPr/>
    </dgm:pt>
    <dgm:pt modelId="{AA9D5778-9E54-41DB-BF3A-44486A11C644}" type="pres">
      <dgm:prSet presAssocID="{3E4F9D75-D5D8-4314-ACBD-27833A7F9B37}" presName="quad2" presStyleLbl="node1" presStyleIdx="1" presStyleCnt="4">
        <dgm:presLayoutVars>
          <dgm:chMax val="0"/>
          <dgm:chPref val="0"/>
          <dgm:bulletEnabled val="1"/>
        </dgm:presLayoutVars>
      </dgm:prSet>
      <dgm:spPr/>
    </dgm:pt>
    <dgm:pt modelId="{B6C28692-8BAE-4E06-A3BE-9AAFCCA84D47}" type="pres">
      <dgm:prSet presAssocID="{3E4F9D75-D5D8-4314-ACBD-27833A7F9B37}" presName="quad3" presStyleLbl="node1" presStyleIdx="2" presStyleCnt="4">
        <dgm:presLayoutVars>
          <dgm:chMax val="0"/>
          <dgm:chPref val="0"/>
          <dgm:bulletEnabled val="1"/>
        </dgm:presLayoutVars>
      </dgm:prSet>
      <dgm:spPr/>
    </dgm:pt>
    <dgm:pt modelId="{C9DED484-765B-4B50-9650-386C82457535}" type="pres">
      <dgm:prSet presAssocID="{3E4F9D75-D5D8-4314-ACBD-27833A7F9B37}" presName="quad4" presStyleLbl="node1" presStyleIdx="3" presStyleCnt="4">
        <dgm:presLayoutVars>
          <dgm:chMax val="0"/>
          <dgm:chPref val="0"/>
          <dgm:bulletEnabled val="1"/>
        </dgm:presLayoutVars>
      </dgm:prSet>
      <dgm:spPr/>
    </dgm:pt>
  </dgm:ptLst>
  <dgm:cxnLst>
    <dgm:cxn modelId="{301E922A-7FF8-47E8-8C3B-80851FBF089D}" type="presOf" srcId="{D1EB14A3-E50B-4C6B-8B85-FC2F1AA58ED5}" destId="{ECAE1A64-3C26-4CD0-8055-16154FF0361B}" srcOrd="0" destOrd="0" presId="urn:microsoft.com/office/officeart/2005/8/layout/matrix3"/>
    <dgm:cxn modelId="{C9EEAB38-2F48-4E10-A546-FCDECE73A0B0}" srcId="{3E4F9D75-D5D8-4314-ACBD-27833A7F9B37}" destId="{D1EB14A3-E50B-4C6B-8B85-FC2F1AA58ED5}" srcOrd="0" destOrd="0" parTransId="{FDE3662D-EA8F-4B9A-8DA5-E4008DC5088C}" sibTransId="{0BB29068-5E85-4EE8-91E1-2024FD512D06}"/>
    <dgm:cxn modelId="{0F0B4F40-747C-4BCB-86FA-2B2F684435CF}" type="presOf" srcId="{95D9FA2A-C5BC-4752-8E72-6799C0FBC1C6}" destId="{C9DED484-765B-4B50-9650-386C82457535}" srcOrd="0" destOrd="0" presId="urn:microsoft.com/office/officeart/2005/8/layout/matrix3"/>
    <dgm:cxn modelId="{1037A672-DE61-4A5C-9CAD-D2D8E311E3B6}" type="presOf" srcId="{1439D559-D189-4FF1-A4FB-F22A15A268D1}" destId="{B6C28692-8BAE-4E06-A3BE-9AAFCCA84D47}" srcOrd="0" destOrd="0" presId="urn:microsoft.com/office/officeart/2005/8/layout/matrix3"/>
    <dgm:cxn modelId="{4EBEE181-FD8C-45AF-80D6-5C9330225095}" srcId="{3E4F9D75-D5D8-4314-ACBD-27833A7F9B37}" destId="{B5E039F1-BBD9-49CA-AED0-167893AD4C2D}" srcOrd="1" destOrd="0" parTransId="{AD5A7BF3-3CE0-454D-9BF9-F3FC11CF370C}" sibTransId="{F3471573-29BE-4F11-926F-9AE633D722FD}"/>
    <dgm:cxn modelId="{1A7F3FB3-A54C-45EE-861E-8B33F0F4B3BF}" type="presOf" srcId="{3E4F9D75-D5D8-4314-ACBD-27833A7F9B37}" destId="{0F528374-3DE1-4486-B71C-82DC73192314}" srcOrd="0" destOrd="0" presId="urn:microsoft.com/office/officeart/2005/8/layout/matrix3"/>
    <dgm:cxn modelId="{4218ADCB-E1A6-4AB0-8A11-401F97C76E7B}" srcId="{3E4F9D75-D5D8-4314-ACBD-27833A7F9B37}" destId="{1439D559-D189-4FF1-A4FB-F22A15A268D1}" srcOrd="2" destOrd="0" parTransId="{5EE2399A-E4F7-46C2-AFD0-FCD2735CA036}" sibTransId="{7B39829F-0B46-49C4-AB74-4092A4A67217}"/>
    <dgm:cxn modelId="{35A55FD1-3029-4FBF-BF95-422C96E319DA}" srcId="{3E4F9D75-D5D8-4314-ACBD-27833A7F9B37}" destId="{95D9FA2A-C5BC-4752-8E72-6799C0FBC1C6}" srcOrd="3" destOrd="0" parTransId="{49F28D2E-2126-4D04-9687-6426AB810F19}" sibTransId="{2BCF00D6-D0C3-4AE9-8B23-962700DA1C8B}"/>
    <dgm:cxn modelId="{0D2A99E7-FF60-4443-9C2A-7D14DB0D30DB}" type="presOf" srcId="{B5E039F1-BBD9-49CA-AED0-167893AD4C2D}" destId="{AA9D5778-9E54-41DB-BF3A-44486A11C644}" srcOrd="0" destOrd="0" presId="urn:microsoft.com/office/officeart/2005/8/layout/matrix3"/>
    <dgm:cxn modelId="{F18B56EF-8C63-4894-B5D6-351F786A5D79}" type="presParOf" srcId="{0F528374-3DE1-4486-B71C-82DC73192314}" destId="{7476B03F-5A87-4E08-A32E-D8B9821AFAB6}" srcOrd="0" destOrd="0" presId="urn:microsoft.com/office/officeart/2005/8/layout/matrix3"/>
    <dgm:cxn modelId="{162233CD-9A36-4D8D-9304-DE7C86BEE217}" type="presParOf" srcId="{0F528374-3DE1-4486-B71C-82DC73192314}" destId="{ECAE1A64-3C26-4CD0-8055-16154FF0361B}" srcOrd="1" destOrd="0" presId="urn:microsoft.com/office/officeart/2005/8/layout/matrix3"/>
    <dgm:cxn modelId="{D57E088D-4183-4D4D-8702-6A004E3C9545}" type="presParOf" srcId="{0F528374-3DE1-4486-B71C-82DC73192314}" destId="{AA9D5778-9E54-41DB-BF3A-44486A11C644}" srcOrd="2" destOrd="0" presId="urn:microsoft.com/office/officeart/2005/8/layout/matrix3"/>
    <dgm:cxn modelId="{A06E343D-F519-4DA4-B701-DDCE6D25BADB}" type="presParOf" srcId="{0F528374-3DE1-4486-B71C-82DC73192314}" destId="{B6C28692-8BAE-4E06-A3BE-9AAFCCA84D47}" srcOrd="3" destOrd="0" presId="urn:microsoft.com/office/officeart/2005/8/layout/matrix3"/>
    <dgm:cxn modelId="{5E6BC5A9-D104-4803-BE6E-B243DE0EA08A}" type="presParOf" srcId="{0F528374-3DE1-4486-B71C-82DC73192314}" destId="{C9DED484-765B-4B50-9650-386C82457535}" srcOrd="4" destOrd="0" presId="urn:microsoft.com/office/officeart/2005/8/layout/matrix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3E4F9D75-D5D8-4314-ACBD-27833A7F9B37}" type="doc">
      <dgm:prSet loTypeId="urn:microsoft.com/office/officeart/2005/8/layout/matrix3" loCatId="matrix" qsTypeId="urn:microsoft.com/office/officeart/2005/8/quickstyle/3d2" qsCatId="3D" csTypeId="urn:microsoft.com/office/officeart/2005/8/colors/accent1_2" csCatId="accent1" phldr="1"/>
      <dgm:spPr/>
      <dgm:t>
        <a:bodyPr/>
        <a:lstStyle/>
        <a:p>
          <a:endParaRPr lang="en-CA"/>
        </a:p>
      </dgm:t>
    </dgm:pt>
    <dgm:pt modelId="{95D9FA2A-C5BC-4752-8E72-6799C0FBC1C6}">
      <dgm:prSet phldrT="[Text]"/>
      <dgm:spPr>
        <a:solidFill>
          <a:schemeClr val="bg2"/>
        </a:solidFill>
        <a:ln>
          <a:solidFill>
            <a:schemeClr val="accent4"/>
          </a:solidFill>
        </a:ln>
      </dgm:spPr>
      <dgm:t>
        <a:bodyPr/>
        <a:lstStyle/>
        <a:p>
          <a:r>
            <a:rPr lang="en-US" b="1" dirty="0">
              <a:solidFill>
                <a:schemeClr val="tx1"/>
              </a:solidFill>
            </a:rPr>
            <a:t>Services</a:t>
          </a:r>
          <a:endParaRPr lang="en-CA" b="1" dirty="0">
            <a:solidFill>
              <a:schemeClr val="tx1"/>
            </a:solidFill>
          </a:endParaRPr>
        </a:p>
      </dgm:t>
    </dgm:pt>
    <dgm:pt modelId="{2BCF00D6-D0C3-4AE9-8B23-962700DA1C8B}" type="sibTrans" cxnId="{35A55FD1-3029-4FBF-BF95-422C96E319DA}">
      <dgm:prSet/>
      <dgm:spPr/>
      <dgm:t>
        <a:bodyPr/>
        <a:lstStyle/>
        <a:p>
          <a:endParaRPr lang="en-CA"/>
        </a:p>
      </dgm:t>
    </dgm:pt>
    <dgm:pt modelId="{49F28D2E-2126-4D04-9687-6426AB810F19}" type="parTrans" cxnId="{35A55FD1-3029-4FBF-BF95-422C96E319DA}">
      <dgm:prSet/>
      <dgm:spPr/>
      <dgm:t>
        <a:bodyPr/>
        <a:lstStyle/>
        <a:p>
          <a:endParaRPr lang="en-CA"/>
        </a:p>
      </dgm:t>
    </dgm:pt>
    <dgm:pt modelId="{1439D559-D189-4FF1-A4FB-F22A15A268D1}">
      <dgm:prSet phldrT="[Text]"/>
      <dgm:spPr>
        <a:solidFill>
          <a:schemeClr val="accent5"/>
        </a:solidFill>
      </dgm:spPr>
      <dgm:t>
        <a:bodyPr/>
        <a:lstStyle/>
        <a:p>
          <a:endParaRPr lang="en-CA" b="1" dirty="0">
            <a:solidFill>
              <a:schemeClr val="tx1"/>
            </a:solidFill>
          </a:endParaRPr>
        </a:p>
      </dgm:t>
    </dgm:pt>
    <dgm:pt modelId="{7B39829F-0B46-49C4-AB74-4092A4A67217}" type="sibTrans" cxnId="{4218ADCB-E1A6-4AB0-8A11-401F97C76E7B}">
      <dgm:prSet/>
      <dgm:spPr/>
      <dgm:t>
        <a:bodyPr/>
        <a:lstStyle/>
        <a:p>
          <a:endParaRPr lang="en-CA"/>
        </a:p>
      </dgm:t>
    </dgm:pt>
    <dgm:pt modelId="{5EE2399A-E4F7-46C2-AFD0-FCD2735CA036}" type="parTrans" cxnId="{4218ADCB-E1A6-4AB0-8A11-401F97C76E7B}">
      <dgm:prSet/>
      <dgm:spPr/>
      <dgm:t>
        <a:bodyPr/>
        <a:lstStyle/>
        <a:p>
          <a:endParaRPr lang="en-CA"/>
        </a:p>
      </dgm:t>
    </dgm:pt>
    <dgm:pt modelId="{D1EB14A3-E50B-4C6B-8B85-FC2F1AA58ED5}">
      <dgm:prSet phldrT="[Text]"/>
      <dgm:spPr/>
      <dgm:t>
        <a:bodyPr/>
        <a:lstStyle/>
        <a:p>
          <a:endParaRPr lang="en-CA" b="1" dirty="0">
            <a:solidFill>
              <a:schemeClr val="tx1"/>
            </a:solidFill>
          </a:endParaRPr>
        </a:p>
      </dgm:t>
    </dgm:pt>
    <dgm:pt modelId="{0BB29068-5E85-4EE8-91E1-2024FD512D06}" type="sibTrans" cxnId="{C9EEAB38-2F48-4E10-A546-FCDECE73A0B0}">
      <dgm:prSet/>
      <dgm:spPr/>
      <dgm:t>
        <a:bodyPr/>
        <a:lstStyle/>
        <a:p>
          <a:endParaRPr lang="en-CA"/>
        </a:p>
      </dgm:t>
    </dgm:pt>
    <dgm:pt modelId="{FDE3662D-EA8F-4B9A-8DA5-E4008DC5088C}" type="parTrans" cxnId="{C9EEAB38-2F48-4E10-A546-FCDECE73A0B0}">
      <dgm:prSet/>
      <dgm:spPr/>
      <dgm:t>
        <a:bodyPr/>
        <a:lstStyle/>
        <a:p>
          <a:endParaRPr lang="en-CA"/>
        </a:p>
      </dgm:t>
    </dgm:pt>
    <dgm:pt modelId="{B5E039F1-BBD9-49CA-AED0-167893AD4C2D}">
      <dgm:prSet phldrT="[Text]"/>
      <dgm:spPr>
        <a:solidFill>
          <a:schemeClr val="accent2"/>
        </a:solidFill>
      </dgm:spPr>
      <dgm:t>
        <a:bodyPr/>
        <a:lstStyle/>
        <a:p>
          <a:endParaRPr lang="en-CA" b="1" dirty="0">
            <a:solidFill>
              <a:schemeClr val="tx1"/>
            </a:solidFill>
          </a:endParaRPr>
        </a:p>
      </dgm:t>
    </dgm:pt>
    <dgm:pt modelId="{F3471573-29BE-4F11-926F-9AE633D722FD}" type="sibTrans" cxnId="{4EBEE181-FD8C-45AF-80D6-5C9330225095}">
      <dgm:prSet/>
      <dgm:spPr/>
      <dgm:t>
        <a:bodyPr/>
        <a:lstStyle/>
        <a:p>
          <a:endParaRPr lang="en-CA"/>
        </a:p>
      </dgm:t>
    </dgm:pt>
    <dgm:pt modelId="{AD5A7BF3-3CE0-454D-9BF9-F3FC11CF370C}" type="parTrans" cxnId="{4EBEE181-FD8C-45AF-80D6-5C9330225095}">
      <dgm:prSet/>
      <dgm:spPr/>
      <dgm:t>
        <a:bodyPr/>
        <a:lstStyle/>
        <a:p>
          <a:endParaRPr lang="en-CA"/>
        </a:p>
      </dgm:t>
    </dgm:pt>
    <dgm:pt modelId="{0F528374-3DE1-4486-B71C-82DC73192314}" type="pres">
      <dgm:prSet presAssocID="{3E4F9D75-D5D8-4314-ACBD-27833A7F9B37}" presName="matrix" presStyleCnt="0">
        <dgm:presLayoutVars>
          <dgm:chMax val="1"/>
          <dgm:dir/>
          <dgm:resizeHandles val="exact"/>
        </dgm:presLayoutVars>
      </dgm:prSet>
      <dgm:spPr/>
    </dgm:pt>
    <dgm:pt modelId="{7476B03F-5A87-4E08-A32E-D8B9821AFAB6}" type="pres">
      <dgm:prSet presAssocID="{3E4F9D75-D5D8-4314-ACBD-27833A7F9B37}" presName="diamond" presStyleLbl="bgShp" presStyleIdx="0" presStyleCnt="1"/>
      <dgm:spPr/>
    </dgm:pt>
    <dgm:pt modelId="{ECAE1A64-3C26-4CD0-8055-16154FF0361B}" type="pres">
      <dgm:prSet presAssocID="{3E4F9D75-D5D8-4314-ACBD-27833A7F9B37}" presName="quad1" presStyleLbl="node1" presStyleIdx="0" presStyleCnt="4">
        <dgm:presLayoutVars>
          <dgm:chMax val="0"/>
          <dgm:chPref val="0"/>
          <dgm:bulletEnabled val="1"/>
        </dgm:presLayoutVars>
      </dgm:prSet>
      <dgm:spPr/>
    </dgm:pt>
    <dgm:pt modelId="{AA9D5778-9E54-41DB-BF3A-44486A11C644}" type="pres">
      <dgm:prSet presAssocID="{3E4F9D75-D5D8-4314-ACBD-27833A7F9B37}" presName="quad2" presStyleLbl="node1" presStyleIdx="1" presStyleCnt="4">
        <dgm:presLayoutVars>
          <dgm:chMax val="0"/>
          <dgm:chPref val="0"/>
          <dgm:bulletEnabled val="1"/>
        </dgm:presLayoutVars>
      </dgm:prSet>
      <dgm:spPr/>
    </dgm:pt>
    <dgm:pt modelId="{B6C28692-8BAE-4E06-A3BE-9AAFCCA84D47}" type="pres">
      <dgm:prSet presAssocID="{3E4F9D75-D5D8-4314-ACBD-27833A7F9B37}" presName="quad3" presStyleLbl="node1" presStyleIdx="2" presStyleCnt="4">
        <dgm:presLayoutVars>
          <dgm:chMax val="0"/>
          <dgm:chPref val="0"/>
          <dgm:bulletEnabled val="1"/>
        </dgm:presLayoutVars>
      </dgm:prSet>
      <dgm:spPr/>
    </dgm:pt>
    <dgm:pt modelId="{C9DED484-765B-4B50-9650-386C82457535}" type="pres">
      <dgm:prSet presAssocID="{3E4F9D75-D5D8-4314-ACBD-27833A7F9B37}" presName="quad4" presStyleLbl="node1" presStyleIdx="3" presStyleCnt="4">
        <dgm:presLayoutVars>
          <dgm:chMax val="0"/>
          <dgm:chPref val="0"/>
          <dgm:bulletEnabled val="1"/>
        </dgm:presLayoutVars>
      </dgm:prSet>
      <dgm:spPr/>
    </dgm:pt>
  </dgm:ptLst>
  <dgm:cxnLst>
    <dgm:cxn modelId="{38467D31-8C42-493B-8431-DF64102AAC33}" type="presOf" srcId="{3E4F9D75-D5D8-4314-ACBD-27833A7F9B37}" destId="{0F528374-3DE1-4486-B71C-82DC73192314}" srcOrd="0" destOrd="0" presId="urn:microsoft.com/office/officeart/2005/8/layout/matrix3"/>
    <dgm:cxn modelId="{C9EEAB38-2F48-4E10-A546-FCDECE73A0B0}" srcId="{3E4F9D75-D5D8-4314-ACBD-27833A7F9B37}" destId="{D1EB14A3-E50B-4C6B-8B85-FC2F1AA58ED5}" srcOrd="0" destOrd="0" parTransId="{FDE3662D-EA8F-4B9A-8DA5-E4008DC5088C}" sibTransId="{0BB29068-5E85-4EE8-91E1-2024FD512D06}"/>
    <dgm:cxn modelId="{D212DB5D-A65E-4064-9021-8514336DB254}" type="presOf" srcId="{D1EB14A3-E50B-4C6B-8B85-FC2F1AA58ED5}" destId="{ECAE1A64-3C26-4CD0-8055-16154FF0361B}" srcOrd="0" destOrd="0" presId="urn:microsoft.com/office/officeart/2005/8/layout/matrix3"/>
    <dgm:cxn modelId="{3FF1307E-87E3-45E5-A263-73BD7F498936}" type="presOf" srcId="{1439D559-D189-4FF1-A4FB-F22A15A268D1}" destId="{B6C28692-8BAE-4E06-A3BE-9AAFCCA84D47}" srcOrd="0" destOrd="0" presId="urn:microsoft.com/office/officeart/2005/8/layout/matrix3"/>
    <dgm:cxn modelId="{4EBEE181-FD8C-45AF-80D6-5C9330225095}" srcId="{3E4F9D75-D5D8-4314-ACBD-27833A7F9B37}" destId="{B5E039F1-BBD9-49CA-AED0-167893AD4C2D}" srcOrd="1" destOrd="0" parTransId="{AD5A7BF3-3CE0-454D-9BF9-F3FC11CF370C}" sibTransId="{F3471573-29BE-4F11-926F-9AE633D722FD}"/>
    <dgm:cxn modelId="{CD1C1497-8778-4710-AA36-BC598DEEA667}" type="presOf" srcId="{95D9FA2A-C5BC-4752-8E72-6799C0FBC1C6}" destId="{C9DED484-765B-4B50-9650-386C82457535}" srcOrd="0" destOrd="0" presId="urn:microsoft.com/office/officeart/2005/8/layout/matrix3"/>
    <dgm:cxn modelId="{AC2998AA-CFA9-449E-814E-CD998F8AEB16}" type="presOf" srcId="{B5E039F1-BBD9-49CA-AED0-167893AD4C2D}" destId="{AA9D5778-9E54-41DB-BF3A-44486A11C644}" srcOrd="0" destOrd="0" presId="urn:microsoft.com/office/officeart/2005/8/layout/matrix3"/>
    <dgm:cxn modelId="{4218ADCB-E1A6-4AB0-8A11-401F97C76E7B}" srcId="{3E4F9D75-D5D8-4314-ACBD-27833A7F9B37}" destId="{1439D559-D189-4FF1-A4FB-F22A15A268D1}" srcOrd="2" destOrd="0" parTransId="{5EE2399A-E4F7-46C2-AFD0-FCD2735CA036}" sibTransId="{7B39829F-0B46-49C4-AB74-4092A4A67217}"/>
    <dgm:cxn modelId="{35A55FD1-3029-4FBF-BF95-422C96E319DA}" srcId="{3E4F9D75-D5D8-4314-ACBD-27833A7F9B37}" destId="{95D9FA2A-C5BC-4752-8E72-6799C0FBC1C6}" srcOrd="3" destOrd="0" parTransId="{49F28D2E-2126-4D04-9687-6426AB810F19}" sibTransId="{2BCF00D6-D0C3-4AE9-8B23-962700DA1C8B}"/>
    <dgm:cxn modelId="{440ED55F-332D-46C9-816F-56A6912D0B9B}" type="presParOf" srcId="{0F528374-3DE1-4486-B71C-82DC73192314}" destId="{7476B03F-5A87-4E08-A32E-D8B9821AFAB6}" srcOrd="0" destOrd="0" presId="urn:microsoft.com/office/officeart/2005/8/layout/matrix3"/>
    <dgm:cxn modelId="{E24FBB64-D968-4E46-BFD9-2407829E5736}" type="presParOf" srcId="{0F528374-3DE1-4486-B71C-82DC73192314}" destId="{ECAE1A64-3C26-4CD0-8055-16154FF0361B}" srcOrd="1" destOrd="0" presId="urn:microsoft.com/office/officeart/2005/8/layout/matrix3"/>
    <dgm:cxn modelId="{06550CC0-42C2-4BC7-9C2D-FBDBA5142B8A}" type="presParOf" srcId="{0F528374-3DE1-4486-B71C-82DC73192314}" destId="{AA9D5778-9E54-41DB-BF3A-44486A11C644}" srcOrd="2" destOrd="0" presId="urn:microsoft.com/office/officeart/2005/8/layout/matrix3"/>
    <dgm:cxn modelId="{B93C6D40-9E01-4628-AB6C-568FB763538A}" type="presParOf" srcId="{0F528374-3DE1-4486-B71C-82DC73192314}" destId="{B6C28692-8BAE-4E06-A3BE-9AAFCCA84D47}" srcOrd="3" destOrd="0" presId="urn:microsoft.com/office/officeart/2005/8/layout/matrix3"/>
    <dgm:cxn modelId="{D0A6EB58-25CE-4CD0-B3C6-E9821C083B3F}" type="presParOf" srcId="{0F528374-3DE1-4486-B71C-82DC73192314}" destId="{C9DED484-765B-4B50-9650-386C82457535}" srcOrd="4" destOrd="0" presId="urn:microsoft.com/office/officeart/2005/8/layout/matrix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3E4F9D75-D5D8-4314-ACBD-27833A7F9B37}" type="doc">
      <dgm:prSet loTypeId="urn:microsoft.com/office/officeart/2005/8/layout/matrix3" loCatId="matrix" qsTypeId="urn:microsoft.com/office/officeart/2005/8/quickstyle/3d2" qsCatId="3D" csTypeId="urn:microsoft.com/office/officeart/2005/8/colors/accent1_2" csCatId="accent1" phldr="1"/>
      <dgm:spPr/>
      <dgm:t>
        <a:bodyPr/>
        <a:lstStyle/>
        <a:p>
          <a:endParaRPr lang="en-CA"/>
        </a:p>
      </dgm:t>
    </dgm:pt>
    <dgm:pt modelId="{95D9FA2A-C5BC-4752-8E72-6799C0FBC1C6}">
      <dgm:prSet phldrT="[Text]"/>
      <dgm:spPr>
        <a:solidFill>
          <a:schemeClr val="bg2"/>
        </a:solidFill>
        <a:ln>
          <a:solidFill>
            <a:schemeClr val="accent4"/>
          </a:solidFill>
        </a:ln>
      </dgm:spPr>
      <dgm:t>
        <a:bodyPr/>
        <a:lstStyle/>
        <a:p>
          <a:r>
            <a:rPr lang="en-US" b="1" dirty="0">
              <a:solidFill>
                <a:schemeClr val="tx1"/>
              </a:solidFill>
            </a:rPr>
            <a:t>Services</a:t>
          </a:r>
          <a:endParaRPr lang="en-CA" b="1" dirty="0">
            <a:solidFill>
              <a:schemeClr val="tx1"/>
            </a:solidFill>
          </a:endParaRPr>
        </a:p>
      </dgm:t>
    </dgm:pt>
    <dgm:pt modelId="{2BCF00D6-D0C3-4AE9-8B23-962700DA1C8B}" type="sibTrans" cxnId="{35A55FD1-3029-4FBF-BF95-422C96E319DA}">
      <dgm:prSet/>
      <dgm:spPr/>
      <dgm:t>
        <a:bodyPr/>
        <a:lstStyle/>
        <a:p>
          <a:endParaRPr lang="en-CA"/>
        </a:p>
      </dgm:t>
    </dgm:pt>
    <dgm:pt modelId="{49F28D2E-2126-4D04-9687-6426AB810F19}" type="parTrans" cxnId="{35A55FD1-3029-4FBF-BF95-422C96E319DA}">
      <dgm:prSet/>
      <dgm:spPr/>
      <dgm:t>
        <a:bodyPr/>
        <a:lstStyle/>
        <a:p>
          <a:endParaRPr lang="en-CA"/>
        </a:p>
      </dgm:t>
    </dgm:pt>
    <dgm:pt modelId="{1439D559-D189-4FF1-A4FB-F22A15A268D1}">
      <dgm:prSet phldrT="[Text]"/>
      <dgm:spPr>
        <a:solidFill>
          <a:schemeClr val="accent5"/>
        </a:solidFill>
      </dgm:spPr>
      <dgm:t>
        <a:bodyPr/>
        <a:lstStyle/>
        <a:p>
          <a:r>
            <a:rPr lang="en-US" b="1" dirty="0">
              <a:solidFill>
                <a:schemeClr val="tx1"/>
              </a:solidFill>
            </a:rPr>
            <a:t>Messages</a:t>
          </a:r>
          <a:endParaRPr lang="en-CA" b="1" dirty="0">
            <a:solidFill>
              <a:schemeClr val="tx1"/>
            </a:solidFill>
          </a:endParaRPr>
        </a:p>
      </dgm:t>
    </dgm:pt>
    <dgm:pt modelId="{7B39829F-0B46-49C4-AB74-4092A4A67217}" type="sibTrans" cxnId="{4218ADCB-E1A6-4AB0-8A11-401F97C76E7B}">
      <dgm:prSet/>
      <dgm:spPr/>
      <dgm:t>
        <a:bodyPr/>
        <a:lstStyle/>
        <a:p>
          <a:endParaRPr lang="en-CA"/>
        </a:p>
      </dgm:t>
    </dgm:pt>
    <dgm:pt modelId="{5EE2399A-E4F7-46C2-AFD0-FCD2735CA036}" type="parTrans" cxnId="{4218ADCB-E1A6-4AB0-8A11-401F97C76E7B}">
      <dgm:prSet/>
      <dgm:spPr/>
      <dgm:t>
        <a:bodyPr/>
        <a:lstStyle/>
        <a:p>
          <a:endParaRPr lang="en-CA"/>
        </a:p>
      </dgm:t>
    </dgm:pt>
    <dgm:pt modelId="{B5E039F1-BBD9-49CA-AED0-167893AD4C2D}">
      <dgm:prSet phldrT="[Text]"/>
      <dgm:spPr>
        <a:solidFill>
          <a:schemeClr val="accent2"/>
        </a:solidFill>
      </dgm:spPr>
      <dgm:t>
        <a:bodyPr/>
        <a:lstStyle/>
        <a:p>
          <a:r>
            <a:rPr lang="en-US" b="1" dirty="0">
              <a:solidFill>
                <a:schemeClr val="tx1"/>
              </a:solidFill>
            </a:rPr>
            <a:t>Documents</a:t>
          </a:r>
          <a:endParaRPr lang="en-CA" b="1" dirty="0">
            <a:solidFill>
              <a:schemeClr val="tx1"/>
            </a:solidFill>
          </a:endParaRPr>
        </a:p>
      </dgm:t>
    </dgm:pt>
    <dgm:pt modelId="{F3471573-29BE-4F11-926F-9AE633D722FD}" type="sibTrans" cxnId="{4EBEE181-FD8C-45AF-80D6-5C9330225095}">
      <dgm:prSet/>
      <dgm:spPr/>
      <dgm:t>
        <a:bodyPr/>
        <a:lstStyle/>
        <a:p>
          <a:endParaRPr lang="en-CA"/>
        </a:p>
      </dgm:t>
    </dgm:pt>
    <dgm:pt modelId="{AD5A7BF3-3CE0-454D-9BF9-F3FC11CF370C}" type="parTrans" cxnId="{4EBEE181-FD8C-45AF-80D6-5C9330225095}">
      <dgm:prSet/>
      <dgm:spPr/>
      <dgm:t>
        <a:bodyPr/>
        <a:lstStyle/>
        <a:p>
          <a:endParaRPr lang="en-CA"/>
        </a:p>
      </dgm:t>
    </dgm:pt>
    <dgm:pt modelId="{D1EB14A3-E50B-4C6B-8B85-FC2F1AA58ED5}">
      <dgm:prSet phldrT="[Text]"/>
      <dgm:spPr/>
      <dgm:t>
        <a:bodyPr/>
        <a:lstStyle/>
        <a:p>
          <a:r>
            <a:rPr lang="en-US" b="1" dirty="0">
              <a:solidFill>
                <a:schemeClr val="tx1"/>
              </a:solidFill>
            </a:rPr>
            <a:t>REST</a:t>
          </a:r>
          <a:endParaRPr lang="en-CA" b="1" dirty="0">
            <a:solidFill>
              <a:schemeClr val="tx1"/>
            </a:solidFill>
          </a:endParaRPr>
        </a:p>
      </dgm:t>
    </dgm:pt>
    <dgm:pt modelId="{0BB29068-5E85-4EE8-91E1-2024FD512D06}" type="sibTrans" cxnId="{C9EEAB38-2F48-4E10-A546-FCDECE73A0B0}">
      <dgm:prSet/>
      <dgm:spPr/>
      <dgm:t>
        <a:bodyPr/>
        <a:lstStyle/>
        <a:p>
          <a:endParaRPr lang="en-CA"/>
        </a:p>
      </dgm:t>
    </dgm:pt>
    <dgm:pt modelId="{FDE3662D-EA8F-4B9A-8DA5-E4008DC5088C}" type="parTrans" cxnId="{C9EEAB38-2F48-4E10-A546-FCDECE73A0B0}">
      <dgm:prSet/>
      <dgm:spPr/>
      <dgm:t>
        <a:bodyPr/>
        <a:lstStyle/>
        <a:p>
          <a:endParaRPr lang="en-CA"/>
        </a:p>
      </dgm:t>
    </dgm:pt>
    <dgm:pt modelId="{0F528374-3DE1-4486-B71C-82DC73192314}" type="pres">
      <dgm:prSet presAssocID="{3E4F9D75-D5D8-4314-ACBD-27833A7F9B37}" presName="matrix" presStyleCnt="0">
        <dgm:presLayoutVars>
          <dgm:chMax val="1"/>
          <dgm:dir/>
          <dgm:resizeHandles val="exact"/>
        </dgm:presLayoutVars>
      </dgm:prSet>
      <dgm:spPr/>
    </dgm:pt>
    <dgm:pt modelId="{7476B03F-5A87-4E08-A32E-D8B9821AFAB6}" type="pres">
      <dgm:prSet presAssocID="{3E4F9D75-D5D8-4314-ACBD-27833A7F9B37}" presName="diamond" presStyleLbl="bgShp" presStyleIdx="0" presStyleCnt="1"/>
      <dgm:spPr/>
    </dgm:pt>
    <dgm:pt modelId="{ECAE1A64-3C26-4CD0-8055-16154FF0361B}" type="pres">
      <dgm:prSet presAssocID="{3E4F9D75-D5D8-4314-ACBD-27833A7F9B37}" presName="quad1" presStyleLbl="node1" presStyleIdx="0" presStyleCnt="4">
        <dgm:presLayoutVars>
          <dgm:chMax val="0"/>
          <dgm:chPref val="0"/>
          <dgm:bulletEnabled val="1"/>
        </dgm:presLayoutVars>
      </dgm:prSet>
      <dgm:spPr/>
    </dgm:pt>
    <dgm:pt modelId="{AA9D5778-9E54-41DB-BF3A-44486A11C644}" type="pres">
      <dgm:prSet presAssocID="{3E4F9D75-D5D8-4314-ACBD-27833A7F9B37}" presName="quad2" presStyleLbl="node1" presStyleIdx="1" presStyleCnt="4">
        <dgm:presLayoutVars>
          <dgm:chMax val="0"/>
          <dgm:chPref val="0"/>
          <dgm:bulletEnabled val="1"/>
        </dgm:presLayoutVars>
      </dgm:prSet>
      <dgm:spPr/>
    </dgm:pt>
    <dgm:pt modelId="{B6C28692-8BAE-4E06-A3BE-9AAFCCA84D47}" type="pres">
      <dgm:prSet presAssocID="{3E4F9D75-D5D8-4314-ACBD-27833A7F9B37}" presName="quad3" presStyleLbl="node1" presStyleIdx="2" presStyleCnt="4">
        <dgm:presLayoutVars>
          <dgm:chMax val="0"/>
          <dgm:chPref val="0"/>
          <dgm:bulletEnabled val="1"/>
        </dgm:presLayoutVars>
      </dgm:prSet>
      <dgm:spPr/>
    </dgm:pt>
    <dgm:pt modelId="{C9DED484-765B-4B50-9650-386C82457535}" type="pres">
      <dgm:prSet presAssocID="{3E4F9D75-D5D8-4314-ACBD-27833A7F9B37}" presName="quad4" presStyleLbl="node1" presStyleIdx="3" presStyleCnt="4">
        <dgm:presLayoutVars>
          <dgm:chMax val="0"/>
          <dgm:chPref val="0"/>
          <dgm:bulletEnabled val="1"/>
        </dgm:presLayoutVars>
      </dgm:prSet>
      <dgm:spPr/>
    </dgm:pt>
  </dgm:ptLst>
  <dgm:cxnLst>
    <dgm:cxn modelId="{B9AC0F0B-4B9C-4D81-82C7-FCF809F45FEB}" type="presOf" srcId="{3E4F9D75-D5D8-4314-ACBD-27833A7F9B37}" destId="{0F528374-3DE1-4486-B71C-82DC73192314}" srcOrd="0" destOrd="0" presId="urn:microsoft.com/office/officeart/2005/8/layout/matrix3"/>
    <dgm:cxn modelId="{C9EEAB38-2F48-4E10-A546-FCDECE73A0B0}" srcId="{3E4F9D75-D5D8-4314-ACBD-27833A7F9B37}" destId="{D1EB14A3-E50B-4C6B-8B85-FC2F1AA58ED5}" srcOrd="0" destOrd="0" parTransId="{FDE3662D-EA8F-4B9A-8DA5-E4008DC5088C}" sibTransId="{0BB29068-5E85-4EE8-91E1-2024FD512D06}"/>
    <dgm:cxn modelId="{4EBEE181-FD8C-45AF-80D6-5C9330225095}" srcId="{3E4F9D75-D5D8-4314-ACBD-27833A7F9B37}" destId="{B5E039F1-BBD9-49CA-AED0-167893AD4C2D}" srcOrd="1" destOrd="0" parTransId="{AD5A7BF3-3CE0-454D-9BF9-F3FC11CF370C}" sibTransId="{F3471573-29BE-4F11-926F-9AE633D722FD}"/>
    <dgm:cxn modelId="{CCB7E78B-12A8-4ED3-A1FA-CCF557F67456}" type="presOf" srcId="{D1EB14A3-E50B-4C6B-8B85-FC2F1AA58ED5}" destId="{ECAE1A64-3C26-4CD0-8055-16154FF0361B}" srcOrd="0" destOrd="0" presId="urn:microsoft.com/office/officeart/2005/8/layout/matrix3"/>
    <dgm:cxn modelId="{4018419B-59E3-4EB4-BF9E-07498CAA5542}" type="presOf" srcId="{95D9FA2A-C5BC-4752-8E72-6799C0FBC1C6}" destId="{C9DED484-765B-4B50-9650-386C82457535}" srcOrd="0" destOrd="0" presId="urn:microsoft.com/office/officeart/2005/8/layout/matrix3"/>
    <dgm:cxn modelId="{3A85CCC9-15E2-406D-ACD0-930673C8157A}" type="presOf" srcId="{B5E039F1-BBD9-49CA-AED0-167893AD4C2D}" destId="{AA9D5778-9E54-41DB-BF3A-44486A11C644}" srcOrd="0" destOrd="0" presId="urn:microsoft.com/office/officeart/2005/8/layout/matrix3"/>
    <dgm:cxn modelId="{4218ADCB-E1A6-4AB0-8A11-401F97C76E7B}" srcId="{3E4F9D75-D5D8-4314-ACBD-27833A7F9B37}" destId="{1439D559-D189-4FF1-A4FB-F22A15A268D1}" srcOrd="2" destOrd="0" parTransId="{5EE2399A-E4F7-46C2-AFD0-FCD2735CA036}" sibTransId="{7B39829F-0B46-49C4-AB74-4092A4A67217}"/>
    <dgm:cxn modelId="{35A55FD1-3029-4FBF-BF95-422C96E319DA}" srcId="{3E4F9D75-D5D8-4314-ACBD-27833A7F9B37}" destId="{95D9FA2A-C5BC-4752-8E72-6799C0FBC1C6}" srcOrd="3" destOrd="0" parTransId="{49F28D2E-2126-4D04-9687-6426AB810F19}" sibTransId="{2BCF00D6-D0C3-4AE9-8B23-962700DA1C8B}"/>
    <dgm:cxn modelId="{7B5BB0D3-9FB1-4801-8D8B-8DE511E307CF}" type="presOf" srcId="{1439D559-D189-4FF1-A4FB-F22A15A268D1}" destId="{B6C28692-8BAE-4E06-A3BE-9AAFCCA84D47}" srcOrd="0" destOrd="0" presId="urn:microsoft.com/office/officeart/2005/8/layout/matrix3"/>
    <dgm:cxn modelId="{F86AB2F7-4FC1-4FD8-9B7C-B83905AC6F81}" type="presParOf" srcId="{0F528374-3DE1-4486-B71C-82DC73192314}" destId="{7476B03F-5A87-4E08-A32E-D8B9821AFAB6}" srcOrd="0" destOrd="0" presId="urn:microsoft.com/office/officeart/2005/8/layout/matrix3"/>
    <dgm:cxn modelId="{626A75B2-8471-4753-8845-0397E468BB36}" type="presParOf" srcId="{0F528374-3DE1-4486-B71C-82DC73192314}" destId="{ECAE1A64-3C26-4CD0-8055-16154FF0361B}" srcOrd="1" destOrd="0" presId="urn:microsoft.com/office/officeart/2005/8/layout/matrix3"/>
    <dgm:cxn modelId="{3D645B29-7521-4A37-8ADC-47E09BD52205}" type="presParOf" srcId="{0F528374-3DE1-4486-B71C-82DC73192314}" destId="{AA9D5778-9E54-41DB-BF3A-44486A11C644}" srcOrd="2" destOrd="0" presId="urn:microsoft.com/office/officeart/2005/8/layout/matrix3"/>
    <dgm:cxn modelId="{42A8A049-6F0B-4FB2-AFC9-0E11B5FF362B}" type="presParOf" srcId="{0F528374-3DE1-4486-B71C-82DC73192314}" destId="{B6C28692-8BAE-4E06-A3BE-9AAFCCA84D47}" srcOrd="3" destOrd="0" presId="urn:microsoft.com/office/officeart/2005/8/layout/matrix3"/>
    <dgm:cxn modelId="{D0E2B81C-7925-4225-8B1C-FE12430AA414}" type="presParOf" srcId="{0F528374-3DE1-4486-B71C-82DC73192314}" destId="{C9DED484-765B-4B50-9650-386C82457535}" srcOrd="4" destOrd="0" presId="urn:microsoft.com/office/officeart/2005/8/layout/matrix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E4F9D75-D5D8-4314-ACBD-27833A7F9B37}" type="doc">
      <dgm:prSet loTypeId="urn:microsoft.com/office/officeart/2005/8/layout/matrix3" loCatId="matrix" qsTypeId="urn:microsoft.com/office/officeart/2005/8/quickstyle/3d2" qsCatId="3D" csTypeId="urn:microsoft.com/office/officeart/2005/8/colors/accent1_2" csCatId="accent1" phldr="1"/>
      <dgm:spPr/>
      <dgm:t>
        <a:bodyPr/>
        <a:lstStyle/>
        <a:p>
          <a:endParaRPr lang="en-CA"/>
        </a:p>
      </dgm:t>
    </dgm:pt>
    <dgm:pt modelId="{95D9FA2A-C5BC-4752-8E72-6799C0FBC1C6}">
      <dgm:prSet phldrT="[Text]"/>
      <dgm:spPr>
        <a:solidFill>
          <a:schemeClr val="bg2"/>
        </a:solidFill>
        <a:ln>
          <a:solidFill>
            <a:schemeClr val="accent4"/>
          </a:solidFill>
        </a:ln>
      </dgm:spPr>
      <dgm:t>
        <a:bodyPr/>
        <a:lstStyle/>
        <a:p>
          <a:endParaRPr lang="en-CA" b="1" dirty="0">
            <a:solidFill>
              <a:schemeClr val="tx1"/>
            </a:solidFill>
          </a:endParaRPr>
        </a:p>
      </dgm:t>
    </dgm:pt>
    <dgm:pt modelId="{2BCF00D6-D0C3-4AE9-8B23-962700DA1C8B}" type="sibTrans" cxnId="{35A55FD1-3029-4FBF-BF95-422C96E319DA}">
      <dgm:prSet/>
      <dgm:spPr/>
      <dgm:t>
        <a:bodyPr/>
        <a:lstStyle/>
        <a:p>
          <a:endParaRPr lang="en-CA"/>
        </a:p>
      </dgm:t>
    </dgm:pt>
    <dgm:pt modelId="{49F28D2E-2126-4D04-9687-6426AB810F19}" type="parTrans" cxnId="{35A55FD1-3029-4FBF-BF95-422C96E319DA}">
      <dgm:prSet/>
      <dgm:spPr/>
      <dgm:t>
        <a:bodyPr/>
        <a:lstStyle/>
        <a:p>
          <a:endParaRPr lang="en-CA"/>
        </a:p>
      </dgm:t>
    </dgm:pt>
    <dgm:pt modelId="{1439D559-D189-4FF1-A4FB-F22A15A268D1}">
      <dgm:prSet phldrT="[Text]"/>
      <dgm:spPr>
        <a:solidFill>
          <a:schemeClr val="accent5"/>
        </a:solidFill>
      </dgm:spPr>
      <dgm:t>
        <a:bodyPr/>
        <a:lstStyle/>
        <a:p>
          <a:endParaRPr lang="en-CA" b="1" dirty="0">
            <a:solidFill>
              <a:schemeClr val="tx1"/>
            </a:solidFill>
          </a:endParaRPr>
        </a:p>
      </dgm:t>
    </dgm:pt>
    <dgm:pt modelId="{7B39829F-0B46-49C4-AB74-4092A4A67217}" type="sibTrans" cxnId="{4218ADCB-E1A6-4AB0-8A11-401F97C76E7B}">
      <dgm:prSet/>
      <dgm:spPr/>
      <dgm:t>
        <a:bodyPr/>
        <a:lstStyle/>
        <a:p>
          <a:endParaRPr lang="en-CA"/>
        </a:p>
      </dgm:t>
    </dgm:pt>
    <dgm:pt modelId="{5EE2399A-E4F7-46C2-AFD0-FCD2735CA036}" type="parTrans" cxnId="{4218ADCB-E1A6-4AB0-8A11-401F97C76E7B}">
      <dgm:prSet/>
      <dgm:spPr/>
      <dgm:t>
        <a:bodyPr/>
        <a:lstStyle/>
        <a:p>
          <a:endParaRPr lang="en-CA"/>
        </a:p>
      </dgm:t>
    </dgm:pt>
    <dgm:pt modelId="{B5E039F1-BBD9-49CA-AED0-167893AD4C2D}">
      <dgm:prSet phldrT="[Text]"/>
      <dgm:spPr>
        <a:solidFill>
          <a:schemeClr val="accent2"/>
        </a:solidFill>
      </dgm:spPr>
      <dgm:t>
        <a:bodyPr/>
        <a:lstStyle/>
        <a:p>
          <a:endParaRPr lang="en-CA" b="1" dirty="0">
            <a:solidFill>
              <a:schemeClr val="tx1"/>
            </a:solidFill>
          </a:endParaRPr>
        </a:p>
      </dgm:t>
    </dgm:pt>
    <dgm:pt modelId="{F3471573-29BE-4F11-926F-9AE633D722FD}" type="sibTrans" cxnId="{4EBEE181-FD8C-45AF-80D6-5C9330225095}">
      <dgm:prSet/>
      <dgm:spPr/>
      <dgm:t>
        <a:bodyPr/>
        <a:lstStyle/>
        <a:p>
          <a:endParaRPr lang="en-CA"/>
        </a:p>
      </dgm:t>
    </dgm:pt>
    <dgm:pt modelId="{AD5A7BF3-3CE0-454D-9BF9-F3FC11CF370C}" type="parTrans" cxnId="{4EBEE181-FD8C-45AF-80D6-5C9330225095}">
      <dgm:prSet/>
      <dgm:spPr/>
      <dgm:t>
        <a:bodyPr/>
        <a:lstStyle/>
        <a:p>
          <a:endParaRPr lang="en-CA"/>
        </a:p>
      </dgm:t>
    </dgm:pt>
    <dgm:pt modelId="{D1EB14A3-E50B-4C6B-8B85-FC2F1AA58ED5}">
      <dgm:prSet phldrT="[Text]"/>
      <dgm:spPr/>
      <dgm:t>
        <a:bodyPr/>
        <a:lstStyle/>
        <a:p>
          <a:r>
            <a:rPr lang="en-US" b="1" dirty="0">
              <a:solidFill>
                <a:schemeClr val="tx1"/>
              </a:solidFill>
            </a:rPr>
            <a:t>Rest</a:t>
          </a:r>
          <a:endParaRPr lang="en-CA" b="1" dirty="0">
            <a:solidFill>
              <a:schemeClr val="tx1"/>
            </a:solidFill>
          </a:endParaRPr>
        </a:p>
      </dgm:t>
    </dgm:pt>
    <dgm:pt modelId="{0BB29068-5E85-4EE8-91E1-2024FD512D06}" type="sibTrans" cxnId="{C9EEAB38-2F48-4E10-A546-FCDECE73A0B0}">
      <dgm:prSet/>
      <dgm:spPr/>
      <dgm:t>
        <a:bodyPr/>
        <a:lstStyle/>
        <a:p>
          <a:endParaRPr lang="en-CA"/>
        </a:p>
      </dgm:t>
    </dgm:pt>
    <dgm:pt modelId="{FDE3662D-EA8F-4B9A-8DA5-E4008DC5088C}" type="parTrans" cxnId="{C9EEAB38-2F48-4E10-A546-FCDECE73A0B0}">
      <dgm:prSet/>
      <dgm:spPr/>
      <dgm:t>
        <a:bodyPr/>
        <a:lstStyle/>
        <a:p>
          <a:endParaRPr lang="en-CA"/>
        </a:p>
      </dgm:t>
    </dgm:pt>
    <dgm:pt modelId="{0F528374-3DE1-4486-B71C-82DC73192314}" type="pres">
      <dgm:prSet presAssocID="{3E4F9D75-D5D8-4314-ACBD-27833A7F9B37}" presName="matrix" presStyleCnt="0">
        <dgm:presLayoutVars>
          <dgm:chMax val="1"/>
          <dgm:dir/>
          <dgm:resizeHandles val="exact"/>
        </dgm:presLayoutVars>
      </dgm:prSet>
      <dgm:spPr/>
    </dgm:pt>
    <dgm:pt modelId="{7476B03F-5A87-4E08-A32E-D8B9821AFAB6}" type="pres">
      <dgm:prSet presAssocID="{3E4F9D75-D5D8-4314-ACBD-27833A7F9B37}" presName="diamond" presStyleLbl="bgShp" presStyleIdx="0" presStyleCnt="1"/>
      <dgm:spPr/>
    </dgm:pt>
    <dgm:pt modelId="{ECAE1A64-3C26-4CD0-8055-16154FF0361B}" type="pres">
      <dgm:prSet presAssocID="{3E4F9D75-D5D8-4314-ACBD-27833A7F9B37}" presName="quad1" presStyleLbl="node1" presStyleIdx="0" presStyleCnt="4">
        <dgm:presLayoutVars>
          <dgm:chMax val="0"/>
          <dgm:chPref val="0"/>
          <dgm:bulletEnabled val="1"/>
        </dgm:presLayoutVars>
      </dgm:prSet>
      <dgm:spPr/>
    </dgm:pt>
    <dgm:pt modelId="{AA9D5778-9E54-41DB-BF3A-44486A11C644}" type="pres">
      <dgm:prSet presAssocID="{3E4F9D75-D5D8-4314-ACBD-27833A7F9B37}" presName="quad2" presStyleLbl="node1" presStyleIdx="1" presStyleCnt="4">
        <dgm:presLayoutVars>
          <dgm:chMax val="0"/>
          <dgm:chPref val="0"/>
          <dgm:bulletEnabled val="1"/>
        </dgm:presLayoutVars>
      </dgm:prSet>
      <dgm:spPr/>
    </dgm:pt>
    <dgm:pt modelId="{B6C28692-8BAE-4E06-A3BE-9AAFCCA84D47}" type="pres">
      <dgm:prSet presAssocID="{3E4F9D75-D5D8-4314-ACBD-27833A7F9B37}" presName="quad3" presStyleLbl="node1" presStyleIdx="2" presStyleCnt="4">
        <dgm:presLayoutVars>
          <dgm:chMax val="0"/>
          <dgm:chPref val="0"/>
          <dgm:bulletEnabled val="1"/>
        </dgm:presLayoutVars>
      </dgm:prSet>
      <dgm:spPr/>
    </dgm:pt>
    <dgm:pt modelId="{C9DED484-765B-4B50-9650-386C82457535}" type="pres">
      <dgm:prSet presAssocID="{3E4F9D75-D5D8-4314-ACBD-27833A7F9B37}" presName="quad4" presStyleLbl="node1" presStyleIdx="3" presStyleCnt="4">
        <dgm:presLayoutVars>
          <dgm:chMax val="0"/>
          <dgm:chPref val="0"/>
          <dgm:bulletEnabled val="1"/>
        </dgm:presLayoutVars>
      </dgm:prSet>
      <dgm:spPr/>
    </dgm:pt>
  </dgm:ptLst>
  <dgm:cxnLst>
    <dgm:cxn modelId="{C9EEAB38-2F48-4E10-A546-FCDECE73A0B0}" srcId="{3E4F9D75-D5D8-4314-ACBD-27833A7F9B37}" destId="{D1EB14A3-E50B-4C6B-8B85-FC2F1AA58ED5}" srcOrd="0" destOrd="0" parTransId="{FDE3662D-EA8F-4B9A-8DA5-E4008DC5088C}" sibTransId="{0BB29068-5E85-4EE8-91E1-2024FD512D06}"/>
    <dgm:cxn modelId="{D891AD4F-371F-4EB1-B7FF-878F759680E2}" type="presOf" srcId="{3E4F9D75-D5D8-4314-ACBD-27833A7F9B37}" destId="{0F528374-3DE1-4486-B71C-82DC73192314}" srcOrd="0" destOrd="0" presId="urn:microsoft.com/office/officeart/2005/8/layout/matrix3"/>
    <dgm:cxn modelId="{D38D5171-ACD5-4A94-89BB-BF981B179805}" type="presOf" srcId="{1439D559-D189-4FF1-A4FB-F22A15A268D1}" destId="{B6C28692-8BAE-4E06-A3BE-9AAFCCA84D47}" srcOrd="0" destOrd="0" presId="urn:microsoft.com/office/officeart/2005/8/layout/matrix3"/>
    <dgm:cxn modelId="{4EBEE181-FD8C-45AF-80D6-5C9330225095}" srcId="{3E4F9D75-D5D8-4314-ACBD-27833A7F9B37}" destId="{B5E039F1-BBD9-49CA-AED0-167893AD4C2D}" srcOrd="1" destOrd="0" parTransId="{AD5A7BF3-3CE0-454D-9BF9-F3FC11CF370C}" sibTransId="{F3471573-29BE-4F11-926F-9AE633D722FD}"/>
    <dgm:cxn modelId="{A8A115AF-A4D3-4C2A-AFE2-7548969A23DD}" type="presOf" srcId="{B5E039F1-BBD9-49CA-AED0-167893AD4C2D}" destId="{AA9D5778-9E54-41DB-BF3A-44486A11C644}" srcOrd="0" destOrd="0" presId="urn:microsoft.com/office/officeart/2005/8/layout/matrix3"/>
    <dgm:cxn modelId="{DEB426C2-D978-49DA-A7BA-6A09148FA65A}" type="presOf" srcId="{D1EB14A3-E50B-4C6B-8B85-FC2F1AA58ED5}" destId="{ECAE1A64-3C26-4CD0-8055-16154FF0361B}" srcOrd="0" destOrd="0" presId="urn:microsoft.com/office/officeart/2005/8/layout/matrix3"/>
    <dgm:cxn modelId="{4218ADCB-E1A6-4AB0-8A11-401F97C76E7B}" srcId="{3E4F9D75-D5D8-4314-ACBD-27833A7F9B37}" destId="{1439D559-D189-4FF1-A4FB-F22A15A268D1}" srcOrd="2" destOrd="0" parTransId="{5EE2399A-E4F7-46C2-AFD0-FCD2735CA036}" sibTransId="{7B39829F-0B46-49C4-AB74-4092A4A67217}"/>
    <dgm:cxn modelId="{35A55FD1-3029-4FBF-BF95-422C96E319DA}" srcId="{3E4F9D75-D5D8-4314-ACBD-27833A7F9B37}" destId="{95D9FA2A-C5BC-4752-8E72-6799C0FBC1C6}" srcOrd="3" destOrd="0" parTransId="{49F28D2E-2126-4D04-9687-6426AB810F19}" sibTransId="{2BCF00D6-D0C3-4AE9-8B23-962700DA1C8B}"/>
    <dgm:cxn modelId="{69ECAAFA-BA0C-47B6-949C-875EC3B1538C}" type="presOf" srcId="{95D9FA2A-C5BC-4752-8E72-6799C0FBC1C6}" destId="{C9DED484-765B-4B50-9650-386C82457535}" srcOrd="0" destOrd="0" presId="urn:microsoft.com/office/officeart/2005/8/layout/matrix3"/>
    <dgm:cxn modelId="{FB64B5C8-52C9-4212-B85A-70BE1B6E25F0}" type="presParOf" srcId="{0F528374-3DE1-4486-B71C-82DC73192314}" destId="{7476B03F-5A87-4E08-A32E-D8B9821AFAB6}" srcOrd="0" destOrd="0" presId="urn:microsoft.com/office/officeart/2005/8/layout/matrix3"/>
    <dgm:cxn modelId="{573DB7C2-B959-4F35-98FA-0411F33E2260}" type="presParOf" srcId="{0F528374-3DE1-4486-B71C-82DC73192314}" destId="{ECAE1A64-3C26-4CD0-8055-16154FF0361B}" srcOrd="1" destOrd="0" presId="urn:microsoft.com/office/officeart/2005/8/layout/matrix3"/>
    <dgm:cxn modelId="{A76769F6-9ACB-4C6E-BDD5-7B12C2AC8980}" type="presParOf" srcId="{0F528374-3DE1-4486-B71C-82DC73192314}" destId="{AA9D5778-9E54-41DB-BF3A-44486A11C644}" srcOrd="2" destOrd="0" presId="urn:microsoft.com/office/officeart/2005/8/layout/matrix3"/>
    <dgm:cxn modelId="{5C89199D-5E96-4D74-A7B4-52BA5E305699}" type="presParOf" srcId="{0F528374-3DE1-4486-B71C-82DC73192314}" destId="{B6C28692-8BAE-4E06-A3BE-9AAFCCA84D47}" srcOrd="3" destOrd="0" presId="urn:microsoft.com/office/officeart/2005/8/layout/matrix3"/>
    <dgm:cxn modelId="{55CFC4CB-B098-4E15-B5AF-D4614AD41262}" type="presParOf" srcId="{0F528374-3DE1-4486-B71C-82DC73192314}" destId="{C9DED484-765B-4B50-9650-386C82457535}" srcOrd="4" destOrd="0" presId="urn:microsoft.com/office/officeart/2005/8/layout/matrix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E4F9D75-D5D8-4314-ACBD-27833A7F9B37}" type="doc">
      <dgm:prSet loTypeId="urn:microsoft.com/office/officeart/2005/8/layout/matrix3" loCatId="matrix" qsTypeId="urn:microsoft.com/office/officeart/2005/8/quickstyle/3d2" qsCatId="3D" csTypeId="urn:microsoft.com/office/officeart/2005/8/colors/accent1_2" csCatId="accent1" phldr="1"/>
      <dgm:spPr/>
      <dgm:t>
        <a:bodyPr/>
        <a:lstStyle/>
        <a:p>
          <a:endParaRPr lang="en-CA"/>
        </a:p>
      </dgm:t>
    </dgm:pt>
    <dgm:pt modelId="{95D9FA2A-C5BC-4752-8E72-6799C0FBC1C6}">
      <dgm:prSet phldrT="[Text]"/>
      <dgm:spPr>
        <a:solidFill>
          <a:schemeClr val="bg2"/>
        </a:solidFill>
        <a:ln>
          <a:solidFill>
            <a:schemeClr val="accent4"/>
          </a:solidFill>
        </a:ln>
      </dgm:spPr>
      <dgm:t>
        <a:bodyPr/>
        <a:lstStyle/>
        <a:p>
          <a:endParaRPr lang="en-CA" b="1" dirty="0">
            <a:solidFill>
              <a:schemeClr val="tx1"/>
            </a:solidFill>
          </a:endParaRPr>
        </a:p>
      </dgm:t>
    </dgm:pt>
    <dgm:pt modelId="{2BCF00D6-D0C3-4AE9-8B23-962700DA1C8B}" type="sibTrans" cxnId="{35A55FD1-3029-4FBF-BF95-422C96E319DA}">
      <dgm:prSet/>
      <dgm:spPr/>
      <dgm:t>
        <a:bodyPr/>
        <a:lstStyle/>
        <a:p>
          <a:endParaRPr lang="en-CA"/>
        </a:p>
      </dgm:t>
    </dgm:pt>
    <dgm:pt modelId="{49F28D2E-2126-4D04-9687-6426AB810F19}" type="parTrans" cxnId="{35A55FD1-3029-4FBF-BF95-422C96E319DA}">
      <dgm:prSet/>
      <dgm:spPr/>
      <dgm:t>
        <a:bodyPr/>
        <a:lstStyle/>
        <a:p>
          <a:endParaRPr lang="en-CA"/>
        </a:p>
      </dgm:t>
    </dgm:pt>
    <dgm:pt modelId="{1439D559-D189-4FF1-A4FB-F22A15A268D1}">
      <dgm:prSet phldrT="[Text]"/>
      <dgm:spPr>
        <a:solidFill>
          <a:schemeClr val="accent5"/>
        </a:solidFill>
      </dgm:spPr>
      <dgm:t>
        <a:bodyPr/>
        <a:lstStyle/>
        <a:p>
          <a:endParaRPr lang="en-CA" b="1" dirty="0">
            <a:solidFill>
              <a:schemeClr val="tx1"/>
            </a:solidFill>
          </a:endParaRPr>
        </a:p>
      </dgm:t>
    </dgm:pt>
    <dgm:pt modelId="{7B39829F-0B46-49C4-AB74-4092A4A67217}" type="sibTrans" cxnId="{4218ADCB-E1A6-4AB0-8A11-401F97C76E7B}">
      <dgm:prSet/>
      <dgm:spPr/>
      <dgm:t>
        <a:bodyPr/>
        <a:lstStyle/>
        <a:p>
          <a:endParaRPr lang="en-CA"/>
        </a:p>
      </dgm:t>
    </dgm:pt>
    <dgm:pt modelId="{5EE2399A-E4F7-46C2-AFD0-FCD2735CA036}" type="parTrans" cxnId="{4218ADCB-E1A6-4AB0-8A11-401F97C76E7B}">
      <dgm:prSet/>
      <dgm:spPr/>
      <dgm:t>
        <a:bodyPr/>
        <a:lstStyle/>
        <a:p>
          <a:endParaRPr lang="en-CA"/>
        </a:p>
      </dgm:t>
    </dgm:pt>
    <dgm:pt modelId="{B5E039F1-BBD9-49CA-AED0-167893AD4C2D}">
      <dgm:prSet phldrT="[Text]"/>
      <dgm:spPr>
        <a:solidFill>
          <a:schemeClr val="accent2"/>
        </a:solidFill>
      </dgm:spPr>
      <dgm:t>
        <a:bodyPr/>
        <a:lstStyle/>
        <a:p>
          <a:endParaRPr lang="en-CA" b="1" dirty="0">
            <a:solidFill>
              <a:schemeClr val="tx1"/>
            </a:solidFill>
          </a:endParaRPr>
        </a:p>
      </dgm:t>
    </dgm:pt>
    <dgm:pt modelId="{F3471573-29BE-4F11-926F-9AE633D722FD}" type="sibTrans" cxnId="{4EBEE181-FD8C-45AF-80D6-5C9330225095}">
      <dgm:prSet/>
      <dgm:spPr/>
      <dgm:t>
        <a:bodyPr/>
        <a:lstStyle/>
        <a:p>
          <a:endParaRPr lang="en-CA"/>
        </a:p>
      </dgm:t>
    </dgm:pt>
    <dgm:pt modelId="{AD5A7BF3-3CE0-454D-9BF9-F3FC11CF370C}" type="parTrans" cxnId="{4EBEE181-FD8C-45AF-80D6-5C9330225095}">
      <dgm:prSet/>
      <dgm:spPr/>
      <dgm:t>
        <a:bodyPr/>
        <a:lstStyle/>
        <a:p>
          <a:endParaRPr lang="en-CA"/>
        </a:p>
      </dgm:t>
    </dgm:pt>
    <dgm:pt modelId="{D1EB14A3-E50B-4C6B-8B85-FC2F1AA58ED5}">
      <dgm:prSet phldrT="[Text]"/>
      <dgm:spPr/>
      <dgm:t>
        <a:bodyPr/>
        <a:lstStyle/>
        <a:p>
          <a:r>
            <a:rPr lang="en-US" b="1" dirty="0">
              <a:solidFill>
                <a:schemeClr val="tx1"/>
              </a:solidFill>
            </a:rPr>
            <a:t>Rest</a:t>
          </a:r>
          <a:endParaRPr lang="en-CA" b="1" dirty="0">
            <a:solidFill>
              <a:schemeClr val="tx1"/>
            </a:solidFill>
          </a:endParaRPr>
        </a:p>
      </dgm:t>
    </dgm:pt>
    <dgm:pt modelId="{0BB29068-5E85-4EE8-91E1-2024FD512D06}" type="sibTrans" cxnId="{C9EEAB38-2F48-4E10-A546-FCDECE73A0B0}">
      <dgm:prSet/>
      <dgm:spPr/>
      <dgm:t>
        <a:bodyPr/>
        <a:lstStyle/>
        <a:p>
          <a:endParaRPr lang="en-CA"/>
        </a:p>
      </dgm:t>
    </dgm:pt>
    <dgm:pt modelId="{FDE3662D-EA8F-4B9A-8DA5-E4008DC5088C}" type="parTrans" cxnId="{C9EEAB38-2F48-4E10-A546-FCDECE73A0B0}">
      <dgm:prSet/>
      <dgm:spPr/>
      <dgm:t>
        <a:bodyPr/>
        <a:lstStyle/>
        <a:p>
          <a:endParaRPr lang="en-CA"/>
        </a:p>
      </dgm:t>
    </dgm:pt>
    <dgm:pt modelId="{0F528374-3DE1-4486-B71C-82DC73192314}" type="pres">
      <dgm:prSet presAssocID="{3E4F9D75-D5D8-4314-ACBD-27833A7F9B37}" presName="matrix" presStyleCnt="0">
        <dgm:presLayoutVars>
          <dgm:chMax val="1"/>
          <dgm:dir/>
          <dgm:resizeHandles val="exact"/>
        </dgm:presLayoutVars>
      </dgm:prSet>
      <dgm:spPr/>
    </dgm:pt>
    <dgm:pt modelId="{7476B03F-5A87-4E08-A32E-D8B9821AFAB6}" type="pres">
      <dgm:prSet presAssocID="{3E4F9D75-D5D8-4314-ACBD-27833A7F9B37}" presName="diamond" presStyleLbl="bgShp" presStyleIdx="0" presStyleCnt="1"/>
      <dgm:spPr/>
    </dgm:pt>
    <dgm:pt modelId="{ECAE1A64-3C26-4CD0-8055-16154FF0361B}" type="pres">
      <dgm:prSet presAssocID="{3E4F9D75-D5D8-4314-ACBD-27833A7F9B37}" presName="quad1" presStyleLbl="node1" presStyleIdx="0" presStyleCnt="4">
        <dgm:presLayoutVars>
          <dgm:chMax val="0"/>
          <dgm:chPref val="0"/>
          <dgm:bulletEnabled val="1"/>
        </dgm:presLayoutVars>
      </dgm:prSet>
      <dgm:spPr/>
    </dgm:pt>
    <dgm:pt modelId="{AA9D5778-9E54-41DB-BF3A-44486A11C644}" type="pres">
      <dgm:prSet presAssocID="{3E4F9D75-D5D8-4314-ACBD-27833A7F9B37}" presName="quad2" presStyleLbl="node1" presStyleIdx="1" presStyleCnt="4">
        <dgm:presLayoutVars>
          <dgm:chMax val="0"/>
          <dgm:chPref val="0"/>
          <dgm:bulletEnabled val="1"/>
        </dgm:presLayoutVars>
      </dgm:prSet>
      <dgm:spPr/>
    </dgm:pt>
    <dgm:pt modelId="{B6C28692-8BAE-4E06-A3BE-9AAFCCA84D47}" type="pres">
      <dgm:prSet presAssocID="{3E4F9D75-D5D8-4314-ACBD-27833A7F9B37}" presName="quad3" presStyleLbl="node1" presStyleIdx="2" presStyleCnt="4">
        <dgm:presLayoutVars>
          <dgm:chMax val="0"/>
          <dgm:chPref val="0"/>
          <dgm:bulletEnabled val="1"/>
        </dgm:presLayoutVars>
      </dgm:prSet>
      <dgm:spPr/>
    </dgm:pt>
    <dgm:pt modelId="{C9DED484-765B-4B50-9650-386C82457535}" type="pres">
      <dgm:prSet presAssocID="{3E4F9D75-D5D8-4314-ACBD-27833A7F9B37}" presName="quad4" presStyleLbl="node1" presStyleIdx="3" presStyleCnt="4">
        <dgm:presLayoutVars>
          <dgm:chMax val="0"/>
          <dgm:chPref val="0"/>
          <dgm:bulletEnabled val="1"/>
        </dgm:presLayoutVars>
      </dgm:prSet>
      <dgm:spPr/>
    </dgm:pt>
  </dgm:ptLst>
  <dgm:cxnLst>
    <dgm:cxn modelId="{C9EEAB38-2F48-4E10-A546-FCDECE73A0B0}" srcId="{3E4F9D75-D5D8-4314-ACBD-27833A7F9B37}" destId="{D1EB14A3-E50B-4C6B-8B85-FC2F1AA58ED5}" srcOrd="0" destOrd="0" parTransId="{FDE3662D-EA8F-4B9A-8DA5-E4008DC5088C}" sibTransId="{0BB29068-5E85-4EE8-91E1-2024FD512D06}"/>
    <dgm:cxn modelId="{01806245-986A-43DA-8AF3-D60DB26B67CB}" type="presOf" srcId="{95D9FA2A-C5BC-4752-8E72-6799C0FBC1C6}" destId="{C9DED484-765B-4B50-9650-386C82457535}" srcOrd="0" destOrd="0" presId="urn:microsoft.com/office/officeart/2005/8/layout/matrix3"/>
    <dgm:cxn modelId="{C3B48178-E20C-4F81-8B23-F7D5297FDBEF}" type="presOf" srcId="{D1EB14A3-E50B-4C6B-8B85-FC2F1AA58ED5}" destId="{ECAE1A64-3C26-4CD0-8055-16154FF0361B}" srcOrd="0" destOrd="0" presId="urn:microsoft.com/office/officeart/2005/8/layout/matrix3"/>
    <dgm:cxn modelId="{31E26179-641A-46A5-9832-149148926787}" type="presOf" srcId="{B5E039F1-BBD9-49CA-AED0-167893AD4C2D}" destId="{AA9D5778-9E54-41DB-BF3A-44486A11C644}" srcOrd="0" destOrd="0" presId="urn:microsoft.com/office/officeart/2005/8/layout/matrix3"/>
    <dgm:cxn modelId="{4EBEE181-FD8C-45AF-80D6-5C9330225095}" srcId="{3E4F9D75-D5D8-4314-ACBD-27833A7F9B37}" destId="{B5E039F1-BBD9-49CA-AED0-167893AD4C2D}" srcOrd="1" destOrd="0" parTransId="{AD5A7BF3-3CE0-454D-9BF9-F3FC11CF370C}" sibTransId="{F3471573-29BE-4F11-926F-9AE633D722FD}"/>
    <dgm:cxn modelId="{85122087-D62A-40A4-936E-A0C6D47D1A62}" type="presOf" srcId="{3E4F9D75-D5D8-4314-ACBD-27833A7F9B37}" destId="{0F528374-3DE1-4486-B71C-82DC73192314}" srcOrd="0" destOrd="0" presId="urn:microsoft.com/office/officeart/2005/8/layout/matrix3"/>
    <dgm:cxn modelId="{48532294-5668-4741-9A74-46F6326C5E53}" type="presOf" srcId="{1439D559-D189-4FF1-A4FB-F22A15A268D1}" destId="{B6C28692-8BAE-4E06-A3BE-9AAFCCA84D47}" srcOrd="0" destOrd="0" presId="urn:microsoft.com/office/officeart/2005/8/layout/matrix3"/>
    <dgm:cxn modelId="{4218ADCB-E1A6-4AB0-8A11-401F97C76E7B}" srcId="{3E4F9D75-D5D8-4314-ACBD-27833A7F9B37}" destId="{1439D559-D189-4FF1-A4FB-F22A15A268D1}" srcOrd="2" destOrd="0" parTransId="{5EE2399A-E4F7-46C2-AFD0-FCD2735CA036}" sibTransId="{7B39829F-0B46-49C4-AB74-4092A4A67217}"/>
    <dgm:cxn modelId="{35A55FD1-3029-4FBF-BF95-422C96E319DA}" srcId="{3E4F9D75-D5D8-4314-ACBD-27833A7F9B37}" destId="{95D9FA2A-C5BC-4752-8E72-6799C0FBC1C6}" srcOrd="3" destOrd="0" parTransId="{49F28D2E-2126-4D04-9687-6426AB810F19}" sibTransId="{2BCF00D6-D0C3-4AE9-8B23-962700DA1C8B}"/>
    <dgm:cxn modelId="{67069197-A45C-4E5F-B798-F2F96E1AB07D}" type="presParOf" srcId="{0F528374-3DE1-4486-B71C-82DC73192314}" destId="{7476B03F-5A87-4E08-A32E-D8B9821AFAB6}" srcOrd="0" destOrd="0" presId="urn:microsoft.com/office/officeart/2005/8/layout/matrix3"/>
    <dgm:cxn modelId="{DE7EC1CF-BE89-4F22-9E80-D832FCE87DB0}" type="presParOf" srcId="{0F528374-3DE1-4486-B71C-82DC73192314}" destId="{ECAE1A64-3C26-4CD0-8055-16154FF0361B}" srcOrd="1" destOrd="0" presId="urn:microsoft.com/office/officeart/2005/8/layout/matrix3"/>
    <dgm:cxn modelId="{6901F0E8-CCC2-41C7-BD22-FF8DDC968FFF}" type="presParOf" srcId="{0F528374-3DE1-4486-B71C-82DC73192314}" destId="{AA9D5778-9E54-41DB-BF3A-44486A11C644}" srcOrd="2" destOrd="0" presId="urn:microsoft.com/office/officeart/2005/8/layout/matrix3"/>
    <dgm:cxn modelId="{8AE93BF0-8414-4DCD-9AAE-9213651A9A6B}" type="presParOf" srcId="{0F528374-3DE1-4486-B71C-82DC73192314}" destId="{B6C28692-8BAE-4E06-A3BE-9AAFCCA84D47}" srcOrd="3" destOrd="0" presId="urn:microsoft.com/office/officeart/2005/8/layout/matrix3"/>
    <dgm:cxn modelId="{C06A2B79-2512-4E77-941C-131EE974E341}" type="presParOf" srcId="{0F528374-3DE1-4486-B71C-82DC73192314}" destId="{C9DED484-765B-4B50-9650-386C82457535}" srcOrd="4" destOrd="0" presId="urn:microsoft.com/office/officeart/2005/8/layout/matrix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E4F9D75-D5D8-4314-ACBD-27833A7F9B37}" type="doc">
      <dgm:prSet loTypeId="urn:microsoft.com/office/officeart/2005/8/layout/matrix3" loCatId="matrix" qsTypeId="urn:microsoft.com/office/officeart/2005/8/quickstyle/3d2" qsCatId="3D" csTypeId="urn:microsoft.com/office/officeart/2005/8/colors/accent1_2" csCatId="accent1" phldr="1"/>
      <dgm:spPr/>
      <dgm:t>
        <a:bodyPr/>
        <a:lstStyle/>
        <a:p>
          <a:endParaRPr lang="en-CA"/>
        </a:p>
      </dgm:t>
    </dgm:pt>
    <dgm:pt modelId="{95D9FA2A-C5BC-4752-8E72-6799C0FBC1C6}">
      <dgm:prSet phldrT="[Text]"/>
      <dgm:spPr>
        <a:solidFill>
          <a:schemeClr val="bg2"/>
        </a:solidFill>
        <a:ln>
          <a:solidFill>
            <a:schemeClr val="accent4"/>
          </a:solidFill>
        </a:ln>
      </dgm:spPr>
      <dgm:t>
        <a:bodyPr/>
        <a:lstStyle/>
        <a:p>
          <a:endParaRPr lang="en-CA" b="1" dirty="0">
            <a:solidFill>
              <a:schemeClr val="tx1"/>
            </a:solidFill>
          </a:endParaRPr>
        </a:p>
      </dgm:t>
    </dgm:pt>
    <dgm:pt modelId="{2BCF00D6-D0C3-4AE9-8B23-962700DA1C8B}" type="sibTrans" cxnId="{35A55FD1-3029-4FBF-BF95-422C96E319DA}">
      <dgm:prSet/>
      <dgm:spPr/>
      <dgm:t>
        <a:bodyPr/>
        <a:lstStyle/>
        <a:p>
          <a:endParaRPr lang="en-CA"/>
        </a:p>
      </dgm:t>
    </dgm:pt>
    <dgm:pt modelId="{49F28D2E-2126-4D04-9687-6426AB810F19}" type="parTrans" cxnId="{35A55FD1-3029-4FBF-BF95-422C96E319DA}">
      <dgm:prSet/>
      <dgm:spPr/>
      <dgm:t>
        <a:bodyPr/>
        <a:lstStyle/>
        <a:p>
          <a:endParaRPr lang="en-CA"/>
        </a:p>
      </dgm:t>
    </dgm:pt>
    <dgm:pt modelId="{1439D559-D189-4FF1-A4FB-F22A15A268D1}">
      <dgm:prSet phldrT="[Text]"/>
      <dgm:spPr>
        <a:solidFill>
          <a:schemeClr val="accent5"/>
        </a:solidFill>
      </dgm:spPr>
      <dgm:t>
        <a:bodyPr/>
        <a:lstStyle/>
        <a:p>
          <a:endParaRPr lang="en-CA" b="1" dirty="0">
            <a:solidFill>
              <a:schemeClr val="tx1"/>
            </a:solidFill>
          </a:endParaRPr>
        </a:p>
      </dgm:t>
    </dgm:pt>
    <dgm:pt modelId="{7B39829F-0B46-49C4-AB74-4092A4A67217}" type="sibTrans" cxnId="{4218ADCB-E1A6-4AB0-8A11-401F97C76E7B}">
      <dgm:prSet/>
      <dgm:spPr/>
      <dgm:t>
        <a:bodyPr/>
        <a:lstStyle/>
        <a:p>
          <a:endParaRPr lang="en-CA"/>
        </a:p>
      </dgm:t>
    </dgm:pt>
    <dgm:pt modelId="{5EE2399A-E4F7-46C2-AFD0-FCD2735CA036}" type="parTrans" cxnId="{4218ADCB-E1A6-4AB0-8A11-401F97C76E7B}">
      <dgm:prSet/>
      <dgm:spPr/>
      <dgm:t>
        <a:bodyPr/>
        <a:lstStyle/>
        <a:p>
          <a:endParaRPr lang="en-CA"/>
        </a:p>
      </dgm:t>
    </dgm:pt>
    <dgm:pt modelId="{B5E039F1-BBD9-49CA-AED0-167893AD4C2D}">
      <dgm:prSet phldrT="[Text]"/>
      <dgm:spPr>
        <a:solidFill>
          <a:schemeClr val="accent2"/>
        </a:solidFill>
      </dgm:spPr>
      <dgm:t>
        <a:bodyPr/>
        <a:lstStyle/>
        <a:p>
          <a:endParaRPr lang="en-CA" b="1" dirty="0">
            <a:solidFill>
              <a:schemeClr val="tx1"/>
            </a:solidFill>
          </a:endParaRPr>
        </a:p>
      </dgm:t>
    </dgm:pt>
    <dgm:pt modelId="{F3471573-29BE-4F11-926F-9AE633D722FD}" type="sibTrans" cxnId="{4EBEE181-FD8C-45AF-80D6-5C9330225095}">
      <dgm:prSet/>
      <dgm:spPr/>
      <dgm:t>
        <a:bodyPr/>
        <a:lstStyle/>
        <a:p>
          <a:endParaRPr lang="en-CA"/>
        </a:p>
      </dgm:t>
    </dgm:pt>
    <dgm:pt modelId="{AD5A7BF3-3CE0-454D-9BF9-F3FC11CF370C}" type="parTrans" cxnId="{4EBEE181-FD8C-45AF-80D6-5C9330225095}">
      <dgm:prSet/>
      <dgm:spPr/>
      <dgm:t>
        <a:bodyPr/>
        <a:lstStyle/>
        <a:p>
          <a:endParaRPr lang="en-CA"/>
        </a:p>
      </dgm:t>
    </dgm:pt>
    <dgm:pt modelId="{D1EB14A3-E50B-4C6B-8B85-FC2F1AA58ED5}">
      <dgm:prSet phldrT="[Text]"/>
      <dgm:spPr/>
      <dgm:t>
        <a:bodyPr/>
        <a:lstStyle/>
        <a:p>
          <a:r>
            <a:rPr lang="en-US" b="1" dirty="0">
              <a:solidFill>
                <a:schemeClr val="tx1"/>
              </a:solidFill>
            </a:rPr>
            <a:t>Rest</a:t>
          </a:r>
          <a:endParaRPr lang="en-CA" b="1" dirty="0">
            <a:solidFill>
              <a:schemeClr val="tx1"/>
            </a:solidFill>
          </a:endParaRPr>
        </a:p>
      </dgm:t>
    </dgm:pt>
    <dgm:pt modelId="{0BB29068-5E85-4EE8-91E1-2024FD512D06}" type="sibTrans" cxnId="{C9EEAB38-2F48-4E10-A546-FCDECE73A0B0}">
      <dgm:prSet/>
      <dgm:spPr/>
      <dgm:t>
        <a:bodyPr/>
        <a:lstStyle/>
        <a:p>
          <a:endParaRPr lang="en-CA"/>
        </a:p>
      </dgm:t>
    </dgm:pt>
    <dgm:pt modelId="{FDE3662D-EA8F-4B9A-8DA5-E4008DC5088C}" type="parTrans" cxnId="{C9EEAB38-2F48-4E10-A546-FCDECE73A0B0}">
      <dgm:prSet/>
      <dgm:spPr/>
      <dgm:t>
        <a:bodyPr/>
        <a:lstStyle/>
        <a:p>
          <a:endParaRPr lang="en-CA"/>
        </a:p>
      </dgm:t>
    </dgm:pt>
    <dgm:pt modelId="{0F528374-3DE1-4486-B71C-82DC73192314}" type="pres">
      <dgm:prSet presAssocID="{3E4F9D75-D5D8-4314-ACBD-27833A7F9B37}" presName="matrix" presStyleCnt="0">
        <dgm:presLayoutVars>
          <dgm:chMax val="1"/>
          <dgm:dir/>
          <dgm:resizeHandles val="exact"/>
        </dgm:presLayoutVars>
      </dgm:prSet>
      <dgm:spPr/>
    </dgm:pt>
    <dgm:pt modelId="{7476B03F-5A87-4E08-A32E-D8B9821AFAB6}" type="pres">
      <dgm:prSet presAssocID="{3E4F9D75-D5D8-4314-ACBD-27833A7F9B37}" presName="diamond" presStyleLbl="bgShp" presStyleIdx="0" presStyleCnt="1"/>
      <dgm:spPr/>
    </dgm:pt>
    <dgm:pt modelId="{ECAE1A64-3C26-4CD0-8055-16154FF0361B}" type="pres">
      <dgm:prSet presAssocID="{3E4F9D75-D5D8-4314-ACBD-27833A7F9B37}" presName="quad1" presStyleLbl="node1" presStyleIdx="0" presStyleCnt="4">
        <dgm:presLayoutVars>
          <dgm:chMax val="0"/>
          <dgm:chPref val="0"/>
          <dgm:bulletEnabled val="1"/>
        </dgm:presLayoutVars>
      </dgm:prSet>
      <dgm:spPr/>
    </dgm:pt>
    <dgm:pt modelId="{AA9D5778-9E54-41DB-BF3A-44486A11C644}" type="pres">
      <dgm:prSet presAssocID="{3E4F9D75-D5D8-4314-ACBD-27833A7F9B37}" presName="quad2" presStyleLbl="node1" presStyleIdx="1" presStyleCnt="4">
        <dgm:presLayoutVars>
          <dgm:chMax val="0"/>
          <dgm:chPref val="0"/>
          <dgm:bulletEnabled val="1"/>
        </dgm:presLayoutVars>
      </dgm:prSet>
      <dgm:spPr/>
    </dgm:pt>
    <dgm:pt modelId="{B6C28692-8BAE-4E06-A3BE-9AAFCCA84D47}" type="pres">
      <dgm:prSet presAssocID="{3E4F9D75-D5D8-4314-ACBD-27833A7F9B37}" presName="quad3" presStyleLbl="node1" presStyleIdx="2" presStyleCnt="4">
        <dgm:presLayoutVars>
          <dgm:chMax val="0"/>
          <dgm:chPref val="0"/>
          <dgm:bulletEnabled val="1"/>
        </dgm:presLayoutVars>
      </dgm:prSet>
      <dgm:spPr/>
    </dgm:pt>
    <dgm:pt modelId="{C9DED484-765B-4B50-9650-386C82457535}" type="pres">
      <dgm:prSet presAssocID="{3E4F9D75-D5D8-4314-ACBD-27833A7F9B37}" presName="quad4" presStyleLbl="node1" presStyleIdx="3" presStyleCnt="4">
        <dgm:presLayoutVars>
          <dgm:chMax val="0"/>
          <dgm:chPref val="0"/>
          <dgm:bulletEnabled val="1"/>
        </dgm:presLayoutVars>
      </dgm:prSet>
      <dgm:spPr/>
    </dgm:pt>
  </dgm:ptLst>
  <dgm:cxnLst>
    <dgm:cxn modelId="{1EE8CF04-4A2E-407D-B775-0BDC6CFA9BF5}" type="presOf" srcId="{1439D559-D189-4FF1-A4FB-F22A15A268D1}" destId="{B6C28692-8BAE-4E06-A3BE-9AAFCCA84D47}" srcOrd="0" destOrd="0" presId="urn:microsoft.com/office/officeart/2005/8/layout/matrix3"/>
    <dgm:cxn modelId="{C9EEAB38-2F48-4E10-A546-FCDECE73A0B0}" srcId="{3E4F9D75-D5D8-4314-ACBD-27833A7F9B37}" destId="{D1EB14A3-E50B-4C6B-8B85-FC2F1AA58ED5}" srcOrd="0" destOrd="0" parTransId="{FDE3662D-EA8F-4B9A-8DA5-E4008DC5088C}" sibTransId="{0BB29068-5E85-4EE8-91E1-2024FD512D06}"/>
    <dgm:cxn modelId="{6303CF7F-2269-4F6E-93F4-35C5AF1DDD07}" type="presOf" srcId="{3E4F9D75-D5D8-4314-ACBD-27833A7F9B37}" destId="{0F528374-3DE1-4486-B71C-82DC73192314}" srcOrd="0" destOrd="0" presId="urn:microsoft.com/office/officeart/2005/8/layout/matrix3"/>
    <dgm:cxn modelId="{4EBEE181-FD8C-45AF-80D6-5C9330225095}" srcId="{3E4F9D75-D5D8-4314-ACBD-27833A7F9B37}" destId="{B5E039F1-BBD9-49CA-AED0-167893AD4C2D}" srcOrd="1" destOrd="0" parTransId="{AD5A7BF3-3CE0-454D-9BF9-F3FC11CF370C}" sibTransId="{F3471573-29BE-4F11-926F-9AE633D722FD}"/>
    <dgm:cxn modelId="{AB182188-68F5-4CBA-A04A-A20D95DE2DBF}" type="presOf" srcId="{B5E039F1-BBD9-49CA-AED0-167893AD4C2D}" destId="{AA9D5778-9E54-41DB-BF3A-44486A11C644}" srcOrd="0" destOrd="0" presId="urn:microsoft.com/office/officeart/2005/8/layout/matrix3"/>
    <dgm:cxn modelId="{4218ADCB-E1A6-4AB0-8A11-401F97C76E7B}" srcId="{3E4F9D75-D5D8-4314-ACBD-27833A7F9B37}" destId="{1439D559-D189-4FF1-A4FB-F22A15A268D1}" srcOrd="2" destOrd="0" parTransId="{5EE2399A-E4F7-46C2-AFD0-FCD2735CA036}" sibTransId="{7B39829F-0B46-49C4-AB74-4092A4A67217}"/>
    <dgm:cxn modelId="{35A55FD1-3029-4FBF-BF95-422C96E319DA}" srcId="{3E4F9D75-D5D8-4314-ACBD-27833A7F9B37}" destId="{95D9FA2A-C5BC-4752-8E72-6799C0FBC1C6}" srcOrd="3" destOrd="0" parTransId="{49F28D2E-2126-4D04-9687-6426AB810F19}" sibTransId="{2BCF00D6-D0C3-4AE9-8B23-962700DA1C8B}"/>
    <dgm:cxn modelId="{1A3590E9-62BE-4E47-A181-2B196F721EA7}" type="presOf" srcId="{95D9FA2A-C5BC-4752-8E72-6799C0FBC1C6}" destId="{C9DED484-765B-4B50-9650-386C82457535}" srcOrd="0" destOrd="0" presId="urn:microsoft.com/office/officeart/2005/8/layout/matrix3"/>
    <dgm:cxn modelId="{F368A6EF-7B7A-467D-A345-5B49F173FCDF}" type="presOf" srcId="{D1EB14A3-E50B-4C6B-8B85-FC2F1AA58ED5}" destId="{ECAE1A64-3C26-4CD0-8055-16154FF0361B}" srcOrd="0" destOrd="0" presId="urn:microsoft.com/office/officeart/2005/8/layout/matrix3"/>
    <dgm:cxn modelId="{F3BF0B8D-37D0-4142-B734-650151ABE775}" type="presParOf" srcId="{0F528374-3DE1-4486-B71C-82DC73192314}" destId="{7476B03F-5A87-4E08-A32E-D8B9821AFAB6}" srcOrd="0" destOrd="0" presId="urn:microsoft.com/office/officeart/2005/8/layout/matrix3"/>
    <dgm:cxn modelId="{6DA1AB73-B3C7-447E-A730-5BC83C3C12D7}" type="presParOf" srcId="{0F528374-3DE1-4486-B71C-82DC73192314}" destId="{ECAE1A64-3C26-4CD0-8055-16154FF0361B}" srcOrd="1" destOrd="0" presId="urn:microsoft.com/office/officeart/2005/8/layout/matrix3"/>
    <dgm:cxn modelId="{8539697A-62D3-4322-8158-99657CE22291}" type="presParOf" srcId="{0F528374-3DE1-4486-B71C-82DC73192314}" destId="{AA9D5778-9E54-41DB-BF3A-44486A11C644}" srcOrd="2" destOrd="0" presId="urn:microsoft.com/office/officeart/2005/8/layout/matrix3"/>
    <dgm:cxn modelId="{1B415D15-941D-4983-A34C-B4B43BFFB09A}" type="presParOf" srcId="{0F528374-3DE1-4486-B71C-82DC73192314}" destId="{B6C28692-8BAE-4E06-A3BE-9AAFCCA84D47}" srcOrd="3" destOrd="0" presId="urn:microsoft.com/office/officeart/2005/8/layout/matrix3"/>
    <dgm:cxn modelId="{BF1E7B42-2BA0-4626-8CFA-8002CBA656DD}" type="presParOf" srcId="{0F528374-3DE1-4486-B71C-82DC73192314}" destId="{C9DED484-765B-4B50-9650-386C82457535}" srcOrd="4" destOrd="0" presId="urn:microsoft.com/office/officeart/2005/8/layout/matrix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E4F9D75-D5D8-4314-ACBD-27833A7F9B37}" type="doc">
      <dgm:prSet loTypeId="urn:microsoft.com/office/officeart/2005/8/layout/matrix3" loCatId="matrix" qsTypeId="urn:microsoft.com/office/officeart/2005/8/quickstyle/3d2" qsCatId="3D" csTypeId="urn:microsoft.com/office/officeart/2005/8/colors/accent1_2" csCatId="accent1" phldr="1"/>
      <dgm:spPr/>
      <dgm:t>
        <a:bodyPr/>
        <a:lstStyle/>
        <a:p>
          <a:endParaRPr lang="en-CA"/>
        </a:p>
      </dgm:t>
    </dgm:pt>
    <dgm:pt modelId="{95D9FA2A-C5BC-4752-8E72-6799C0FBC1C6}">
      <dgm:prSet phldrT="[Text]"/>
      <dgm:spPr>
        <a:solidFill>
          <a:schemeClr val="bg2"/>
        </a:solidFill>
        <a:ln>
          <a:solidFill>
            <a:schemeClr val="accent4"/>
          </a:solidFill>
        </a:ln>
      </dgm:spPr>
      <dgm:t>
        <a:bodyPr/>
        <a:lstStyle/>
        <a:p>
          <a:endParaRPr lang="en-CA" b="1" dirty="0">
            <a:solidFill>
              <a:schemeClr val="tx1"/>
            </a:solidFill>
          </a:endParaRPr>
        </a:p>
      </dgm:t>
    </dgm:pt>
    <dgm:pt modelId="{2BCF00D6-D0C3-4AE9-8B23-962700DA1C8B}" type="sibTrans" cxnId="{35A55FD1-3029-4FBF-BF95-422C96E319DA}">
      <dgm:prSet/>
      <dgm:spPr/>
      <dgm:t>
        <a:bodyPr/>
        <a:lstStyle/>
        <a:p>
          <a:endParaRPr lang="en-CA"/>
        </a:p>
      </dgm:t>
    </dgm:pt>
    <dgm:pt modelId="{49F28D2E-2126-4D04-9687-6426AB810F19}" type="parTrans" cxnId="{35A55FD1-3029-4FBF-BF95-422C96E319DA}">
      <dgm:prSet/>
      <dgm:spPr/>
      <dgm:t>
        <a:bodyPr/>
        <a:lstStyle/>
        <a:p>
          <a:endParaRPr lang="en-CA"/>
        </a:p>
      </dgm:t>
    </dgm:pt>
    <dgm:pt modelId="{1439D559-D189-4FF1-A4FB-F22A15A268D1}">
      <dgm:prSet phldrT="[Text]"/>
      <dgm:spPr>
        <a:solidFill>
          <a:schemeClr val="accent5"/>
        </a:solidFill>
      </dgm:spPr>
      <dgm:t>
        <a:bodyPr/>
        <a:lstStyle/>
        <a:p>
          <a:endParaRPr lang="en-CA" b="1" dirty="0">
            <a:solidFill>
              <a:schemeClr val="tx1"/>
            </a:solidFill>
          </a:endParaRPr>
        </a:p>
      </dgm:t>
    </dgm:pt>
    <dgm:pt modelId="{7B39829F-0B46-49C4-AB74-4092A4A67217}" type="sibTrans" cxnId="{4218ADCB-E1A6-4AB0-8A11-401F97C76E7B}">
      <dgm:prSet/>
      <dgm:spPr/>
      <dgm:t>
        <a:bodyPr/>
        <a:lstStyle/>
        <a:p>
          <a:endParaRPr lang="en-CA"/>
        </a:p>
      </dgm:t>
    </dgm:pt>
    <dgm:pt modelId="{5EE2399A-E4F7-46C2-AFD0-FCD2735CA036}" type="parTrans" cxnId="{4218ADCB-E1A6-4AB0-8A11-401F97C76E7B}">
      <dgm:prSet/>
      <dgm:spPr/>
      <dgm:t>
        <a:bodyPr/>
        <a:lstStyle/>
        <a:p>
          <a:endParaRPr lang="en-CA"/>
        </a:p>
      </dgm:t>
    </dgm:pt>
    <dgm:pt modelId="{B5E039F1-BBD9-49CA-AED0-167893AD4C2D}">
      <dgm:prSet phldrT="[Text]"/>
      <dgm:spPr>
        <a:solidFill>
          <a:schemeClr val="accent2"/>
        </a:solidFill>
      </dgm:spPr>
      <dgm:t>
        <a:bodyPr/>
        <a:lstStyle/>
        <a:p>
          <a:r>
            <a:rPr lang="en-US" b="1" dirty="0">
              <a:solidFill>
                <a:schemeClr val="tx1"/>
              </a:solidFill>
            </a:rPr>
            <a:t>Documents</a:t>
          </a:r>
          <a:endParaRPr lang="en-CA" b="1" dirty="0">
            <a:solidFill>
              <a:schemeClr val="tx1"/>
            </a:solidFill>
          </a:endParaRPr>
        </a:p>
      </dgm:t>
    </dgm:pt>
    <dgm:pt modelId="{F3471573-29BE-4F11-926F-9AE633D722FD}" type="sibTrans" cxnId="{4EBEE181-FD8C-45AF-80D6-5C9330225095}">
      <dgm:prSet/>
      <dgm:spPr/>
      <dgm:t>
        <a:bodyPr/>
        <a:lstStyle/>
        <a:p>
          <a:endParaRPr lang="en-CA"/>
        </a:p>
      </dgm:t>
    </dgm:pt>
    <dgm:pt modelId="{AD5A7BF3-3CE0-454D-9BF9-F3FC11CF370C}" type="parTrans" cxnId="{4EBEE181-FD8C-45AF-80D6-5C9330225095}">
      <dgm:prSet/>
      <dgm:spPr/>
      <dgm:t>
        <a:bodyPr/>
        <a:lstStyle/>
        <a:p>
          <a:endParaRPr lang="en-CA"/>
        </a:p>
      </dgm:t>
    </dgm:pt>
    <dgm:pt modelId="{D1EB14A3-E50B-4C6B-8B85-FC2F1AA58ED5}">
      <dgm:prSet phldrT="[Text]"/>
      <dgm:spPr/>
      <dgm:t>
        <a:bodyPr/>
        <a:lstStyle/>
        <a:p>
          <a:endParaRPr lang="en-CA" b="1" dirty="0">
            <a:solidFill>
              <a:schemeClr val="tx1"/>
            </a:solidFill>
          </a:endParaRPr>
        </a:p>
      </dgm:t>
    </dgm:pt>
    <dgm:pt modelId="{0BB29068-5E85-4EE8-91E1-2024FD512D06}" type="sibTrans" cxnId="{C9EEAB38-2F48-4E10-A546-FCDECE73A0B0}">
      <dgm:prSet/>
      <dgm:spPr/>
      <dgm:t>
        <a:bodyPr/>
        <a:lstStyle/>
        <a:p>
          <a:endParaRPr lang="en-CA"/>
        </a:p>
      </dgm:t>
    </dgm:pt>
    <dgm:pt modelId="{FDE3662D-EA8F-4B9A-8DA5-E4008DC5088C}" type="parTrans" cxnId="{C9EEAB38-2F48-4E10-A546-FCDECE73A0B0}">
      <dgm:prSet/>
      <dgm:spPr/>
      <dgm:t>
        <a:bodyPr/>
        <a:lstStyle/>
        <a:p>
          <a:endParaRPr lang="en-CA"/>
        </a:p>
      </dgm:t>
    </dgm:pt>
    <dgm:pt modelId="{0F528374-3DE1-4486-B71C-82DC73192314}" type="pres">
      <dgm:prSet presAssocID="{3E4F9D75-D5D8-4314-ACBD-27833A7F9B37}" presName="matrix" presStyleCnt="0">
        <dgm:presLayoutVars>
          <dgm:chMax val="1"/>
          <dgm:dir/>
          <dgm:resizeHandles val="exact"/>
        </dgm:presLayoutVars>
      </dgm:prSet>
      <dgm:spPr/>
    </dgm:pt>
    <dgm:pt modelId="{7476B03F-5A87-4E08-A32E-D8B9821AFAB6}" type="pres">
      <dgm:prSet presAssocID="{3E4F9D75-D5D8-4314-ACBD-27833A7F9B37}" presName="diamond" presStyleLbl="bgShp" presStyleIdx="0" presStyleCnt="1"/>
      <dgm:spPr/>
    </dgm:pt>
    <dgm:pt modelId="{ECAE1A64-3C26-4CD0-8055-16154FF0361B}" type="pres">
      <dgm:prSet presAssocID="{3E4F9D75-D5D8-4314-ACBD-27833A7F9B37}" presName="quad1" presStyleLbl="node1" presStyleIdx="0" presStyleCnt="4">
        <dgm:presLayoutVars>
          <dgm:chMax val="0"/>
          <dgm:chPref val="0"/>
          <dgm:bulletEnabled val="1"/>
        </dgm:presLayoutVars>
      </dgm:prSet>
      <dgm:spPr/>
    </dgm:pt>
    <dgm:pt modelId="{AA9D5778-9E54-41DB-BF3A-44486A11C644}" type="pres">
      <dgm:prSet presAssocID="{3E4F9D75-D5D8-4314-ACBD-27833A7F9B37}" presName="quad2" presStyleLbl="node1" presStyleIdx="1" presStyleCnt="4">
        <dgm:presLayoutVars>
          <dgm:chMax val="0"/>
          <dgm:chPref val="0"/>
          <dgm:bulletEnabled val="1"/>
        </dgm:presLayoutVars>
      </dgm:prSet>
      <dgm:spPr/>
    </dgm:pt>
    <dgm:pt modelId="{B6C28692-8BAE-4E06-A3BE-9AAFCCA84D47}" type="pres">
      <dgm:prSet presAssocID="{3E4F9D75-D5D8-4314-ACBD-27833A7F9B37}" presName="quad3" presStyleLbl="node1" presStyleIdx="2" presStyleCnt="4">
        <dgm:presLayoutVars>
          <dgm:chMax val="0"/>
          <dgm:chPref val="0"/>
          <dgm:bulletEnabled val="1"/>
        </dgm:presLayoutVars>
      </dgm:prSet>
      <dgm:spPr/>
    </dgm:pt>
    <dgm:pt modelId="{C9DED484-765B-4B50-9650-386C82457535}" type="pres">
      <dgm:prSet presAssocID="{3E4F9D75-D5D8-4314-ACBD-27833A7F9B37}" presName="quad4" presStyleLbl="node1" presStyleIdx="3" presStyleCnt="4">
        <dgm:presLayoutVars>
          <dgm:chMax val="0"/>
          <dgm:chPref val="0"/>
          <dgm:bulletEnabled val="1"/>
        </dgm:presLayoutVars>
      </dgm:prSet>
      <dgm:spPr/>
    </dgm:pt>
  </dgm:ptLst>
  <dgm:cxnLst>
    <dgm:cxn modelId="{16116E37-3EA6-4095-A597-F3B2A427077B}" type="presOf" srcId="{3E4F9D75-D5D8-4314-ACBD-27833A7F9B37}" destId="{0F528374-3DE1-4486-B71C-82DC73192314}" srcOrd="0" destOrd="0" presId="urn:microsoft.com/office/officeart/2005/8/layout/matrix3"/>
    <dgm:cxn modelId="{C9EEAB38-2F48-4E10-A546-FCDECE73A0B0}" srcId="{3E4F9D75-D5D8-4314-ACBD-27833A7F9B37}" destId="{D1EB14A3-E50B-4C6B-8B85-FC2F1AA58ED5}" srcOrd="0" destOrd="0" parTransId="{FDE3662D-EA8F-4B9A-8DA5-E4008DC5088C}" sibTransId="{0BB29068-5E85-4EE8-91E1-2024FD512D06}"/>
    <dgm:cxn modelId="{A08BD551-CEDD-4F5D-AC51-F2628D6A9C61}" type="presOf" srcId="{95D9FA2A-C5BC-4752-8E72-6799C0FBC1C6}" destId="{C9DED484-765B-4B50-9650-386C82457535}" srcOrd="0" destOrd="0" presId="urn:microsoft.com/office/officeart/2005/8/layout/matrix3"/>
    <dgm:cxn modelId="{8151167C-2D58-4DFE-9CA8-CA73F902B562}" type="presOf" srcId="{D1EB14A3-E50B-4C6B-8B85-FC2F1AA58ED5}" destId="{ECAE1A64-3C26-4CD0-8055-16154FF0361B}" srcOrd="0" destOrd="0" presId="urn:microsoft.com/office/officeart/2005/8/layout/matrix3"/>
    <dgm:cxn modelId="{4EBEE181-FD8C-45AF-80D6-5C9330225095}" srcId="{3E4F9D75-D5D8-4314-ACBD-27833A7F9B37}" destId="{B5E039F1-BBD9-49CA-AED0-167893AD4C2D}" srcOrd="1" destOrd="0" parTransId="{AD5A7BF3-3CE0-454D-9BF9-F3FC11CF370C}" sibTransId="{F3471573-29BE-4F11-926F-9AE633D722FD}"/>
    <dgm:cxn modelId="{98A585B1-EBA8-4889-ABE6-B938BB8F6AF7}" type="presOf" srcId="{B5E039F1-BBD9-49CA-AED0-167893AD4C2D}" destId="{AA9D5778-9E54-41DB-BF3A-44486A11C644}" srcOrd="0" destOrd="0" presId="urn:microsoft.com/office/officeart/2005/8/layout/matrix3"/>
    <dgm:cxn modelId="{4218ADCB-E1A6-4AB0-8A11-401F97C76E7B}" srcId="{3E4F9D75-D5D8-4314-ACBD-27833A7F9B37}" destId="{1439D559-D189-4FF1-A4FB-F22A15A268D1}" srcOrd="2" destOrd="0" parTransId="{5EE2399A-E4F7-46C2-AFD0-FCD2735CA036}" sibTransId="{7B39829F-0B46-49C4-AB74-4092A4A67217}"/>
    <dgm:cxn modelId="{35A55FD1-3029-4FBF-BF95-422C96E319DA}" srcId="{3E4F9D75-D5D8-4314-ACBD-27833A7F9B37}" destId="{95D9FA2A-C5BC-4752-8E72-6799C0FBC1C6}" srcOrd="3" destOrd="0" parTransId="{49F28D2E-2126-4D04-9687-6426AB810F19}" sibTransId="{2BCF00D6-D0C3-4AE9-8B23-962700DA1C8B}"/>
    <dgm:cxn modelId="{51BF9CF8-8EF9-4AAF-A6BF-3E7D82FEF75C}" type="presOf" srcId="{1439D559-D189-4FF1-A4FB-F22A15A268D1}" destId="{B6C28692-8BAE-4E06-A3BE-9AAFCCA84D47}" srcOrd="0" destOrd="0" presId="urn:microsoft.com/office/officeart/2005/8/layout/matrix3"/>
    <dgm:cxn modelId="{DF7B5636-EFBF-4629-9BB2-7D208B23BD85}" type="presParOf" srcId="{0F528374-3DE1-4486-B71C-82DC73192314}" destId="{7476B03F-5A87-4E08-A32E-D8B9821AFAB6}" srcOrd="0" destOrd="0" presId="urn:microsoft.com/office/officeart/2005/8/layout/matrix3"/>
    <dgm:cxn modelId="{8176D0A0-28A1-460B-9EF2-C6565E95CF47}" type="presParOf" srcId="{0F528374-3DE1-4486-B71C-82DC73192314}" destId="{ECAE1A64-3C26-4CD0-8055-16154FF0361B}" srcOrd="1" destOrd="0" presId="urn:microsoft.com/office/officeart/2005/8/layout/matrix3"/>
    <dgm:cxn modelId="{8F2EE167-BD1B-4DAA-8846-69632305A677}" type="presParOf" srcId="{0F528374-3DE1-4486-B71C-82DC73192314}" destId="{AA9D5778-9E54-41DB-BF3A-44486A11C644}" srcOrd="2" destOrd="0" presId="urn:microsoft.com/office/officeart/2005/8/layout/matrix3"/>
    <dgm:cxn modelId="{A4E95C99-46C0-45A7-AF2B-9BCC0253BFCA}" type="presParOf" srcId="{0F528374-3DE1-4486-B71C-82DC73192314}" destId="{B6C28692-8BAE-4E06-A3BE-9AAFCCA84D47}" srcOrd="3" destOrd="0" presId="urn:microsoft.com/office/officeart/2005/8/layout/matrix3"/>
    <dgm:cxn modelId="{9C037DD7-2401-4B07-90F5-93E078C59599}" type="presParOf" srcId="{0F528374-3DE1-4486-B71C-82DC73192314}" destId="{C9DED484-765B-4B50-9650-386C82457535}" srcOrd="4" destOrd="0" presId="urn:microsoft.com/office/officeart/2005/8/layout/matrix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3E4F9D75-D5D8-4314-ACBD-27833A7F9B37}" type="doc">
      <dgm:prSet loTypeId="urn:microsoft.com/office/officeart/2005/8/layout/matrix3" loCatId="matrix" qsTypeId="urn:microsoft.com/office/officeart/2005/8/quickstyle/3d2" qsCatId="3D" csTypeId="urn:microsoft.com/office/officeart/2005/8/colors/accent1_2" csCatId="accent1" phldr="1"/>
      <dgm:spPr/>
      <dgm:t>
        <a:bodyPr/>
        <a:lstStyle/>
        <a:p>
          <a:endParaRPr lang="en-CA"/>
        </a:p>
      </dgm:t>
    </dgm:pt>
    <dgm:pt modelId="{95D9FA2A-C5BC-4752-8E72-6799C0FBC1C6}">
      <dgm:prSet phldrT="[Text]"/>
      <dgm:spPr>
        <a:solidFill>
          <a:schemeClr val="bg2"/>
        </a:solidFill>
        <a:ln>
          <a:solidFill>
            <a:schemeClr val="accent4"/>
          </a:solidFill>
        </a:ln>
      </dgm:spPr>
      <dgm:t>
        <a:bodyPr/>
        <a:lstStyle/>
        <a:p>
          <a:endParaRPr lang="en-CA" b="1" dirty="0">
            <a:solidFill>
              <a:schemeClr val="tx1"/>
            </a:solidFill>
          </a:endParaRPr>
        </a:p>
      </dgm:t>
    </dgm:pt>
    <dgm:pt modelId="{2BCF00D6-D0C3-4AE9-8B23-962700DA1C8B}" type="sibTrans" cxnId="{35A55FD1-3029-4FBF-BF95-422C96E319DA}">
      <dgm:prSet/>
      <dgm:spPr/>
      <dgm:t>
        <a:bodyPr/>
        <a:lstStyle/>
        <a:p>
          <a:endParaRPr lang="en-CA"/>
        </a:p>
      </dgm:t>
    </dgm:pt>
    <dgm:pt modelId="{49F28D2E-2126-4D04-9687-6426AB810F19}" type="parTrans" cxnId="{35A55FD1-3029-4FBF-BF95-422C96E319DA}">
      <dgm:prSet/>
      <dgm:spPr/>
      <dgm:t>
        <a:bodyPr/>
        <a:lstStyle/>
        <a:p>
          <a:endParaRPr lang="en-CA"/>
        </a:p>
      </dgm:t>
    </dgm:pt>
    <dgm:pt modelId="{1439D559-D189-4FF1-A4FB-F22A15A268D1}">
      <dgm:prSet phldrT="[Text]"/>
      <dgm:spPr>
        <a:solidFill>
          <a:schemeClr val="accent5"/>
        </a:solidFill>
      </dgm:spPr>
      <dgm:t>
        <a:bodyPr/>
        <a:lstStyle/>
        <a:p>
          <a:endParaRPr lang="en-CA" b="1" dirty="0">
            <a:solidFill>
              <a:schemeClr val="tx1"/>
            </a:solidFill>
          </a:endParaRPr>
        </a:p>
      </dgm:t>
    </dgm:pt>
    <dgm:pt modelId="{7B39829F-0B46-49C4-AB74-4092A4A67217}" type="sibTrans" cxnId="{4218ADCB-E1A6-4AB0-8A11-401F97C76E7B}">
      <dgm:prSet/>
      <dgm:spPr/>
      <dgm:t>
        <a:bodyPr/>
        <a:lstStyle/>
        <a:p>
          <a:endParaRPr lang="en-CA"/>
        </a:p>
      </dgm:t>
    </dgm:pt>
    <dgm:pt modelId="{5EE2399A-E4F7-46C2-AFD0-FCD2735CA036}" type="parTrans" cxnId="{4218ADCB-E1A6-4AB0-8A11-401F97C76E7B}">
      <dgm:prSet/>
      <dgm:spPr/>
      <dgm:t>
        <a:bodyPr/>
        <a:lstStyle/>
        <a:p>
          <a:endParaRPr lang="en-CA"/>
        </a:p>
      </dgm:t>
    </dgm:pt>
    <dgm:pt modelId="{B5E039F1-BBD9-49CA-AED0-167893AD4C2D}">
      <dgm:prSet phldrT="[Text]"/>
      <dgm:spPr>
        <a:solidFill>
          <a:schemeClr val="accent2"/>
        </a:solidFill>
      </dgm:spPr>
      <dgm:t>
        <a:bodyPr/>
        <a:lstStyle/>
        <a:p>
          <a:r>
            <a:rPr lang="en-US" b="1" dirty="0">
              <a:solidFill>
                <a:schemeClr val="tx1"/>
              </a:solidFill>
            </a:rPr>
            <a:t>Documents</a:t>
          </a:r>
          <a:endParaRPr lang="en-CA" b="1" dirty="0">
            <a:solidFill>
              <a:schemeClr val="tx1"/>
            </a:solidFill>
          </a:endParaRPr>
        </a:p>
      </dgm:t>
    </dgm:pt>
    <dgm:pt modelId="{F3471573-29BE-4F11-926F-9AE633D722FD}" type="sibTrans" cxnId="{4EBEE181-FD8C-45AF-80D6-5C9330225095}">
      <dgm:prSet/>
      <dgm:spPr/>
      <dgm:t>
        <a:bodyPr/>
        <a:lstStyle/>
        <a:p>
          <a:endParaRPr lang="en-CA"/>
        </a:p>
      </dgm:t>
    </dgm:pt>
    <dgm:pt modelId="{AD5A7BF3-3CE0-454D-9BF9-F3FC11CF370C}" type="parTrans" cxnId="{4EBEE181-FD8C-45AF-80D6-5C9330225095}">
      <dgm:prSet/>
      <dgm:spPr/>
      <dgm:t>
        <a:bodyPr/>
        <a:lstStyle/>
        <a:p>
          <a:endParaRPr lang="en-CA"/>
        </a:p>
      </dgm:t>
    </dgm:pt>
    <dgm:pt modelId="{D1EB14A3-E50B-4C6B-8B85-FC2F1AA58ED5}">
      <dgm:prSet phldrT="[Text]"/>
      <dgm:spPr/>
      <dgm:t>
        <a:bodyPr/>
        <a:lstStyle/>
        <a:p>
          <a:endParaRPr lang="en-CA" b="1" dirty="0">
            <a:solidFill>
              <a:schemeClr val="tx1"/>
            </a:solidFill>
          </a:endParaRPr>
        </a:p>
      </dgm:t>
    </dgm:pt>
    <dgm:pt modelId="{0BB29068-5E85-4EE8-91E1-2024FD512D06}" type="sibTrans" cxnId="{C9EEAB38-2F48-4E10-A546-FCDECE73A0B0}">
      <dgm:prSet/>
      <dgm:spPr/>
      <dgm:t>
        <a:bodyPr/>
        <a:lstStyle/>
        <a:p>
          <a:endParaRPr lang="en-CA"/>
        </a:p>
      </dgm:t>
    </dgm:pt>
    <dgm:pt modelId="{FDE3662D-EA8F-4B9A-8DA5-E4008DC5088C}" type="parTrans" cxnId="{C9EEAB38-2F48-4E10-A546-FCDECE73A0B0}">
      <dgm:prSet/>
      <dgm:spPr/>
      <dgm:t>
        <a:bodyPr/>
        <a:lstStyle/>
        <a:p>
          <a:endParaRPr lang="en-CA"/>
        </a:p>
      </dgm:t>
    </dgm:pt>
    <dgm:pt modelId="{0F528374-3DE1-4486-B71C-82DC73192314}" type="pres">
      <dgm:prSet presAssocID="{3E4F9D75-D5D8-4314-ACBD-27833A7F9B37}" presName="matrix" presStyleCnt="0">
        <dgm:presLayoutVars>
          <dgm:chMax val="1"/>
          <dgm:dir/>
          <dgm:resizeHandles val="exact"/>
        </dgm:presLayoutVars>
      </dgm:prSet>
      <dgm:spPr/>
    </dgm:pt>
    <dgm:pt modelId="{7476B03F-5A87-4E08-A32E-D8B9821AFAB6}" type="pres">
      <dgm:prSet presAssocID="{3E4F9D75-D5D8-4314-ACBD-27833A7F9B37}" presName="diamond" presStyleLbl="bgShp" presStyleIdx="0" presStyleCnt="1"/>
      <dgm:spPr/>
    </dgm:pt>
    <dgm:pt modelId="{ECAE1A64-3C26-4CD0-8055-16154FF0361B}" type="pres">
      <dgm:prSet presAssocID="{3E4F9D75-D5D8-4314-ACBD-27833A7F9B37}" presName="quad1" presStyleLbl="node1" presStyleIdx="0" presStyleCnt="4">
        <dgm:presLayoutVars>
          <dgm:chMax val="0"/>
          <dgm:chPref val="0"/>
          <dgm:bulletEnabled val="1"/>
        </dgm:presLayoutVars>
      </dgm:prSet>
      <dgm:spPr/>
    </dgm:pt>
    <dgm:pt modelId="{AA9D5778-9E54-41DB-BF3A-44486A11C644}" type="pres">
      <dgm:prSet presAssocID="{3E4F9D75-D5D8-4314-ACBD-27833A7F9B37}" presName="quad2" presStyleLbl="node1" presStyleIdx="1" presStyleCnt="4">
        <dgm:presLayoutVars>
          <dgm:chMax val="0"/>
          <dgm:chPref val="0"/>
          <dgm:bulletEnabled val="1"/>
        </dgm:presLayoutVars>
      </dgm:prSet>
      <dgm:spPr/>
    </dgm:pt>
    <dgm:pt modelId="{B6C28692-8BAE-4E06-A3BE-9AAFCCA84D47}" type="pres">
      <dgm:prSet presAssocID="{3E4F9D75-D5D8-4314-ACBD-27833A7F9B37}" presName="quad3" presStyleLbl="node1" presStyleIdx="2" presStyleCnt="4">
        <dgm:presLayoutVars>
          <dgm:chMax val="0"/>
          <dgm:chPref val="0"/>
          <dgm:bulletEnabled val="1"/>
        </dgm:presLayoutVars>
      </dgm:prSet>
      <dgm:spPr/>
    </dgm:pt>
    <dgm:pt modelId="{C9DED484-765B-4B50-9650-386C82457535}" type="pres">
      <dgm:prSet presAssocID="{3E4F9D75-D5D8-4314-ACBD-27833A7F9B37}" presName="quad4" presStyleLbl="node1" presStyleIdx="3" presStyleCnt="4">
        <dgm:presLayoutVars>
          <dgm:chMax val="0"/>
          <dgm:chPref val="0"/>
          <dgm:bulletEnabled val="1"/>
        </dgm:presLayoutVars>
      </dgm:prSet>
      <dgm:spPr/>
    </dgm:pt>
  </dgm:ptLst>
  <dgm:cxnLst>
    <dgm:cxn modelId="{49C30B01-6696-479A-9863-CFFECF760846}" type="presOf" srcId="{1439D559-D189-4FF1-A4FB-F22A15A268D1}" destId="{B6C28692-8BAE-4E06-A3BE-9AAFCCA84D47}" srcOrd="0" destOrd="0" presId="urn:microsoft.com/office/officeart/2005/8/layout/matrix3"/>
    <dgm:cxn modelId="{B10AE230-2086-4B31-881C-4B20F3881FE1}" type="presOf" srcId="{B5E039F1-BBD9-49CA-AED0-167893AD4C2D}" destId="{AA9D5778-9E54-41DB-BF3A-44486A11C644}" srcOrd="0" destOrd="0" presId="urn:microsoft.com/office/officeart/2005/8/layout/matrix3"/>
    <dgm:cxn modelId="{C9EEAB38-2F48-4E10-A546-FCDECE73A0B0}" srcId="{3E4F9D75-D5D8-4314-ACBD-27833A7F9B37}" destId="{D1EB14A3-E50B-4C6B-8B85-FC2F1AA58ED5}" srcOrd="0" destOrd="0" parTransId="{FDE3662D-EA8F-4B9A-8DA5-E4008DC5088C}" sibTransId="{0BB29068-5E85-4EE8-91E1-2024FD512D06}"/>
    <dgm:cxn modelId="{4EBEE181-FD8C-45AF-80D6-5C9330225095}" srcId="{3E4F9D75-D5D8-4314-ACBD-27833A7F9B37}" destId="{B5E039F1-BBD9-49CA-AED0-167893AD4C2D}" srcOrd="1" destOrd="0" parTransId="{AD5A7BF3-3CE0-454D-9BF9-F3FC11CF370C}" sibTransId="{F3471573-29BE-4F11-926F-9AE633D722FD}"/>
    <dgm:cxn modelId="{930077AD-64C8-4DA2-8862-206B2C4051E9}" type="presOf" srcId="{D1EB14A3-E50B-4C6B-8B85-FC2F1AA58ED5}" destId="{ECAE1A64-3C26-4CD0-8055-16154FF0361B}" srcOrd="0" destOrd="0" presId="urn:microsoft.com/office/officeart/2005/8/layout/matrix3"/>
    <dgm:cxn modelId="{E099B5C7-413E-4D35-B771-C17005D2E464}" type="presOf" srcId="{95D9FA2A-C5BC-4752-8E72-6799C0FBC1C6}" destId="{C9DED484-765B-4B50-9650-386C82457535}" srcOrd="0" destOrd="0" presId="urn:microsoft.com/office/officeart/2005/8/layout/matrix3"/>
    <dgm:cxn modelId="{4218ADCB-E1A6-4AB0-8A11-401F97C76E7B}" srcId="{3E4F9D75-D5D8-4314-ACBD-27833A7F9B37}" destId="{1439D559-D189-4FF1-A4FB-F22A15A268D1}" srcOrd="2" destOrd="0" parTransId="{5EE2399A-E4F7-46C2-AFD0-FCD2735CA036}" sibTransId="{7B39829F-0B46-49C4-AB74-4092A4A67217}"/>
    <dgm:cxn modelId="{35A55FD1-3029-4FBF-BF95-422C96E319DA}" srcId="{3E4F9D75-D5D8-4314-ACBD-27833A7F9B37}" destId="{95D9FA2A-C5BC-4752-8E72-6799C0FBC1C6}" srcOrd="3" destOrd="0" parTransId="{49F28D2E-2126-4D04-9687-6426AB810F19}" sibTransId="{2BCF00D6-D0C3-4AE9-8B23-962700DA1C8B}"/>
    <dgm:cxn modelId="{596DD2E0-7E17-4A65-8B31-C4B55D877717}" type="presOf" srcId="{3E4F9D75-D5D8-4314-ACBD-27833A7F9B37}" destId="{0F528374-3DE1-4486-B71C-82DC73192314}" srcOrd="0" destOrd="0" presId="urn:microsoft.com/office/officeart/2005/8/layout/matrix3"/>
    <dgm:cxn modelId="{BD890C45-9254-4F04-B20D-FD8437107F82}" type="presParOf" srcId="{0F528374-3DE1-4486-B71C-82DC73192314}" destId="{7476B03F-5A87-4E08-A32E-D8B9821AFAB6}" srcOrd="0" destOrd="0" presId="urn:microsoft.com/office/officeart/2005/8/layout/matrix3"/>
    <dgm:cxn modelId="{EFBE8EEF-7080-4DBC-BE6C-0DECE8BA0DEC}" type="presParOf" srcId="{0F528374-3DE1-4486-B71C-82DC73192314}" destId="{ECAE1A64-3C26-4CD0-8055-16154FF0361B}" srcOrd="1" destOrd="0" presId="urn:microsoft.com/office/officeart/2005/8/layout/matrix3"/>
    <dgm:cxn modelId="{ED2506F9-A495-4EA6-B500-689779E040A9}" type="presParOf" srcId="{0F528374-3DE1-4486-B71C-82DC73192314}" destId="{AA9D5778-9E54-41DB-BF3A-44486A11C644}" srcOrd="2" destOrd="0" presId="urn:microsoft.com/office/officeart/2005/8/layout/matrix3"/>
    <dgm:cxn modelId="{39156CFF-8A7B-4470-83A3-B33E37C36EA8}" type="presParOf" srcId="{0F528374-3DE1-4486-B71C-82DC73192314}" destId="{B6C28692-8BAE-4E06-A3BE-9AAFCCA84D47}" srcOrd="3" destOrd="0" presId="urn:microsoft.com/office/officeart/2005/8/layout/matrix3"/>
    <dgm:cxn modelId="{7E2491CD-2266-46A8-9ECE-1E11F926CD3F}" type="presParOf" srcId="{0F528374-3DE1-4486-B71C-82DC73192314}" destId="{C9DED484-765B-4B50-9650-386C82457535}" srcOrd="4" destOrd="0" presId="urn:microsoft.com/office/officeart/2005/8/layout/matrix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3E4F9D75-D5D8-4314-ACBD-27833A7F9B37}" type="doc">
      <dgm:prSet loTypeId="urn:microsoft.com/office/officeart/2005/8/layout/matrix3" loCatId="matrix" qsTypeId="urn:microsoft.com/office/officeart/2005/8/quickstyle/3d2" qsCatId="3D" csTypeId="urn:microsoft.com/office/officeart/2005/8/colors/accent1_2" csCatId="accent1" phldr="1"/>
      <dgm:spPr/>
      <dgm:t>
        <a:bodyPr/>
        <a:lstStyle/>
        <a:p>
          <a:endParaRPr lang="en-CA"/>
        </a:p>
      </dgm:t>
    </dgm:pt>
    <dgm:pt modelId="{95D9FA2A-C5BC-4752-8E72-6799C0FBC1C6}">
      <dgm:prSet phldrT="[Text]"/>
      <dgm:spPr>
        <a:solidFill>
          <a:schemeClr val="bg2"/>
        </a:solidFill>
        <a:ln>
          <a:solidFill>
            <a:schemeClr val="accent4"/>
          </a:solidFill>
        </a:ln>
      </dgm:spPr>
      <dgm:t>
        <a:bodyPr/>
        <a:lstStyle/>
        <a:p>
          <a:endParaRPr lang="en-CA" b="1" dirty="0">
            <a:solidFill>
              <a:schemeClr val="tx1"/>
            </a:solidFill>
          </a:endParaRPr>
        </a:p>
      </dgm:t>
    </dgm:pt>
    <dgm:pt modelId="{2BCF00D6-D0C3-4AE9-8B23-962700DA1C8B}" type="sibTrans" cxnId="{35A55FD1-3029-4FBF-BF95-422C96E319DA}">
      <dgm:prSet/>
      <dgm:spPr/>
      <dgm:t>
        <a:bodyPr/>
        <a:lstStyle/>
        <a:p>
          <a:endParaRPr lang="en-CA"/>
        </a:p>
      </dgm:t>
    </dgm:pt>
    <dgm:pt modelId="{49F28D2E-2126-4D04-9687-6426AB810F19}" type="parTrans" cxnId="{35A55FD1-3029-4FBF-BF95-422C96E319DA}">
      <dgm:prSet/>
      <dgm:spPr/>
      <dgm:t>
        <a:bodyPr/>
        <a:lstStyle/>
        <a:p>
          <a:endParaRPr lang="en-CA"/>
        </a:p>
      </dgm:t>
    </dgm:pt>
    <dgm:pt modelId="{1439D559-D189-4FF1-A4FB-F22A15A268D1}">
      <dgm:prSet phldrT="[Text]"/>
      <dgm:spPr>
        <a:solidFill>
          <a:schemeClr val="accent5"/>
        </a:solidFill>
      </dgm:spPr>
      <dgm:t>
        <a:bodyPr/>
        <a:lstStyle/>
        <a:p>
          <a:endParaRPr lang="en-CA" b="1" dirty="0">
            <a:solidFill>
              <a:schemeClr val="tx1"/>
            </a:solidFill>
          </a:endParaRPr>
        </a:p>
      </dgm:t>
    </dgm:pt>
    <dgm:pt modelId="{7B39829F-0B46-49C4-AB74-4092A4A67217}" type="sibTrans" cxnId="{4218ADCB-E1A6-4AB0-8A11-401F97C76E7B}">
      <dgm:prSet/>
      <dgm:spPr/>
      <dgm:t>
        <a:bodyPr/>
        <a:lstStyle/>
        <a:p>
          <a:endParaRPr lang="en-CA"/>
        </a:p>
      </dgm:t>
    </dgm:pt>
    <dgm:pt modelId="{5EE2399A-E4F7-46C2-AFD0-FCD2735CA036}" type="parTrans" cxnId="{4218ADCB-E1A6-4AB0-8A11-401F97C76E7B}">
      <dgm:prSet/>
      <dgm:spPr/>
      <dgm:t>
        <a:bodyPr/>
        <a:lstStyle/>
        <a:p>
          <a:endParaRPr lang="en-CA"/>
        </a:p>
      </dgm:t>
    </dgm:pt>
    <dgm:pt modelId="{B5E039F1-BBD9-49CA-AED0-167893AD4C2D}">
      <dgm:prSet phldrT="[Text]"/>
      <dgm:spPr>
        <a:solidFill>
          <a:schemeClr val="accent2"/>
        </a:solidFill>
      </dgm:spPr>
      <dgm:t>
        <a:bodyPr/>
        <a:lstStyle/>
        <a:p>
          <a:r>
            <a:rPr lang="en-US" b="1" dirty="0">
              <a:solidFill>
                <a:schemeClr val="tx1"/>
              </a:solidFill>
            </a:rPr>
            <a:t>Documents</a:t>
          </a:r>
          <a:endParaRPr lang="en-CA" b="1" dirty="0">
            <a:solidFill>
              <a:schemeClr val="tx1"/>
            </a:solidFill>
          </a:endParaRPr>
        </a:p>
      </dgm:t>
    </dgm:pt>
    <dgm:pt modelId="{F3471573-29BE-4F11-926F-9AE633D722FD}" type="sibTrans" cxnId="{4EBEE181-FD8C-45AF-80D6-5C9330225095}">
      <dgm:prSet/>
      <dgm:spPr/>
      <dgm:t>
        <a:bodyPr/>
        <a:lstStyle/>
        <a:p>
          <a:endParaRPr lang="en-CA"/>
        </a:p>
      </dgm:t>
    </dgm:pt>
    <dgm:pt modelId="{AD5A7BF3-3CE0-454D-9BF9-F3FC11CF370C}" type="parTrans" cxnId="{4EBEE181-FD8C-45AF-80D6-5C9330225095}">
      <dgm:prSet/>
      <dgm:spPr/>
      <dgm:t>
        <a:bodyPr/>
        <a:lstStyle/>
        <a:p>
          <a:endParaRPr lang="en-CA"/>
        </a:p>
      </dgm:t>
    </dgm:pt>
    <dgm:pt modelId="{D1EB14A3-E50B-4C6B-8B85-FC2F1AA58ED5}">
      <dgm:prSet phldrT="[Text]"/>
      <dgm:spPr/>
      <dgm:t>
        <a:bodyPr/>
        <a:lstStyle/>
        <a:p>
          <a:endParaRPr lang="en-CA" b="1" dirty="0">
            <a:solidFill>
              <a:schemeClr val="tx1"/>
            </a:solidFill>
          </a:endParaRPr>
        </a:p>
      </dgm:t>
    </dgm:pt>
    <dgm:pt modelId="{0BB29068-5E85-4EE8-91E1-2024FD512D06}" type="sibTrans" cxnId="{C9EEAB38-2F48-4E10-A546-FCDECE73A0B0}">
      <dgm:prSet/>
      <dgm:spPr/>
      <dgm:t>
        <a:bodyPr/>
        <a:lstStyle/>
        <a:p>
          <a:endParaRPr lang="en-CA"/>
        </a:p>
      </dgm:t>
    </dgm:pt>
    <dgm:pt modelId="{FDE3662D-EA8F-4B9A-8DA5-E4008DC5088C}" type="parTrans" cxnId="{C9EEAB38-2F48-4E10-A546-FCDECE73A0B0}">
      <dgm:prSet/>
      <dgm:spPr/>
      <dgm:t>
        <a:bodyPr/>
        <a:lstStyle/>
        <a:p>
          <a:endParaRPr lang="en-CA"/>
        </a:p>
      </dgm:t>
    </dgm:pt>
    <dgm:pt modelId="{0F528374-3DE1-4486-B71C-82DC73192314}" type="pres">
      <dgm:prSet presAssocID="{3E4F9D75-D5D8-4314-ACBD-27833A7F9B37}" presName="matrix" presStyleCnt="0">
        <dgm:presLayoutVars>
          <dgm:chMax val="1"/>
          <dgm:dir/>
          <dgm:resizeHandles val="exact"/>
        </dgm:presLayoutVars>
      </dgm:prSet>
      <dgm:spPr/>
    </dgm:pt>
    <dgm:pt modelId="{7476B03F-5A87-4E08-A32E-D8B9821AFAB6}" type="pres">
      <dgm:prSet presAssocID="{3E4F9D75-D5D8-4314-ACBD-27833A7F9B37}" presName="diamond" presStyleLbl="bgShp" presStyleIdx="0" presStyleCnt="1"/>
      <dgm:spPr/>
    </dgm:pt>
    <dgm:pt modelId="{ECAE1A64-3C26-4CD0-8055-16154FF0361B}" type="pres">
      <dgm:prSet presAssocID="{3E4F9D75-D5D8-4314-ACBD-27833A7F9B37}" presName="quad1" presStyleLbl="node1" presStyleIdx="0" presStyleCnt="4">
        <dgm:presLayoutVars>
          <dgm:chMax val="0"/>
          <dgm:chPref val="0"/>
          <dgm:bulletEnabled val="1"/>
        </dgm:presLayoutVars>
      </dgm:prSet>
      <dgm:spPr/>
    </dgm:pt>
    <dgm:pt modelId="{AA9D5778-9E54-41DB-BF3A-44486A11C644}" type="pres">
      <dgm:prSet presAssocID="{3E4F9D75-D5D8-4314-ACBD-27833A7F9B37}" presName="quad2" presStyleLbl="node1" presStyleIdx="1" presStyleCnt="4">
        <dgm:presLayoutVars>
          <dgm:chMax val="0"/>
          <dgm:chPref val="0"/>
          <dgm:bulletEnabled val="1"/>
        </dgm:presLayoutVars>
      </dgm:prSet>
      <dgm:spPr/>
    </dgm:pt>
    <dgm:pt modelId="{B6C28692-8BAE-4E06-A3BE-9AAFCCA84D47}" type="pres">
      <dgm:prSet presAssocID="{3E4F9D75-D5D8-4314-ACBD-27833A7F9B37}" presName="quad3" presStyleLbl="node1" presStyleIdx="2" presStyleCnt="4">
        <dgm:presLayoutVars>
          <dgm:chMax val="0"/>
          <dgm:chPref val="0"/>
          <dgm:bulletEnabled val="1"/>
        </dgm:presLayoutVars>
      </dgm:prSet>
      <dgm:spPr/>
    </dgm:pt>
    <dgm:pt modelId="{C9DED484-765B-4B50-9650-386C82457535}" type="pres">
      <dgm:prSet presAssocID="{3E4F9D75-D5D8-4314-ACBD-27833A7F9B37}" presName="quad4" presStyleLbl="node1" presStyleIdx="3" presStyleCnt="4">
        <dgm:presLayoutVars>
          <dgm:chMax val="0"/>
          <dgm:chPref val="0"/>
          <dgm:bulletEnabled val="1"/>
        </dgm:presLayoutVars>
      </dgm:prSet>
      <dgm:spPr/>
    </dgm:pt>
  </dgm:ptLst>
  <dgm:cxnLst>
    <dgm:cxn modelId="{D0AEF30B-A390-4400-B8AA-2722C8A354BC}" type="presOf" srcId="{B5E039F1-BBD9-49CA-AED0-167893AD4C2D}" destId="{AA9D5778-9E54-41DB-BF3A-44486A11C644}" srcOrd="0" destOrd="0" presId="urn:microsoft.com/office/officeart/2005/8/layout/matrix3"/>
    <dgm:cxn modelId="{2752FA35-85B1-4496-91AE-DB66617DB28B}" type="presOf" srcId="{95D9FA2A-C5BC-4752-8E72-6799C0FBC1C6}" destId="{C9DED484-765B-4B50-9650-386C82457535}" srcOrd="0" destOrd="0" presId="urn:microsoft.com/office/officeart/2005/8/layout/matrix3"/>
    <dgm:cxn modelId="{C9EEAB38-2F48-4E10-A546-FCDECE73A0B0}" srcId="{3E4F9D75-D5D8-4314-ACBD-27833A7F9B37}" destId="{D1EB14A3-E50B-4C6B-8B85-FC2F1AA58ED5}" srcOrd="0" destOrd="0" parTransId="{FDE3662D-EA8F-4B9A-8DA5-E4008DC5088C}" sibTransId="{0BB29068-5E85-4EE8-91E1-2024FD512D06}"/>
    <dgm:cxn modelId="{97702249-2366-461C-8286-407772B41C12}" type="presOf" srcId="{D1EB14A3-E50B-4C6B-8B85-FC2F1AA58ED5}" destId="{ECAE1A64-3C26-4CD0-8055-16154FF0361B}" srcOrd="0" destOrd="0" presId="urn:microsoft.com/office/officeart/2005/8/layout/matrix3"/>
    <dgm:cxn modelId="{4EBEE181-FD8C-45AF-80D6-5C9330225095}" srcId="{3E4F9D75-D5D8-4314-ACBD-27833A7F9B37}" destId="{B5E039F1-BBD9-49CA-AED0-167893AD4C2D}" srcOrd="1" destOrd="0" parTransId="{AD5A7BF3-3CE0-454D-9BF9-F3FC11CF370C}" sibTransId="{F3471573-29BE-4F11-926F-9AE633D722FD}"/>
    <dgm:cxn modelId="{4218ADCB-E1A6-4AB0-8A11-401F97C76E7B}" srcId="{3E4F9D75-D5D8-4314-ACBD-27833A7F9B37}" destId="{1439D559-D189-4FF1-A4FB-F22A15A268D1}" srcOrd="2" destOrd="0" parTransId="{5EE2399A-E4F7-46C2-AFD0-FCD2735CA036}" sibTransId="{7B39829F-0B46-49C4-AB74-4092A4A67217}"/>
    <dgm:cxn modelId="{31AE7FCD-EB47-45B3-9366-387FAF3BBCCC}" type="presOf" srcId="{3E4F9D75-D5D8-4314-ACBD-27833A7F9B37}" destId="{0F528374-3DE1-4486-B71C-82DC73192314}" srcOrd="0" destOrd="0" presId="urn:microsoft.com/office/officeart/2005/8/layout/matrix3"/>
    <dgm:cxn modelId="{35A55FD1-3029-4FBF-BF95-422C96E319DA}" srcId="{3E4F9D75-D5D8-4314-ACBD-27833A7F9B37}" destId="{95D9FA2A-C5BC-4752-8E72-6799C0FBC1C6}" srcOrd="3" destOrd="0" parTransId="{49F28D2E-2126-4D04-9687-6426AB810F19}" sibTransId="{2BCF00D6-D0C3-4AE9-8B23-962700DA1C8B}"/>
    <dgm:cxn modelId="{2EEE27E8-E381-4378-B8D0-25957C47783C}" type="presOf" srcId="{1439D559-D189-4FF1-A4FB-F22A15A268D1}" destId="{B6C28692-8BAE-4E06-A3BE-9AAFCCA84D47}" srcOrd="0" destOrd="0" presId="urn:microsoft.com/office/officeart/2005/8/layout/matrix3"/>
    <dgm:cxn modelId="{E41D29E5-6DD6-418D-9ED4-D43DF8913796}" type="presParOf" srcId="{0F528374-3DE1-4486-B71C-82DC73192314}" destId="{7476B03F-5A87-4E08-A32E-D8B9821AFAB6}" srcOrd="0" destOrd="0" presId="urn:microsoft.com/office/officeart/2005/8/layout/matrix3"/>
    <dgm:cxn modelId="{A7B04D3E-434C-4E4F-8C40-5D2B57180A36}" type="presParOf" srcId="{0F528374-3DE1-4486-B71C-82DC73192314}" destId="{ECAE1A64-3C26-4CD0-8055-16154FF0361B}" srcOrd="1" destOrd="0" presId="urn:microsoft.com/office/officeart/2005/8/layout/matrix3"/>
    <dgm:cxn modelId="{001EE678-D6DB-470D-B924-E9DE9FF9AF1F}" type="presParOf" srcId="{0F528374-3DE1-4486-B71C-82DC73192314}" destId="{AA9D5778-9E54-41DB-BF3A-44486A11C644}" srcOrd="2" destOrd="0" presId="urn:microsoft.com/office/officeart/2005/8/layout/matrix3"/>
    <dgm:cxn modelId="{5361B622-2065-4629-8C52-2E24E980112A}" type="presParOf" srcId="{0F528374-3DE1-4486-B71C-82DC73192314}" destId="{B6C28692-8BAE-4E06-A3BE-9AAFCCA84D47}" srcOrd="3" destOrd="0" presId="urn:microsoft.com/office/officeart/2005/8/layout/matrix3"/>
    <dgm:cxn modelId="{A0B0B5E6-E039-4609-A3CD-4C5AC8800E4A}" type="presParOf" srcId="{0F528374-3DE1-4486-B71C-82DC73192314}" destId="{C9DED484-765B-4B50-9650-386C82457535}" srcOrd="4" destOrd="0" presId="urn:microsoft.com/office/officeart/2005/8/layout/matrix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3E4F9D75-D5D8-4314-ACBD-27833A7F9B37}" type="doc">
      <dgm:prSet loTypeId="urn:microsoft.com/office/officeart/2005/8/layout/matrix3" loCatId="matrix" qsTypeId="urn:microsoft.com/office/officeart/2005/8/quickstyle/3d2" qsCatId="3D" csTypeId="urn:microsoft.com/office/officeart/2005/8/colors/accent1_2" csCatId="accent1" phldr="1"/>
      <dgm:spPr/>
      <dgm:t>
        <a:bodyPr/>
        <a:lstStyle/>
        <a:p>
          <a:endParaRPr lang="en-CA"/>
        </a:p>
      </dgm:t>
    </dgm:pt>
    <dgm:pt modelId="{95D9FA2A-C5BC-4752-8E72-6799C0FBC1C6}">
      <dgm:prSet phldrT="[Text]"/>
      <dgm:spPr>
        <a:solidFill>
          <a:schemeClr val="bg2"/>
        </a:solidFill>
        <a:ln>
          <a:solidFill>
            <a:schemeClr val="accent4"/>
          </a:solidFill>
        </a:ln>
      </dgm:spPr>
      <dgm:t>
        <a:bodyPr/>
        <a:lstStyle/>
        <a:p>
          <a:endParaRPr lang="en-CA" b="1" dirty="0">
            <a:solidFill>
              <a:schemeClr val="tx1"/>
            </a:solidFill>
          </a:endParaRPr>
        </a:p>
      </dgm:t>
    </dgm:pt>
    <dgm:pt modelId="{2BCF00D6-D0C3-4AE9-8B23-962700DA1C8B}" type="sibTrans" cxnId="{35A55FD1-3029-4FBF-BF95-422C96E319DA}">
      <dgm:prSet/>
      <dgm:spPr/>
      <dgm:t>
        <a:bodyPr/>
        <a:lstStyle/>
        <a:p>
          <a:endParaRPr lang="en-CA"/>
        </a:p>
      </dgm:t>
    </dgm:pt>
    <dgm:pt modelId="{49F28D2E-2126-4D04-9687-6426AB810F19}" type="parTrans" cxnId="{35A55FD1-3029-4FBF-BF95-422C96E319DA}">
      <dgm:prSet/>
      <dgm:spPr/>
      <dgm:t>
        <a:bodyPr/>
        <a:lstStyle/>
        <a:p>
          <a:endParaRPr lang="en-CA"/>
        </a:p>
      </dgm:t>
    </dgm:pt>
    <dgm:pt modelId="{1439D559-D189-4FF1-A4FB-F22A15A268D1}">
      <dgm:prSet phldrT="[Text]"/>
      <dgm:spPr>
        <a:solidFill>
          <a:schemeClr val="accent5"/>
        </a:solidFill>
      </dgm:spPr>
      <dgm:t>
        <a:bodyPr/>
        <a:lstStyle/>
        <a:p>
          <a:r>
            <a:rPr lang="en-US" b="1" dirty="0">
              <a:solidFill>
                <a:schemeClr val="tx1"/>
              </a:solidFill>
            </a:rPr>
            <a:t>Messages</a:t>
          </a:r>
          <a:endParaRPr lang="en-CA" b="1" dirty="0">
            <a:solidFill>
              <a:schemeClr val="tx1"/>
            </a:solidFill>
          </a:endParaRPr>
        </a:p>
      </dgm:t>
    </dgm:pt>
    <dgm:pt modelId="{7B39829F-0B46-49C4-AB74-4092A4A67217}" type="sibTrans" cxnId="{4218ADCB-E1A6-4AB0-8A11-401F97C76E7B}">
      <dgm:prSet/>
      <dgm:spPr/>
      <dgm:t>
        <a:bodyPr/>
        <a:lstStyle/>
        <a:p>
          <a:endParaRPr lang="en-CA"/>
        </a:p>
      </dgm:t>
    </dgm:pt>
    <dgm:pt modelId="{5EE2399A-E4F7-46C2-AFD0-FCD2735CA036}" type="parTrans" cxnId="{4218ADCB-E1A6-4AB0-8A11-401F97C76E7B}">
      <dgm:prSet/>
      <dgm:spPr/>
      <dgm:t>
        <a:bodyPr/>
        <a:lstStyle/>
        <a:p>
          <a:endParaRPr lang="en-CA"/>
        </a:p>
      </dgm:t>
    </dgm:pt>
    <dgm:pt modelId="{D1EB14A3-E50B-4C6B-8B85-FC2F1AA58ED5}">
      <dgm:prSet phldrT="[Text]"/>
      <dgm:spPr/>
      <dgm:t>
        <a:bodyPr/>
        <a:lstStyle/>
        <a:p>
          <a:endParaRPr lang="en-CA" b="1" dirty="0">
            <a:solidFill>
              <a:schemeClr val="tx1"/>
            </a:solidFill>
          </a:endParaRPr>
        </a:p>
      </dgm:t>
    </dgm:pt>
    <dgm:pt modelId="{0BB29068-5E85-4EE8-91E1-2024FD512D06}" type="sibTrans" cxnId="{C9EEAB38-2F48-4E10-A546-FCDECE73A0B0}">
      <dgm:prSet/>
      <dgm:spPr/>
      <dgm:t>
        <a:bodyPr/>
        <a:lstStyle/>
        <a:p>
          <a:endParaRPr lang="en-CA"/>
        </a:p>
      </dgm:t>
    </dgm:pt>
    <dgm:pt modelId="{FDE3662D-EA8F-4B9A-8DA5-E4008DC5088C}" type="parTrans" cxnId="{C9EEAB38-2F48-4E10-A546-FCDECE73A0B0}">
      <dgm:prSet/>
      <dgm:spPr/>
      <dgm:t>
        <a:bodyPr/>
        <a:lstStyle/>
        <a:p>
          <a:endParaRPr lang="en-CA"/>
        </a:p>
      </dgm:t>
    </dgm:pt>
    <dgm:pt modelId="{B5E039F1-BBD9-49CA-AED0-167893AD4C2D}">
      <dgm:prSet phldrT="[Text]"/>
      <dgm:spPr>
        <a:solidFill>
          <a:schemeClr val="accent2"/>
        </a:solidFill>
      </dgm:spPr>
      <dgm:t>
        <a:bodyPr/>
        <a:lstStyle/>
        <a:p>
          <a:endParaRPr lang="en-CA" b="1" dirty="0">
            <a:solidFill>
              <a:schemeClr val="tx1"/>
            </a:solidFill>
          </a:endParaRPr>
        </a:p>
      </dgm:t>
    </dgm:pt>
    <dgm:pt modelId="{F3471573-29BE-4F11-926F-9AE633D722FD}" type="sibTrans" cxnId="{4EBEE181-FD8C-45AF-80D6-5C9330225095}">
      <dgm:prSet/>
      <dgm:spPr/>
      <dgm:t>
        <a:bodyPr/>
        <a:lstStyle/>
        <a:p>
          <a:endParaRPr lang="en-CA"/>
        </a:p>
      </dgm:t>
    </dgm:pt>
    <dgm:pt modelId="{AD5A7BF3-3CE0-454D-9BF9-F3FC11CF370C}" type="parTrans" cxnId="{4EBEE181-FD8C-45AF-80D6-5C9330225095}">
      <dgm:prSet/>
      <dgm:spPr/>
      <dgm:t>
        <a:bodyPr/>
        <a:lstStyle/>
        <a:p>
          <a:endParaRPr lang="en-CA"/>
        </a:p>
      </dgm:t>
    </dgm:pt>
    <dgm:pt modelId="{0F528374-3DE1-4486-B71C-82DC73192314}" type="pres">
      <dgm:prSet presAssocID="{3E4F9D75-D5D8-4314-ACBD-27833A7F9B37}" presName="matrix" presStyleCnt="0">
        <dgm:presLayoutVars>
          <dgm:chMax val="1"/>
          <dgm:dir/>
          <dgm:resizeHandles val="exact"/>
        </dgm:presLayoutVars>
      </dgm:prSet>
      <dgm:spPr/>
    </dgm:pt>
    <dgm:pt modelId="{7476B03F-5A87-4E08-A32E-D8B9821AFAB6}" type="pres">
      <dgm:prSet presAssocID="{3E4F9D75-D5D8-4314-ACBD-27833A7F9B37}" presName="diamond" presStyleLbl="bgShp" presStyleIdx="0" presStyleCnt="1"/>
      <dgm:spPr/>
    </dgm:pt>
    <dgm:pt modelId="{ECAE1A64-3C26-4CD0-8055-16154FF0361B}" type="pres">
      <dgm:prSet presAssocID="{3E4F9D75-D5D8-4314-ACBD-27833A7F9B37}" presName="quad1" presStyleLbl="node1" presStyleIdx="0" presStyleCnt="4">
        <dgm:presLayoutVars>
          <dgm:chMax val="0"/>
          <dgm:chPref val="0"/>
          <dgm:bulletEnabled val="1"/>
        </dgm:presLayoutVars>
      </dgm:prSet>
      <dgm:spPr/>
    </dgm:pt>
    <dgm:pt modelId="{AA9D5778-9E54-41DB-BF3A-44486A11C644}" type="pres">
      <dgm:prSet presAssocID="{3E4F9D75-D5D8-4314-ACBD-27833A7F9B37}" presName="quad2" presStyleLbl="node1" presStyleIdx="1" presStyleCnt="4">
        <dgm:presLayoutVars>
          <dgm:chMax val="0"/>
          <dgm:chPref val="0"/>
          <dgm:bulletEnabled val="1"/>
        </dgm:presLayoutVars>
      </dgm:prSet>
      <dgm:spPr/>
    </dgm:pt>
    <dgm:pt modelId="{B6C28692-8BAE-4E06-A3BE-9AAFCCA84D47}" type="pres">
      <dgm:prSet presAssocID="{3E4F9D75-D5D8-4314-ACBD-27833A7F9B37}" presName="quad3" presStyleLbl="node1" presStyleIdx="2" presStyleCnt="4">
        <dgm:presLayoutVars>
          <dgm:chMax val="0"/>
          <dgm:chPref val="0"/>
          <dgm:bulletEnabled val="1"/>
        </dgm:presLayoutVars>
      </dgm:prSet>
      <dgm:spPr/>
    </dgm:pt>
    <dgm:pt modelId="{C9DED484-765B-4B50-9650-386C82457535}" type="pres">
      <dgm:prSet presAssocID="{3E4F9D75-D5D8-4314-ACBD-27833A7F9B37}" presName="quad4" presStyleLbl="node1" presStyleIdx="3" presStyleCnt="4">
        <dgm:presLayoutVars>
          <dgm:chMax val="0"/>
          <dgm:chPref val="0"/>
          <dgm:bulletEnabled val="1"/>
        </dgm:presLayoutVars>
      </dgm:prSet>
      <dgm:spPr/>
    </dgm:pt>
  </dgm:ptLst>
  <dgm:cxnLst>
    <dgm:cxn modelId="{B3453827-C858-4B05-83E1-AF88F6F6F4C6}" type="presOf" srcId="{95D9FA2A-C5BC-4752-8E72-6799C0FBC1C6}" destId="{C9DED484-765B-4B50-9650-386C82457535}" srcOrd="0" destOrd="0" presId="urn:microsoft.com/office/officeart/2005/8/layout/matrix3"/>
    <dgm:cxn modelId="{AB76822F-9345-4098-8C8A-91A19F0AB1F7}" type="presOf" srcId="{B5E039F1-BBD9-49CA-AED0-167893AD4C2D}" destId="{AA9D5778-9E54-41DB-BF3A-44486A11C644}" srcOrd="0" destOrd="0" presId="urn:microsoft.com/office/officeart/2005/8/layout/matrix3"/>
    <dgm:cxn modelId="{C9EEAB38-2F48-4E10-A546-FCDECE73A0B0}" srcId="{3E4F9D75-D5D8-4314-ACBD-27833A7F9B37}" destId="{D1EB14A3-E50B-4C6B-8B85-FC2F1AA58ED5}" srcOrd="0" destOrd="0" parTransId="{FDE3662D-EA8F-4B9A-8DA5-E4008DC5088C}" sibTransId="{0BB29068-5E85-4EE8-91E1-2024FD512D06}"/>
    <dgm:cxn modelId="{E7BCA879-4892-4534-8EB8-A5FC4107D381}" type="presOf" srcId="{3E4F9D75-D5D8-4314-ACBD-27833A7F9B37}" destId="{0F528374-3DE1-4486-B71C-82DC73192314}" srcOrd="0" destOrd="0" presId="urn:microsoft.com/office/officeart/2005/8/layout/matrix3"/>
    <dgm:cxn modelId="{4EBEE181-FD8C-45AF-80D6-5C9330225095}" srcId="{3E4F9D75-D5D8-4314-ACBD-27833A7F9B37}" destId="{B5E039F1-BBD9-49CA-AED0-167893AD4C2D}" srcOrd="1" destOrd="0" parTransId="{AD5A7BF3-3CE0-454D-9BF9-F3FC11CF370C}" sibTransId="{F3471573-29BE-4F11-926F-9AE633D722FD}"/>
    <dgm:cxn modelId="{4218ADCB-E1A6-4AB0-8A11-401F97C76E7B}" srcId="{3E4F9D75-D5D8-4314-ACBD-27833A7F9B37}" destId="{1439D559-D189-4FF1-A4FB-F22A15A268D1}" srcOrd="2" destOrd="0" parTransId="{5EE2399A-E4F7-46C2-AFD0-FCD2735CA036}" sibTransId="{7B39829F-0B46-49C4-AB74-4092A4A67217}"/>
    <dgm:cxn modelId="{35A55FD1-3029-4FBF-BF95-422C96E319DA}" srcId="{3E4F9D75-D5D8-4314-ACBD-27833A7F9B37}" destId="{95D9FA2A-C5BC-4752-8E72-6799C0FBC1C6}" srcOrd="3" destOrd="0" parTransId="{49F28D2E-2126-4D04-9687-6426AB810F19}" sibTransId="{2BCF00D6-D0C3-4AE9-8B23-962700DA1C8B}"/>
    <dgm:cxn modelId="{718C25EA-22B8-42E8-BEB1-56CFC157973F}" type="presOf" srcId="{D1EB14A3-E50B-4C6B-8B85-FC2F1AA58ED5}" destId="{ECAE1A64-3C26-4CD0-8055-16154FF0361B}" srcOrd="0" destOrd="0" presId="urn:microsoft.com/office/officeart/2005/8/layout/matrix3"/>
    <dgm:cxn modelId="{AF370DF1-F0AD-47E4-9991-EA0C0466787E}" type="presOf" srcId="{1439D559-D189-4FF1-A4FB-F22A15A268D1}" destId="{B6C28692-8BAE-4E06-A3BE-9AAFCCA84D47}" srcOrd="0" destOrd="0" presId="urn:microsoft.com/office/officeart/2005/8/layout/matrix3"/>
    <dgm:cxn modelId="{FD3A1FB2-417B-48D5-9EF1-F6C4C0CC47BE}" type="presParOf" srcId="{0F528374-3DE1-4486-B71C-82DC73192314}" destId="{7476B03F-5A87-4E08-A32E-D8B9821AFAB6}" srcOrd="0" destOrd="0" presId="urn:microsoft.com/office/officeart/2005/8/layout/matrix3"/>
    <dgm:cxn modelId="{D7997345-72F4-4203-94A0-24146BD95F29}" type="presParOf" srcId="{0F528374-3DE1-4486-B71C-82DC73192314}" destId="{ECAE1A64-3C26-4CD0-8055-16154FF0361B}" srcOrd="1" destOrd="0" presId="urn:microsoft.com/office/officeart/2005/8/layout/matrix3"/>
    <dgm:cxn modelId="{0BF4A1B0-7163-46C3-A605-FCB4EDDF36A3}" type="presParOf" srcId="{0F528374-3DE1-4486-B71C-82DC73192314}" destId="{AA9D5778-9E54-41DB-BF3A-44486A11C644}" srcOrd="2" destOrd="0" presId="urn:microsoft.com/office/officeart/2005/8/layout/matrix3"/>
    <dgm:cxn modelId="{FBA3B1A6-72A4-46AC-A494-204E0B621B56}" type="presParOf" srcId="{0F528374-3DE1-4486-B71C-82DC73192314}" destId="{B6C28692-8BAE-4E06-A3BE-9AAFCCA84D47}" srcOrd="3" destOrd="0" presId="urn:microsoft.com/office/officeart/2005/8/layout/matrix3"/>
    <dgm:cxn modelId="{7A7BB82F-3177-42A6-8E93-0D90F45BD5EC}" type="presParOf" srcId="{0F528374-3DE1-4486-B71C-82DC73192314}" destId="{C9DED484-765B-4B50-9650-386C82457535}" srcOrd="4" destOrd="0" presId="urn:microsoft.com/office/officeart/2005/8/layout/matrix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3E4F9D75-D5D8-4314-ACBD-27833A7F9B37}" type="doc">
      <dgm:prSet loTypeId="urn:microsoft.com/office/officeart/2005/8/layout/matrix3" loCatId="matrix" qsTypeId="urn:microsoft.com/office/officeart/2005/8/quickstyle/3d2" qsCatId="3D" csTypeId="urn:microsoft.com/office/officeart/2005/8/colors/accent1_2" csCatId="accent1" phldr="1"/>
      <dgm:spPr/>
      <dgm:t>
        <a:bodyPr/>
        <a:lstStyle/>
        <a:p>
          <a:endParaRPr lang="en-CA"/>
        </a:p>
      </dgm:t>
    </dgm:pt>
    <dgm:pt modelId="{95D9FA2A-C5BC-4752-8E72-6799C0FBC1C6}">
      <dgm:prSet phldrT="[Text]"/>
      <dgm:spPr>
        <a:solidFill>
          <a:schemeClr val="bg2"/>
        </a:solidFill>
        <a:ln>
          <a:solidFill>
            <a:schemeClr val="accent4"/>
          </a:solidFill>
        </a:ln>
      </dgm:spPr>
      <dgm:t>
        <a:bodyPr/>
        <a:lstStyle/>
        <a:p>
          <a:endParaRPr lang="en-CA" b="1" dirty="0">
            <a:solidFill>
              <a:schemeClr val="tx1"/>
            </a:solidFill>
          </a:endParaRPr>
        </a:p>
      </dgm:t>
    </dgm:pt>
    <dgm:pt modelId="{2BCF00D6-D0C3-4AE9-8B23-962700DA1C8B}" type="sibTrans" cxnId="{35A55FD1-3029-4FBF-BF95-422C96E319DA}">
      <dgm:prSet/>
      <dgm:spPr/>
      <dgm:t>
        <a:bodyPr/>
        <a:lstStyle/>
        <a:p>
          <a:endParaRPr lang="en-CA"/>
        </a:p>
      </dgm:t>
    </dgm:pt>
    <dgm:pt modelId="{49F28D2E-2126-4D04-9687-6426AB810F19}" type="parTrans" cxnId="{35A55FD1-3029-4FBF-BF95-422C96E319DA}">
      <dgm:prSet/>
      <dgm:spPr/>
      <dgm:t>
        <a:bodyPr/>
        <a:lstStyle/>
        <a:p>
          <a:endParaRPr lang="en-CA"/>
        </a:p>
      </dgm:t>
    </dgm:pt>
    <dgm:pt modelId="{1439D559-D189-4FF1-A4FB-F22A15A268D1}">
      <dgm:prSet phldrT="[Text]"/>
      <dgm:spPr>
        <a:solidFill>
          <a:schemeClr val="accent5"/>
        </a:solidFill>
      </dgm:spPr>
      <dgm:t>
        <a:bodyPr/>
        <a:lstStyle/>
        <a:p>
          <a:r>
            <a:rPr lang="en-US" b="1" dirty="0">
              <a:solidFill>
                <a:schemeClr val="tx1"/>
              </a:solidFill>
            </a:rPr>
            <a:t>Messages</a:t>
          </a:r>
          <a:endParaRPr lang="en-CA" b="1" dirty="0">
            <a:solidFill>
              <a:schemeClr val="tx1"/>
            </a:solidFill>
          </a:endParaRPr>
        </a:p>
      </dgm:t>
    </dgm:pt>
    <dgm:pt modelId="{7B39829F-0B46-49C4-AB74-4092A4A67217}" type="sibTrans" cxnId="{4218ADCB-E1A6-4AB0-8A11-401F97C76E7B}">
      <dgm:prSet/>
      <dgm:spPr/>
      <dgm:t>
        <a:bodyPr/>
        <a:lstStyle/>
        <a:p>
          <a:endParaRPr lang="en-CA"/>
        </a:p>
      </dgm:t>
    </dgm:pt>
    <dgm:pt modelId="{5EE2399A-E4F7-46C2-AFD0-FCD2735CA036}" type="parTrans" cxnId="{4218ADCB-E1A6-4AB0-8A11-401F97C76E7B}">
      <dgm:prSet/>
      <dgm:spPr/>
      <dgm:t>
        <a:bodyPr/>
        <a:lstStyle/>
        <a:p>
          <a:endParaRPr lang="en-CA"/>
        </a:p>
      </dgm:t>
    </dgm:pt>
    <dgm:pt modelId="{D1EB14A3-E50B-4C6B-8B85-FC2F1AA58ED5}">
      <dgm:prSet phldrT="[Text]"/>
      <dgm:spPr/>
      <dgm:t>
        <a:bodyPr/>
        <a:lstStyle/>
        <a:p>
          <a:endParaRPr lang="en-CA" b="1" dirty="0">
            <a:solidFill>
              <a:schemeClr val="tx1"/>
            </a:solidFill>
          </a:endParaRPr>
        </a:p>
      </dgm:t>
    </dgm:pt>
    <dgm:pt modelId="{0BB29068-5E85-4EE8-91E1-2024FD512D06}" type="sibTrans" cxnId="{C9EEAB38-2F48-4E10-A546-FCDECE73A0B0}">
      <dgm:prSet/>
      <dgm:spPr/>
      <dgm:t>
        <a:bodyPr/>
        <a:lstStyle/>
        <a:p>
          <a:endParaRPr lang="en-CA"/>
        </a:p>
      </dgm:t>
    </dgm:pt>
    <dgm:pt modelId="{FDE3662D-EA8F-4B9A-8DA5-E4008DC5088C}" type="parTrans" cxnId="{C9EEAB38-2F48-4E10-A546-FCDECE73A0B0}">
      <dgm:prSet/>
      <dgm:spPr/>
      <dgm:t>
        <a:bodyPr/>
        <a:lstStyle/>
        <a:p>
          <a:endParaRPr lang="en-CA"/>
        </a:p>
      </dgm:t>
    </dgm:pt>
    <dgm:pt modelId="{B5E039F1-BBD9-49CA-AED0-167893AD4C2D}">
      <dgm:prSet phldrT="[Text]"/>
      <dgm:spPr>
        <a:solidFill>
          <a:schemeClr val="accent2"/>
        </a:solidFill>
      </dgm:spPr>
      <dgm:t>
        <a:bodyPr/>
        <a:lstStyle/>
        <a:p>
          <a:endParaRPr lang="en-CA" b="1" dirty="0">
            <a:solidFill>
              <a:schemeClr val="tx1"/>
            </a:solidFill>
          </a:endParaRPr>
        </a:p>
      </dgm:t>
    </dgm:pt>
    <dgm:pt modelId="{F3471573-29BE-4F11-926F-9AE633D722FD}" type="sibTrans" cxnId="{4EBEE181-FD8C-45AF-80D6-5C9330225095}">
      <dgm:prSet/>
      <dgm:spPr/>
      <dgm:t>
        <a:bodyPr/>
        <a:lstStyle/>
        <a:p>
          <a:endParaRPr lang="en-CA"/>
        </a:p>
      </dgm:t>
    </dgm:pt>
    <dgm:pt modelId="{AD5A7BF3-3CE0-454D-9BF9-F3FC11CF370C}" type="parTrans" cxnId="{4EBEE181-FD8C-45AF-80D6-5C9330225095}">
      <dgm:prSet/>
      <dgm:spPr/>
      <dgm:t>
        <a:bodyPr/>
        <a:lstStyle/>
        <a:p>
          <a:endParaRPr lang="en-CA"/>
        </a:p>
      </dgm:t>
    </dgm:pt>
    <dgm:pt modelId="{0F528374-3DE1-4486-B71C-82DC73192314}" type="pres">
      <dgm:prSet presAssocID="{3E4F9D75-D5D8-4314-ACBD-27833A7F9B37}" presName="matrix" presStyleCnt="0">
        <dgm:presLayoutVars>
          <dgm:chMax val="1"/>
          <dgm:dir/>
          <dgm:resizeHandles val="exact"/>
        </dgm:presLayoutVars>
      </dgm:prSet>
      <dgm:spPr/>
    </dgm:pt>
    <dgm:pt modelId="{7476B03F-5A87-4E08-A32E-D8B9821AFAB6}" type="pres">
      <dgm:prSet presAssocID="{3E4F9D75-D5D8-4314-ACBD-27833A7F9B37}" presName="diamond" presStyleLbl="bgShp" presStyleIdx="0" presStyleCnt="1"/>
      <dgm:spPr/>
    </dgm:pt>
    <dgm:pt modelId="{ECAE1A64-3C26-4CD0-8055-16154FF0361B}" type="pres">
      <dgm:prSet presAssocID="{3E4F9D75-D5D8-4314-ACBD-27833A7F9B37}" presName="quad1" presStyleLbl="node1" presStyleIdx="0" presStyleCnt="4">
        <dgm:presLayoutVars>
          <dgm:chMax val="0"/>
          <dgm:chPref val="0"/>
          <dgm:bulletEnabled val="1"/>
        </dgm:presLayoutVars>
      </dgm:prSet>
      <dgm:spPr/>
    </dgm:pt>
    <dgm:pt modelId="{AA9D5778-9E54-41DB-BF3A-44486A11C644}" type="pres">
      <dgm:prSet presAssocID="{3E4F9D75-D5D8-4314-ACBD-27833A7F9B37}" presName="quad2" presStyleLbl="node1" presStyleIdx="1" presStyleCnt="4">
        <dgm:presLayoutVars>
          <dgm:chMax val="0"/>
          <dgm:chPref val="0"/>
          <dgm:bulletEnabled val="1"/>
        </dgm:presLayoutVars>
      </dgm:prSet>
      <dgm:spPr/>
    </dgm:pt>
    <dgm:pt modelId="{B6C28692-8BAE-4E06-A3BE-9AAFCCA84D47}" type="pres">
      <dgm:prSet presAssocID="{3E4F9D75-D5D8-4314-ACBD-27833A7F9B37}" presName="quad3" presStyleLbl="node1" presStyleIdx="2" presStyleCnt="4">
        <dgm:presLayoutVars>
          <dgm:chMax val="0"/>
          <dgm:chPref val="0"/>
          <dgm:bulletEnabled val="1"/>
        </dgm:presLayoutVars>
      </dgm:prSet>
      <dgm:spPr/>
    </dgm:pt>
    <dgm:pt modelId="{C9DED484-765B-4B50-9650-386C82457535}" type="pres">
      <dgm:prSet presAssocID="{3E4F9D75-D5D8-4314-ACBD-27833A7F9B37}" presName="quad4" presStyleLbl="node1" presStyleIdx="3" presStyleCnt="4">
        <dgm:presLayoutVars>
          <dgm:chMax val="0"/>
          <dgm:chPref val="0"/>
          <dgm:bulletEnabled val="1"/>
        </dgm:presLayoutVars>
      </dgm:prSet>
      <dgm:spPr/>
    </dgm:pt>
  </dgm:ptLst>
  <dgm:cxnLst>
    <dgm:cxn modelId="{A0F11315-7976-42BD-98D1-728D35B3B465}" type="presOf" srcId="{B5E039F1-BBD9-49CA-AED0-167893AD4C2D}" destId="{AA9D5778-9E54-41DB-BF3A-44486A11C644}" srcOrd="0" destOrd="0" presId="urn:microsoft.com/office/officeart/2005/8/layout/matrix3"/>
    <dgm:cxn modelId="{9734CC20-FBEA-46C5-BFA5-77269ED66EBC}" type="presOf" srcId="{1439D559-D189-4FF1-A4FB-F22A15A268D1}" destId="{B6C28692-8BAE-4E06-A3BE-9AAFCCA84D47}" srcOrd="0" destOrd="0" presId="urn:microsoft.com/office/officeart/2005/8/layout/matrix3"/>
    <dgm:cxn modelId="{C9EEAB38-2F48-4E10-A546-FCDECE73A0B0}" srcId="{3E4F9D75-D5D8-4314-ACBD-27833A7F9B37}" destId="{D1EB14A3-E50B-4C6B-8B85-FC2F1AA58ED5}" srcOrd="0" destOrd="0" parTransId="{FDE3662D-EA8F-4B9A-8DA5-E4008DC5088C}" sibTransId="{0BB29068-5E85-4EE8-91E1-2024FD512D06}"/>
    <dgm:cxn modelId="{25ECBB50-5F18-42C4-A984-0D0C5A2EA9A0}" type="presOf" srcId="{D1EB14A3-E50B-4C6B-8B85-FC2F1AA58ED5}" destId="{ECAE1A64-3C26-4CD0-8055-16154FF0361B}" srcOrd="0" destOrd="0" presId="urn:microsoft.com/office/officeart/2005/8/layout/matrix3"/>
    <dgm:cxn modelId="{4EBEE181-FD8C-45AF-80D6-5C9330225095}" srcId="{3E4F9D75-D5D8-4314-ACBD-27833A7F9B37}" destId="{B5E039F1-BBD9-49CA-AED0-167893AD4C2D}" srcOrd="1" destOrd="0" parTransId="{AD5A7BF3-3CE0-454D-9BF9-F3FC11CF370C}" sibTransId="{F3471573-29BE-4F11-926F-9AE633D722FD}"/>
    <dgm:cxn modelId="{4218ADCB-E1A6-4AB0-8A11-401F97C76E7B}" srcId="{3E4F9D75-D5D8-4314-ACBD-27833A7F9B37}" destId="{1439D559-D189-4FF1-A4FB-F22A15A268D1}" srcOrd="2" destOrd="0" parTransId="{5EE2399A-E4F7-46C2-AFD0-FCD2735CA036}" sibTransId="{7B39829F-0B46-49C4-AB74-4092A4A67217}"/>
    <dgm:cxn modelId="{35A55FD1-3029-4FBF-BF95-422C96E319DA}" srcId="{3E4F9D75-D5D8-4314-ACBD-27833A7F9B37}" destId="{95D9FA2A-C5BC-4752-8E72-6799C0FBC1C6}" srcOrd="3" destOrd="0" parTransId="{49F28D2E-2126-4D04-9687-6426AB810F19}" sibTransId="{2BCF00D6-D0C3-4AE9-8B23-962700DA1C8B}"/>
    <dgm:cxn modelId="{152395F4-5F2C-4064-BA5F-20A192404EBD}" type="presOf" srcId="{95D9FA2A-C5BC-4752-8E72-6799C0FBC1C6}" destId="{C9DED484-765B-4B50-9650-386C82457535}" srcOrd="0" destOrd="0" presId="urn:microsoft.com/office/officeart/2005/8/layout/matrix3"/>
    <dgm:cxn modelId="{D86005FB-B91F-4DE9-9BE1-E1D919089BC1}" type="presOf" srcId="{3E4F9D75-D5D8-4314-ACBD-27833A7F9B37}" destId="{0F528374-3DE1-4486-B71C-82DC73192314}" srcOrd="0" destOrd="0" presId="urn:microsoft.com/office/officeart/2005/8/layout/matrix3"/>
    <dgm:cxn modelId="{EAA367FC-F9C2-473B-A629-4107506EE580}" type="presParOf" srcId="{0F528374-3DE1-4486-B71C-82DC73192314}" destId="{7476B03F-5A87-4E08-A32E-D8B9821AFAB6}" srcOrd="0" destOrd="0" presId="urn:microsoft.com/office/officeart/2005/8/layout/matrix3"/>
    <dgm:cxn modelId="{3E59E560-800D-4A7C-9885-AA3039FB29FF}" type="presParOf" srcId="{0F528374-3DE1-4486-B71C-82DC73192314}" destId="{ECAE1A64-3C26-4CD0-8055-16154FF0361B}" srcOrd="1" destOrd="0" presId="urn:microsoft.com/office/officeart/2005/8/layout/matrix3"/>
    <dgm:cxn modelId="{57CBFE11-0FE1-407C-BB46-383547F5223C}" type="presParOf" srcId="{0F528374-3DE1-4486-B71C-82DC73192314}" destId="{AA9D5778-9E54-41DB-BF3A-44486A11C644}" srcOrd="2" destOrd="0" presId="urn:microsoft.com/office/officeart/2005/8/layout/matrix3"/>
    <dgm:cxn modelId="{D7E57F66-B75D-4A31-B5A2-0B1A93E18CE2}" type="presParOf" srcId="{0F528374-3DE1-4486-B71C-82DC73192314}" destId="{B6C28692-8BAE-4E06-A3BE-9AAFCCA84D47}" srcOrd="3" destOrd="0" presId="urn:microsoft.com/office/officeart/2005/8/layout/matrix3"/>
    <dgm:cxn modelId="{96B5AC9F-817A-4AB7-B78C-AE81E0605EE6}" type="presParOf" srcId="{0F528374-3DE1-4486-B71C-82DC73192314}" destId="{C9DED484-765B-4B50-9650-386C82457535}" srcOrd="4" destOrd="0" presId="urn:microsoft.com/office/officeart/2005/8/layout/matrix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76B03F-5A87-4E08-A32E-D8B9821AFAB6}">
      <dsp:nvSpPr>
        <dsp:cNvPr id="0" name=""/>
        <dsp:cNvSpPr/>
      </dsp:nvSpPr>
      <dsp:spPr>
        <a:xfrm>
          <a:off x="1016000" y="0"/>
          <a:ext cx="4064000" cy="4064000"/>
        </a:xfrm>
        <a:prstGeom prst="diamond">
          <a:avLst/>
        </a:prstGeom>
        <a:gradFill rotWithShape="0">
          <a:gsLst>
            <a:gs pos="0">
              <a:schemeClr val="accent1">
                <a:tint val="40000"/>
                <a:hueOff val="0"/>
                <a:satOff val="0"/>
                <a:lumOff val="0"/>
                <a:alphaOff val="0"/>
                <a:shade val="51000"/>
                <a:satMod val="130000"/>
              </a:schemeClr>
            </a:gs>
            <a:gs pos="80000">
              <a:schemeClr val="accent1">
                <a:tint val="40000"/>
                <a:hueOff val="0"/>
                <a:satOff val="0"/>
                <a:lumOff val="0"/>
                <a:alphaOff val="0"/>
                <a:shade val="93000"/>
                <a:satMod val="130000"/>
              </a:schemeClr>
            </a:gs>
            <a:gs pos="100000">
              <a:schemeClr val="accent1">
                <a:tint val="40000"/>
                <a:hueOff val="0"/>
                <a:satOff val="0"/>
                <a:lumOff val="0"/>
                <a:alphaOff val="0"/>
                <a:shade val="94000"/>
                <a:satMod val="135000"/>
              </a:schemeClr>
            </a:gs>
          </a:gsLst>
          <a:lin ang="16200000" scaled="0"/>
        </a:gradFill>
        <a:ln>
          <a:noFill/>
        </a:ln>
        <a:effectLst/>
        <a:scene3d>
          <a:camera prst="orthographicFront"/>
          <a:lightRig rig="threePt" dir="t">
            <a:rot lat="0" lon="0" rev="7500000"/>
          </a:lightRig>
        </a:scene3d>
        <a:sp3d z="-152400" extrusionH="63500" prstMaterial="matte">
          <a:bevelT w="144450" h="6350" prst="relaxedInset"/>
          <a:contourClr>
            <a:schemeClr val="bg1"/>
          </a:contourClr>
        </a:sp3d>
      </dsp:spPr>
      <dsp:style>
        <a:lnRef idx="0">
          <a:scrgbClr r="0" g="0" b="0"/>
        </a:lnRef>
        <a:fillRef idx="3">
          <a:scrgbClr r="0" g="0" b="0"/>
        </a:fillRef>
        <a:effectRef idx="0">
          <a:scrgbClr r="0" g="0" b="0"/>
        </a:effectRef>
        <a:fontRef idx="minor"/>
      </dsp:style>
    </dsp:sp>
    <dsp:sp modelId="{ECAE1A64-3C26-4CD0-8055-16154FF0361B}">
      <dsp:nvSpPr>
        <dsp:cNvPr id="0" name=""/>
        <dsp:cNvSpPr/>
      </dsp:nvSpPr>
      <dsp:spPr>
        <a:xfrm>
          <a:off x="1402080" y="386080"/>
          <a:ext cx="1584960" cy="1584960"/>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solidFill>
                <a:schemeClr val="tx1"/>
              </a:solidFill>
            </a:rPr>
            <a:t>REST</a:t>
          </a:r>
          <a:endParaRPr lang="en-CA" sz="1800" b="1" kern="1200" dirty="0">
            <a:solidFill>
              <a:schemeClr val="tx1"/>
            </a:solidFill>
          </a:endParaRPr>
        </a:p>
      </dsp:txBody>
      <dsp:txXfrm>
        <a:off x="1479451" y="463451"/>
        <a:ext cx="1430218" cy="1430218"/>
      </dsp:txXfrm>
    </dsp:sp>
    <dsp:sp modelId="{AA9D5778-9E54-41DB-BF3A-44486A11C644}">
      <dsp:nvSpPr>
        <dsp:cNvPr id="0" name=""/>
        <dsp:cNvSpPr/>
      </dsp:nvSpPr>
      <dsp:spPr>
        <a:xfrm>
          <a:off x="3108960" y="386080"/>
          <a:ext cx="1584960" cy="1584960"/>
        </a:xfrm>
        <a:prstGeom prst="roundRect">
          <a:avLst/>
        </a:prstGeom>
        <a:solidFill>
          <a:schemeClr val="accent2"/>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solidFill>
                <a:schemeClr val="tx1"/>
              </a:solidFill>
            </a:rPr>
            <a:t>Documents</a:t>
          </a:r>
          <a:endParaRPr lang="en-CA" sz="1800" b="1" kern="1200" dirty="0">
            <a:solidFill>
              <a:schemeClr val="tx1"/>
            </a:solidFill>
          </a:endParaRPr>
        </a:p>
      </dsp:txBody>
      <dsp:txXfrm>
        <a:off x="3186331" y="463451"/>
        <a:ext cx="1430218" cy="1430218"/>
      </dsp:txXfrm>
    </dsp:sp>
    <dsp:sp modelId="{B6C28692-8BAE-4E06-A3BE-9AAFCCA84D47}">
      <dsp:nvSpPr>
        <dsp:cNvPr id="0" name=""/>
        <dsp:cNvSpPr/>
      </dsp:nvSpPr>
      <dsp:spPr>
        <a:xfrm>
          <a:off x="1402080" y="2092960"/>
          <a:ext cx="1584960" cy="1584960"/>
        </a:xfrm>
        <a:prstGeom prst="roundRect">
          <a:avLst/>
        </a:prstGeom>
        <a:solidFill>
          <a:schemeClr val="accent5"/>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solidFill>
                <a:schemeClr val="tx1"/>
              </a:solidFill>
            </a:rPr>
            <a:t>Messages</a:t>
          </a:r>
          <a:endParaRPr lang="en-CA" sz="1800" b="1" kern="1200" dirty="0">
            <a:solidFill>
              <a:schemeClr val="tx1"/>
            </a:solidFill>
          </a:endParaRPr>
        </a:p>
      </dsp:txBody>
      <dsp:txXfrm>
        <a:off x="1479451" y="2170331"/>
        <a:ext cx="1430218" cy="1430218"/>
      </dsp:txXfrm>
    </dsp:sp>
    <dsp:sp modelId="{C9DED484-765B-4B50-9650-386C82457535}">
      <dsp:nvSpPr>
        <dsp:cNvPr id="0" name=""/>
        <dsp:cNvSpPr/>
      </dsp:nvSpPr>
      <dsp:spPr>
        <a:xfrm>
          <a:off x="3108960" y="2092960"/>
          <a:ext cx="1584960" cy="1584960"/>
        </a:xfrm>
        <a:prstGeom prst="roundRect">
          <a:avLst/>
        </a:prstGeom>
        <a:solidFill>
          <a:schemeClr val="bg2"/>
        </a:solidFill>
        <a:ln>
          <a:solidFill>
            <a:schemeClr val="accent4"/>
          </a:solid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solidFill>
                <a:schemeClr val="tx1"/>
              </a:solidFill>
            </a:rPr>
            <a:t>Services</a:t>
          </a:r>
          <a:endParaRPr lang="en-CA" sz="1800" b="1" kern="1200" dirty="0">
            <a:solidFill>
              <a:schemeClr val="tx1"/>
            </a:solidFill>
          </a:endParaRPr>
        </a:p>
      </dsp:txBody>
      <dsp:txXfrm>
        <a:off x="3186331" y="2170331"/>
        <a:ext cx="1430218" cy="1430218"/>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76B03F-5A87-4E08-A32E-D8B9821AFAB6}">
      <dsp:nvSpPr>
        <dsp:cNvPr id="0" name=""/>
        <dsp:cNvSpPr/>
      </dsp:nvSpPr>
      <dsp:spPr>
        <a:xfrm>
          <a:off x="115900" y="0"/>
          <a:ext cx="1543720" cy="1543720"/>
        </a:xfrm>
        <a:prstGeom prst="diamond">
          <a:avLst/>
        </a:prstGeom>
        <a:gradFill rotWithShape="0">
          <a:gsLst>
            <a:gs pos="0">
              <a:schemeClr val="accent1">
                <a:tint val="40000"/>
                <a:hueOff val="0"/>
                <a:satOff val="0"/>
                <a:lumOff val="0"/>
                <a:alphaOff val="0"/>
                <a:shade val="51000"/>
                <a:satMod val="130000"/>
              </a:schemeClr>
            </a:gs>
            <a:gs pos="80000">
              <a:schemeClr val="accent1">
                <a:tint val="40000"/>
                <a:hueOff val="0"/>
                <a:satOff val="0"/>
                <a:lumOff val="0"/>
                <a:alphaOff val="0"/>
                <a:shade val="93000"/>
                <a:satMod val="130000"/>
              </a:schemeClr>
            </a:gs>
            <a:gs pos="100000">
              <a:schemeClr val="accent1">
                <a:tint val="40000"/>
                <a:hueOff val="0"/>
                <a:satOff val="0"/>
                <a:lumOff val="0"/>
                <a:alphaOff val="0"/>
                <a:shade val="94000"/>
                <a:satMod val="135000"/>
              </a:schemeClr>
            </a:gs>
          </a:gsLst>
          <a:lin ang="16200000" scaled="0"/>
        </a:gradFill>
        <a:ln>
          <a:noFill/>
        </a:ln>
        <a:effectLst/>
        <a:scene3d>
          <a:camera prst="orthographicFront"/>
          <a:lightRig rig="threePt" dir="t">
            <a:rot lat="0" lon="0" rev="7500000"/>
          </a:lightRig>
        </a:scene3d>
        <a:sp3d z="-152400" extrusionH="63500" prstMaterial="matte">
          <a:bevelT w="144450" h="6350" prst="relaxedInset"/>
          <a:contourClr>
            <a:schemeClr val="bg1"/>
          </a:contourClr>
        </a:sp3d>
      </dsp:spPr>
      <dsp:style>
        <a:lnRef idx="0">
          <a:scrgbClr r="0" g="0" b="0"/>
        </a:lnRef>
        <a:fillRef idx="3">
          <a:scrgbClr r="0" g="0" b="0"/>
        </a:fillRef>
        <a:effectRef idx="0">
          <a:scrgbClr r="0" g="0" b="0"/>
        </a:effectRef>
        <a:fontRef idx="minor"/>
      </dsp:style>
    </dsp:sp>
    <dsp:sp modelId="{ECAE1A64-3C26-4CD0-8055-16154FF0361B}">
      <dsp:nvSpPr>
        <dsp:cNvPr id="0" name=""/>
        <dsp:cNvSpPr/>
      </dsp:nvSpPr>
      <dsp:spPr>
        <a:xfrm>
          <a:off x="262553" y="146653"/>
          <a:ext cx="602050" cy="602050"/>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endParaRPr lang="en-CA" sz="700" b="1" kern="1200" dirty="0">
            <a:solidFill>
              <a:schemeClr val="tx1"/>
            </a:solidFill>
          </a:endParaRPr>
        </a:p>
      </dsp:txBody>
      <dsp:txXfrm>
        <a:off x="291943" y="176043"/>
        <a:ext cx="543270" cy="543270"/>
      </dsp:txXfrm>
    </dsp:sp>
    <dsp:sp modelId="{AA9D5778-9E54-41DB-BF3A-44486A11C644}">
      <dsp:nvSpPr>
        <dsp:cNvPr id="0" name=""/>
        <dsp:cNvSpPr/>
      </dsp:nvSpPr>
      <dsp:spPr>
        <a:xfrm>
          <a:off x="910915" y="146653"/>
          <a:ext cx="602050" cy="602050"/>
        </a:xfrm>
        <a:prstGeom prst="roundRect">
          <a:avLst/>
        </a:prstGeom>
        <a:solidFill>
          <a:schemeClr val="accent2"/>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endParaRPr lang="en-CA" sz="700" b="1" kern="1200" dirty="0">
            <a:solidFill>
              <a:schemeClr val="tx1"/>
            </a:solidFill>
          </a:endParaRPr>
        </a:p>
      </dsp:txBody>
      <dsp:txXfrm>
        <a:off x="940305" y="176043"/>
        <a:ext cx="543270" cy="543270"/>
      </dsp:txXfrm>
    </dsp:sp>
    <dsp:sp modelId="{B6C28692-8BAE-4E06-A3BE-9AAFCCA84D47}">
      <dsp:nvSpPr>
        <dsp:cNvPr id="0" name=""/>
        <dsp:cNvSpPr/>
      </dsp:nvSpPr>
      <dsp:spPr>
        <a:xfrm>
          <a:off x="262553" y="795015"/>
          <a:ext cx="602050" cy="602050"/>
        </a:xfrm>
        <a:prstGeom prst="roundRect">
          <a:avLst/>
        </a:prstGeom>
        <a:solidFill>
          <a:schemeClr val="accent5"/>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r>
            <a:rPr lang="en-US" sz="700" b="1" kern="1200" dirty="0">
              <a:solidFill>
                <a:schemeClr val="tx1"/>
              </a:solidFill>
            </a:rPr>
            <a:t>Messages</a:t>
          </a:r>
          <a:endParaRPr lang="en-CA" sz="700" b="1" kern="1200" dirty="0">
            <a:solidFill>
              <a:schemeClr val="tx1"/>
            </a:solidFill>
          </a:endParaRPr>
        </a:p>
      </dsp:txBody>
      <dsp:txXfrm>
        <a:off x="291943" y="824405"/>
        <a:ext cx="543270" cy="543270"/>
      </dsp:txXfrm>
    </dsp:sp>
    <dsp:sp modelId="{C9DED484-765B-4B50-9650-386C82457535}">
      <dsp:nvSpPr>
        <dsp:cNvPr id="0" name=""/>
        <dsp:cNvSpPr/>
      </dsp:nvSpPr>
      <dsp:spPr>
        <a:xfrm>
          <a:off x="910915" y="795015"/>
          <a:ext cx="602050" cy="602050"/>
        </a:xfrm>
        <a:prstGeom prst="roundRect">
          <a:avLst/>
        </a:prstGeom>
        <a:solidFill>
          <a:schemeClr val="bg2"/>
        </a:solidFill>
        <a:ln>
          <a:solidFill>
            <a:schemeClr val="accent4"/>
          </a:solid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endParaRPr lang="en-CA" sz="700" b="1" kern="1200" dirty="0">
            <a:solidFill>
              <a:schemeClr val="tx1"/>
            </a:solidFill>
          </a:endParaRPr>
        </a:p>
      </dsp:txBody>
      <dsp:txXfrm>
        <a:off x="940305" y="824405"/>
        <a:ext cx="543270" cy="543270"/>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76B03F-5A87-4E08-A32E-D8B9821AFAB6}">
      <dsp:nvSpPr>
        <dsp:cNvPr id="0" name=""/>
        <dsp:cNvSpPr/>
      </dsp:nvSpPr>
      <dsp:spPr>
        <a:xfrm>
          <a:off x="115900" y="0"/>
          <a:ext cx="1543720" cy="1543720"/>
        </a:xfrm>
        <a:prstGeom prst="diamond">
          <a:avLst/>
        </a:prstGeom>
        <a:gradFill rotWithShape="0">
          <a:gsLst>
            <a:gs pos="0">
              <a:schemeClr val="accent1">
                <a:tint val="40000"/>
                <a:hueOff val="0"/>
                <a:satOff val="0"/>
                <a:lumOff val="0"/>
                <a:alphaOff val="0"/>
                <a:shade val="51000"/>
                <a:satMod val="130000"/>
              </a:schemeClr>
            </a:gs>
            <a:gs pos="80000">
              <a:schemeClr val="accent1">
                <a:tint val="40000"/>
                <a:hueOff val="0"/>
                <a:satOff val="0"/>
                <a:lumOff val="0"/>
                <a:alphaOff val="0"/>
                <a:shade val="93000"/>
                <a:satMod val="130000"/>
              </a:schemeClr>
            </a:gs>
            <a:gs pos="100000">
              <a:schemeClr val="accent1">
                <a:tint val="40000"/>
                <a:hueOff val="0"/>
                <a:satOff val="0"/>
                <a:lumOff val="0"/>
                <a:alphaOff val="0"/>
                <a:shade val="94000"/>
                <a:satMod val="135000"/>
              </a:schemeClr>
            </a:gs>
          </a:gsLst>
          <a:lin ang="16200000" scaled="0"/>
        </a:gradFill>
        <a:ln>
          <a:noFill/>
        </a:ln>
        <a:effectLst/>
        <a:scene3d>
          <a:camera prst="orthographicFront"/>
          <a:lightRig rig="threePt" dir="t">
            <a:rot lat="0" lon="0" rev="7500000"/>
          </a:lightRig>
        </a:scene3d>
        <a:sp3d z="-152400" extrusionH="63500" prstMaterial="matte">
          <a:bevelT w="144450" h="6350" prst="relaxedInset"/>
          <a:contourClr>
            <a:schemeClr val="bg1"/>
          </a:contourClr>
        </a:sp3d>
      </dsp:spPr>
      <dsp:style>
        <a:lnRef idx="0">
          <a:scrgbClr r="0" g="0" b="0"/>
        </a:lnRef>
        <a:fillRef idx="3">
          <a:scrgbClr r="0" g="0" b="0"/>
        </a:fillRef>
        <a:effectRef idx="0">
          <a:scrgbClr r="0" g="0" b="0"/>
        </a:effectRef>
        <a:fontRef idx="minor"/>
      </dsp:style>
    </dsp:sp>
    <dsp:sp modelId="{ECAE1A64-3C26-4CD0-8055-16154FF0361B}">
      <dsp:nvSpPr>
        <dsp:cNvPr id="0" name=""/>
        <dsp:cNvSpPr/>
      </dsp:nvSpPr>
      <dsp:spPr>
        <a:xfrm>
          <a:off x="262553" y="146653"/>
          <a:ext cx="602050" cy="602050"/>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endParaRPr lang="en-CA" sz="900" b="1" kern="1200" dirty="0">
            <a:solidFill>
              <a:schemeClr val="tx1"/>
            </a:solidFill>
          </a:endParaRPr>
        </a:p>
      </dsp:txBody>
      <dsp:txXfrm>
        <a:off x="291943" y="176043"/>
        <a:ext cx="543270" cy="543270"/>
      </dsp:txXfrm>
    </dsp:sp>
    <dsp:sp modelId="{AA9D5778-9E54-41DB-BF3A-44486A11C644}">
      <dsp:nvSpPr>
        <dsp:cNvPr id="0" name=""/>
        <dsp:cNvSpPr/>
      </dsp:nvSpPr>
      <dsp:spPr>
        <a:xfrm>
          <a:off x="910915" y="146653"/>
          <a:ext cx="602050" cy="602050"/>
        </a:xfrm>
        <a:prstGeom prst="roundRect">
          <a:avLst/>
        </a:prstGeom>
        <a:solidFill>
          <a:schemeClr val="accent2"/>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endParaRPr lang="en-CA" sz="900" b="1" kern="1200" dirty="0">
            <a:solidFill>
              <a:schemeClr val="tx1"/>
            </a:solidFill>
          </a:endParaRPr>
        </a:p>
      </dsp:txBody>
      <dsp:txXfrm>
        <a:off x="940305" y="176043"/>
        <a:ext cx="543270" cy="543270"/>
      </dsp:txXfrm>
    </dsp:sp>
    <dsp:sp modelId="{B6C28692-8BAE-4E06-A3BE-9AAFCCA84D47}">
      <dsp:nvSpPr>
        <dsp:cNvPr id="0" name=""/>
        <dsp:cNvSpPr/>
      </dsp:nvSpPr>
      <dsp:spPr>
        <a:xfrm>
          <a:off x="262553" y="795015"/>
          <a:ext cx="602050" cy="602050"/>
        </a:xfrm>
        <a:prstGeom prst="roundRect">
          <a:avLst/>
        </a:prstGeom>
        <a:solidFill>
          <a:schemeClr val="accent5"/>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endParaRPr lang="en-CA" sz="900" b="1" kern="1200" dirty="0">
            <a:solidFill>
              <a:schemeClr val="tx1"/>
            </a:solidFill>
          </a:endParaRPr>
        </a:p>
      </dsp:txBody>
      <dsp:txXfrm>
        <a:off x="291943" y="824405"/>
        <a:ext cx="543270" cy="543270"/>
      </dsp:txXfrm>
    </dsp:sp>
    <dsp:sp modelId="{C9DED484-765B-4B50-9650-386C82457535}">
      <dsp:nvSpPr>
        <dsp:cNvPr id="0" name=""/>
        <dsp:cNvSpPr/>
      </dsp:nvSpPr>
      <dsp:spPr>
        <a:xfrm>
          <a:off x="910915" y="795015"/>
          <a:ext cx="602050" cy="602050"/>
        </a:xfrm>
        <a:prstGeom prst="roundRect">
          <a:avLst/>
        </a:prstGeom>
        <a:solidFill>
          <a:schemeClr val="bg2"/>
        </a:solidFill>
        <a:ln>
          <a:solidFill>
            <a:schemeClr val="accent4"/>
          </a:solid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b="1" kern="1200" dirty="0">
              <a:solidFill>
                <a:schemeClr val="tx1"/>
              </a:solidFill>
            </a:rPr>
            <a:t>Services</a:t>
          </a:r>
          <a:endParaRPr lang="en-CA" sz="900" b="1" kern="1200" dirty="0">
            <a:solidFill>
              <a:schemeClr val="tx1"/>
            </a:solidFill>
          </a:endParaRPr>
        </a:p>
      </dsp:txBody>
      <dsp:txXfrm>
        <a:off x="940305" y="824405"/>
        <a:ext cx="543270" cy="543270"/>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76B03F-5A87-4E08-A32E-D8B9821AFAB6}">
      <dsp:nvSpPr>
        <dsp:cNvPr id="0" name=""/>
        <dsp:cNvSpPr/>
      </dsp:nvSpPr>
      <dsp:spPr>
        <a:xfrm>
          <a:off x="115900" y="0"/>
          <a:ext cx="1543720" cy="1543720"/>
        </a:xfrm>
        <a:prstGeom prst="diamond">
          <a:avLst/>
        </a:prstGeom>
        <a:gradFill rotWithShape="0">
          <a:gsLst>
            <a:gs pos="0">
              <a:schemeClr val="accent1">
                <a:tint val="40000"/>
                <a:hueOff val="0"/>
                <a:satOff val="0"/>
                <a:lumOff val="0"/>
                <a:alphaOff val="0"/>
                <a:shade val="51000"/>
                <a:satMod val="130000"/>
              </a:schemeClr>
            </a:gs>
            <a:gs pos="80000">
              <a:schemeClr val="accent1">
                <a:tint val="40000"/>
                <a:hueOff val="0"/>
                <a:satOff val="0"/>
                <a:lumOff val="0"/>
                <a:alphaOff val="0"/>
                <a:shade val="93000"/>
                <a:satMod val="130000"/>
              </a:schemeClr>
            </a:gs>
            <a:gs pos="100000">
              <a:schemeClr val="accent1">
                <a:tint val="40000"/>
                <a:hueOff val="0"/>
                <a:satOff val="0"/>
                <a:lumOff val="0"/>
                <a:alphaOff val="0"/>
                <a:shade val="94000"/>
                <a:satMod val="135000"/>
              </a:schemeClr>
            </a:gs>
          </a:gsLst>
          <a:lin ang="16200000" scaled="0"/>
        </a:gradFill>
        <a:ln>
          <a:noFill/>
        </a:ln>
        <a:effectLst/>
        <a:scene3d>
          <a:camera prst="orthographicFront"/>
          <a:lightRig rig="threePt" dir="t">
            <a:rot lat="0" lon="0" rev="7500000"/>
          </a:lightRig>
        </a:scene3d>
        <a:sp3d z="-152400" extrusionH="63500" prstMaterial="matte">
          <a:bevelT w="144450" h="6350" prst="relaxedInset"/>
          <a:contourClr>
            <a:schemeClr val="bg1"/>
          </a:contourClr>
        </a:sp3d>
      </dsp:spPr>
      <dsp:style>
        <a:lnRef idx="0">
          <a:scrgbClr r="0" g="0" b="0"/>
        </a:lnRef>
        <a:fillRef idx="3">
          <a:scrgbClr r="0" g="0" b="0"/>
        </a:fillRef>
        <a:effectRef idx="0">
          <a:scrgbClr r="0" g="0" b="0"/>
        </a:effectRef>
        <a:fontRef idx="minor"/>
      </dsp:style>
    </dsp:sp>
    <dsp:sp modelId="{ECAE1A64-3C26-4CD0-8055-16154FF0361B}">
      <dsp:nvSpPr>
        <dsp:cNvPr id="0" name=""/>
        <dsp:cNvSpPr/>
      </dsp:nvSpPr>
      <dsp:spPr>
        <a:xfrm>
          <a:off x="262553" y="146653"/>
          <a:ext cx="602050" cy="602050"/>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endParaRPr lang="en-CA" sz="900" b="1" kern="1200" dirty="0">
            <a:solidFill>
              <a:schemeClr val="tx1"/>
            </a:solidFill>
          </a:endParaRPr>
        </a:p>
      </dsp:txBody>
      <dsp:txXfrm>
        <a:off x="291943" y="176043"/>
        <a:ext cx="543270" cy="543270"/>
      </dsp:txXfrm>
    </dsp:sp>
    <dsp:sp modelId="{AA9D5778-9E54-41DB-BF3A-44486A11C644}">
      <dsp:nvSpPr>
        <dsp:cNvPr id="0" name=""/>
        <dsp:cNvSpPr/>
      </dsp:nvSpPr>
      <dsp:spPr>
        <a:xfrm>
          <a:off x="910915" y="146653"/>
          <a:ext cx="602050" cy="602050"/>
        </a:xfrm>
        <a:prstGeom prst="roundRect">
          <a:avLst/>
        </a:prstGeom>
        <a:solidFill>
          <a:schemeClr val="accent2"/>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endParaRPr lang="en-CA" sz="900" b="1" kern="1200" dirty="0">
            <a:solidFill>
              <a:schemeClr val="tx1"/>
            </a:solidFill>
          </a:endParaRPr>
        </a:p>
      </dsp:txBody>
      <dsp:txXfrm>
        <a:off x="940305" y="176043"/>
        <a:ext cx="543270" cy="543270"/>
      </dsp:txXfrm>
    </dsp:sp>
    <dsp:sp modelId="{B6C28692-8BAE-4E06-A3BE-9AAFCCA84D47}">
      <dsp:nvSpPr>
        <dsp:cNvPr id="0" name=""/>
        <dsp:cNvSpPr/>
      </dsp:nvSpPr>
      <dsp:spPr>
        <a:xfrm>
          <a:off x="262553" y="795015"/>
          <a:ext cx="602050" cy="602050"/>
        </a:xfrm>
        <a:prstGeom prst="roundRect">
          <a:avLst/>
        </a:prstGeom>
        <a:solidFill>
          <a:schemeClr val="accent5"/>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endParaRPr lang="en-CA" sz="900" b="1" kern="1200" dirty="0">
            <a:solidFill>
              <a:schemeClr val="tx1"/>
            </a:solidFill>
          </a:endParaRPr>
        </a:p>
      </dsp:txBody>
      <dsp:txXfrm>
        <a:off x="291943" y="824405"/>
        <a:ext cx="543270" cy="543270"/>
      </dsp:txXfrm>
    </dsp:sp>
    <dsp:sp modelId="{C9DED484-765B-4B50-9650-386C82457535}">
      <dsp:nvSpPr>
        <dsp:cNvPr id="0" name=""/>
        <dsp:cNvSpPr/>
      </dsp:nvSpPr>
      <dsp:spPr>
        <a:xfrm>
          <a:off x="910915" y="795015"/>
          <a:ext cx="602050" cy="602050"/>
        </a:xfrm>
        <a:prstGeom prst="roundRect">
          <a:avLst/>
        </a:prstGeom>
        <a:solidFill>
          <a:schemeClr val="bg2"/>
        </a:solidFill>
        <a:ln>
          <a:solidFill>
            <a:schemeClr val="accent4"/>
          </a:solid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b="1" kern="1200" dirty="0">
              <a:solidFill>
                <a:schemeClr val="tx1"/>
              </a:solidFill>
            </a:rPr>
            <a:t>Services</a:t>
          </a:r>
          <a:endParaRPr lang="en-CA" sz="900" b="1" kern="1200" dirty="0">
            <a:solidFill>
              <a:schemeClr val="tx1"/>
            </a:solidFill>
          </a:endParaRPr>
        </a:p>
      </dsp:txBody>
      <dsp:txXfrm>
        <a:off x="940305" y="824405"/>
        <a:ext cx="543270" cy="543270"/>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76B03F-5A87-4E08-A32E-D8B9821AFAB6}">
      <dsp:nvSpPr>
        <dsp:cNvPr id="0" name=""/>
        <dsp:cNvSpPr/>
      </dsp:nvSpPr>
      <dsp:spPr>
        <a:xfrm>
          <a:off x="115900" y="0"/>
          <a:ext cx="1543720" cy="1543720"/>
        </a:xfrm>
        <a:prstGeom prst="diamond">
          <a:avLst/>
        </a:prstGeom>
        <a:gradFill rotWithShape="0">
          <a:gsLst>
            <a:gs pos="0">
              <a:schemeClr val="accent1">
                <a:tint val="40000"/>
                <a:hueOff val="0"/>
                <a:satOff val="0"/>
                <a:lumOff val="0"/>
                <a:alphaOff val="0"/>
                <a:shade val="51000"/>
                <a:satMod val="130000"/>
              </a:schemeClr>
            </a:gs>
            <a:gs pos="80000">
              <a:schemeClr val="accent1">
                <a:tint val="40000"/>
                <a:hueOff val="0"/>
                <a:satOff val="0"/>
                <a:lumOff val="0"/>
                <a:alphaOff val="0"/>
                <a:shade val="93000"/>
                <a:satMod val="130000"/>
              </a:schemeClr>
            </a:gs>
            <a:gs pos="100000">
              <a:schemeClr val="accent1">
                <a:tint val="40000"/>
                <a:hueOff val="0"/>
                <a:satOff val="0"/>
                <a:lumOff val="0"/>
                <a:alphaOff val="0"/>
                <a:shade val="94000"/>
                <a:satMod val="135000"/>
              </a:schemeClr>
            </a:gs>
          </a:gsLst>
          <a:lin ang="16200000" scaled="0"/>
        </a:gradFill>
        <a:ln>
          <a:noFill/>
        </a:ln>
        <a:effectLst/>
        <a:scene3d>
          <a:camera prst="orthographicFront"/>
          <a:lightRig rig="threePt" dir="t">
            <a:rot lat="0" lon="0" rev="7500000"/>
          </a:lightRig>
        </a:scene3d>
        <a:sp3d z="-152400" extrusionH="63500" prstMaterial="matte">
          <a:bevelT w="144450" h="6350" prst="relaxedInset"/>
          <a:contourClr>
            <a:schemeClr val="bg1"/>
          </a:contourClr>
        </a:sp3d>
      </dsp:spPr>
      <dsp:style>
        <a:lnRef idx="0">
          <a:scrgbClr r="0" g="0" b="0"/>
        </a:lnRef>
        <a:fillRef idx="3">
          <a:scrgbClr r="0" g="0" b="0"/>
        </a:fillRef>
        <a:effectRef idx="0">
          <a:scrgbClr r="0" g="0" b="0"/>
        </a:effectRef>
        <a:fontRef idx="minor"/>
      </dsp:style>
    </dsp:sp>
    <dsp:sp modelId="{ECAE1A64-3C26-4CD0-8055-16154FF0361B}">
      <dsp:nvSpPr>
        <dsp:cNvPr id="0" name=""/>
        <dsp:cNvSpPr/>
      </dsp:nvSpPr>
      <dsp:spPr>
        <a:xfrm>
          <a:off x="262553" y="146653"/>
          <a:ext cx="602050" cy="602050"/>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endParaRPr lang="en-CA" sz="900" b="1" kern="1200" dirty="0">
            <a:solidFill>
              <a:schemeClr val="tx1"/>
            </a:solidFill>
          </a:endParaRPr>
        </a:p>
      </dsp:txBody>
      <dsp:txXfrm>
        <a:off x="291943" y="176043"/>
        <a:ext cx="543270" cy="543270"/>
      </dsp:txXfrm>
    </dsp:sp>
    <dsp:sp modelId="{AA9D5778-9E54-41DB-BF3A-44486A11C644}">
      <dsp:nvSpPr>
        <dsp:cNvPr id="0" name=""/>
        <dsp:cNvSpPr/>
      </dsp:nvSpPr>
      <dsp:spPr>
        <a:xfrm>
          <a:off x="910915" y="146653"/>
          <a:ext cx="602050" cy="602050"/>
        </a:xfrm>
        <a:prstGeom prst="roundRect">
          <a:avLst/>
        </a:prstGeom>
        <a:solidFill>
          <a:schemeClr val="accent2"/>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endParaRPr lang="en-CA" sz="900" b="1" kern="1200" dirty="0">
            <a:solidFill>
              <a:schemeClr val="tx1"/>
            </a:solidFill>
          </a:endParaRPr>
        </a:p>
      </dsp:txBody>
      <dsp:txXfrm>
        <a:off x="940305" y="176043"/>
        <a:ext cx="543270" cy="543270"/>
      </dsp:txXfrm>
    </dsp:sp>
    <dsp:sp modelId="{B6C28692-8BAE-4E06-A3BE-9AAFCCA84D47}">
      <dsp:nvSpPr>
        <dsp:cNvPr id="0" name=""/>
        <dsp:cNvSpPr/>
      </dsp:nvSpPr>
      <dsp:spPr>
        <a:xfrm>
          <a:off x="262553" y="795015"/>
          <a:ext cx="602050" cy="602050"/>
        </a:xfrm>
        <a:prstGeom prst="roundRect">
          <a:avLst/>
        </a:prstGeom>
        <a:solidFill>
          <a:schemeClr val="accent5"/>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endParaRPr lang="en-CA" sz="900" b="1" kern="1200" dirty="0">
            <a:solidFill>
              <a:schemeClr val="tx1"/>
            </a:solidFill>
          </a:endParaRPr>
        </a:p>
      </dsp:txBody>
      <dsp:txXfrm>
        <a:off x="291943" y="824405"/>
        <a:ext cx="543270" cy="543270"/>
      </dsp:txXfrm>
    </dsp:sp>
    <dsp:sp modelId="{C9DED484-765B-4B50-9650-386C82457535}">
      <dsp:nvSpPr>
        <dsp:cNvPr id="0" name=""/>
        <dsp:cNvSpPr/>
      </dsp:nvSpPr>
      <dsp:spPr>
        <a:xfrm>
          <a:off x="910915" y="795015"/>
          <a:ext cx="602050" cy="602050"/>
        </a:xfrm>
        <a:prstGeom prst="roundRect">
          <a:avLst/>
        </a:prstGeom>
        <a:solidFill>
          <a:schemeClr val="bg2"/>
        </a:solidFill>
        <a:ln>
          <a:solidFill>
            <a:schemeClr val="accent4"/>
          </a:solid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b="1" kern="1200" dirty="0">
              <a:solidFill>
                <a:schemeClr val="tx1"/>
              </a:solidFill>
            </a:rPr>
            <a:t>Services</a:t>
          </a:r>
          <a:endParaRPr lang="en-CA" sz="900" b="1" kern="1200" dirty="0">
            <a:solidFill>
              <a:schemeClr val="tx1"/>
            </a:solidFill>
          </a:endParaRPr>
        </a:p>
      </dsp:txBody>
      <dsp:txXfrm>
        <a:off x="940305" y="824405"/>
        <a:ext cx="543270" cy="543270"/>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76B03F-5A87-4E08-A32E-D8B9821AFAB6}">
      <dsp:nvSpPr>
        <dsp:cNvPr id="0" name=""/>
        <dsp:cNvSpPr/>
      </dsp:nvSpPr>
      <dsp:spPr>
        <a:xfrm>
          <a:off x="228600" y="0"/>
          <a:ext cx="2514599" cy="2514599"/>
        </a:xfrm>
        <a:prstGeom prst="diamond">
          <a:avLst/>
        </a:prstGeom>
        <a:gradFill rotWithShape="0">
          <a:gsLst>
            <a:gs pos="0">
              <a:schemeClr val="accent1">
                <a:tint val="40000"/>
                <a:hueOff val="0"/>
                <a:satOff val="0"/>
                <a:lumOff val="0"/>
                <a:alphaOff val="0"/>
                <a:shade val="51000"/>
                <a:satMod val="130000"/>
              </a:schemeClr>
            </a:gs>
            <a:gs pos="80000">
              <a:schemeClr val="accent1">
                <a:tint val="40000"/>
                <a:hueOff val="0"/>
                <a:satOff val="0"/>
                <a:lumOff val="0"/>
                <a:alphaOff val="0"/>
                <a:shade val="93000"/>
                <a:satMod val="130000"/>
              </a:schemeClr>
            </a:gs>
            <a:gs pos="100000">
              <a:schemeClr val="accent1">
                <a:tint val="40000"/>
                <a:hueOff val="0"/>
                <a:satOff val="0"/>
                <a:lumOff val="0"/>
                <a:alphaOff val="0"/>
                <a:shade val="94000"/>
                <a:satMod val="135000"/>
              </a:schemeClr>
            </a:gs>
          </a:gsLst>
          <a:lin ang="16200000" scaled="0"/>
        </a:gradFill>
        <a:ln>
          <a:noFill/>
        </a:ln>
        <a:effectLst/>
        <a:scene3d>
          <a:camera prst="orthographicFront"/>
          <a:lightRig rig="threePt" dir="t">
            <a:rot lat="0" lon="0" rev="7500000"/>
          </a:lightRig>
        </a:scene3d>
        <a:sp3d z="-152400" extrusionH="63500" prstMaterial="matte">
          <a:bevelT w="144450" h="6350" prst="relaxedInset"/>
          <a:contourClr>
            <a:schemeClr val="bg1"/>
          </a:contourClr>
        </a:sp3d>
      </dsp:spPr>
      <dsp:style>
        <a:lnRef idx="0">
          <a:scrgbClr r="0" g="0" b="0"/>
        </a:lnRef>
        <a:fillRef idx="3">
          <a:scrgbClr r="0" g="0" b="0"/>
        </a:fillRef>
        <a:effectRef idx="0">
          <a:scrgbClr r="0" g="0" b="0"/>
        </a:effectRef>
        <a:fontRef idx="minor"/>
      </dsp:style>
    </dsp:sp>
    <dsp:sp modelId="{ECAE1A64-3C26-4CD0-8055-16154FF0361B}">
      <dsp:nvSpPr>
        <dsp:cNvPr id="0" name=""/>
        <dsp:cNvSpPr/>
      </dsp:nvSpPr>
      <dsp:spPr>
        <a:xfrm>
          <a:off x="467487" y="238886"/>
          <a:ext cx="980694" cy="980694"/>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b="1" kern="1200" dirty="0">
              <a:solidFill>
                <a:schemeClr val="tx1"/>
              </a:solidFill>
            </a:rPr>
            <a:t>REST</a:t>
          </a:r>
          <a:endParaRPr lang="en-CA" sz="1100" b="1" kern="1200" dirty="0">
            <a:solidFill>
              <a:schemeClr val="tx1"/>
            </a:solidFill>
          </a:endParaRPr>
        </a:p>
      </dsp:txBody>
      <dsp:txXfrm>
        <a:off x="515361" y="286760"/>
        <a:ext cx="884946" cy="884946"/>
      </dsp:txXfrm>
    </dsp:sp>
    <dsp:sp modelId="{AA9D5778-9E54-41DB-BF3A-44486A11C644}">
      <dsp:nvSpPr>
        <dsp:cNvPr id="0" name=""/>
        <dsp:cNvSpPr/>
      </dsp:nvSpPr>
      <dsp:spPr>
        <a:xfrm>
          <a:off x="1523619" y="238886"/>
          <a:ext cx="980694" cy="980694"/>
        </a:xfrm>
        <a:prstGeom prst="roundRect">
          <a:avLst/>
        </a:prstGeom>
        <a:solidFill>
          <a:schemeClr val="accent2"/>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b="1" kern="1200" dirty="0">
              <a:solidFill>
                <a:schemeClr val="tx1"/>
              </a:solidFill>
            </a:rPr>
            <a:t>Documents</a:t>
          </a:r>
          <a:endParaRPr lang="en-CA" sz="1100" b="1" kern="1200" dirty="0">
            <a:solidFill>
              <a:schemeClr val="tx1"/>
            </a:solidFill>
          </a:endParaRPr>
        </a:p>
      </dsp:txBody>
      <dsp:txXfrm>
        <a:off x="1571493" y="286760"/>
        <a:ext cx="884946" cy="884946"/>
      </dsp:txXfrm>
    </dsp:sp>
    <dsp:sp modelId="{B6C28692-8BAE-4E06-A3BE-9AAFCCA84D47}">
      <dsp:nvSpPr>
        <dsp:cNvPr id="0" name=""/>
        <dsp:cNvSpPr/>
      </dsp:nvSpPr>
      <dsp:spPr>
        <a:xfrm>
          <a:off x="467487" y="1295019"/>
          <a:ext cx="980694" cy="980694"/>
        </a:xfrm>
        <a:prstGeom prst="roundRect">
          <a:avLst/>
        </a:prstGeom>
        <a:solidFill>
          <a:schemeClr val="accent5"/>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b="1" kern="1200" dirty="0">
              <a:solidFill>
                <a:schemeClr val="tx1"/>
              </a:solidFill>
            </a:rPr>
            <a:t>Messages</a:t>
          </a:r>
          <a:endParaRPr lang="en-CA" sz="1100" b="1" kern="1200" dirty="0">
            <a:solidFill>
              <a:schemeClr val="tx1"/>
            </a:solidFill>
          </a:endParaRPr>
        </a:p>
      </dsp:txBody>
      <dsp:txXfrm>
        <a:off x="515361" y="1342893"/>
        <a:ext cx="884946" cy="884946"/>
      </dsp:txXfrm>
    </dsp:sp>
    <dsp:sp modelId="{C9DED484-765B-4B50-9650-386C82457535}">
      <dsp:nvSpPr>
        <dsp:cNvPr id="0" name=""/>
        <dsp:cNvSpPr/>
      </dsp:nvSpPr>
      <dsp:spPr>
        <a:xfrm>
          <a:off x="1523619" y="1295019"/>
          <a:ext cx="980694" cy="980694"/>
        </a:xfrm>
        <a:prstGeom prst="roundRect">
          <a:avLst/>
        </a:prstGeom>
        <a:solidFill>
          <a:schemeClr val="bg2"/>
        </a:solidFill>
        <a:ln>
          <a:solidFill>
            <a:schemeClr val="accent4"/>
          </a:solid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b="1" kern="1200" dirty="0">
              <a:solidFill>
                <a:schemeClr val="tx1"/>
              </a:solidFill>
            </a:rPr>
            <a:t>Services</a:t>
          </a:r>
          <a:endParaRPr lang="en-CA" sz="1100" b="1" kern="1200" dirty="0">
            <a:solidFill>
              <a:schemeClr val="tx1"/>
            </a:solidFill>
          </a:endParaRPr>
        </a:p>
      </dsp:txBody>
      <dsp:txXfrm>
        <a:off x="1571493" y="1342893"/>
        <a:ext cx="884946" cy="88494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76B03F-5A87-4E08-A32E-D8B9821AFAB6}">
      <dsp:nvSpPr>
        <dsp:cNvPr id="0" name=""/>
        <dsp:cNvSpPr/>
      </dsp:nvSpPr>
      <dsp:spPr>
        <a:xfrm>
          <a:off x="115900" y="0"/>
          <a:ext cx="1543720" cy="1543720"/>
        </a:xfrm>
        <a:prstGeom prst="diamond">
          <a:avLst/>
        </a:prstGeom>
        <a:gradFill rotWithShape="0">
          <a:gsLst>
            <a:gs pos="0">
              <a:schemeClr val="accent1">
                <a:tint val="40000"/>
                <a:hueOff val="0"/>
                <a:satOff val="0"/>
                <a:lumOff val="0"/>
                <a:alphaOff val="0"/>
                <a:shade val="51000"/>
                <a:satMod val="130000"/>
              </a:schemeClr>
            </a:gs>
            <a:gs pos="80000">
              <a:schemeClr val="accent1">
                <a:tint val="40000"/>
                <a:hueOff val="0"/>
                <a:satOff val="0"/>
                <a:lumOff val="0"/>
                <a:alphaOff val="0"/>
                <a:shade val="93000"/>
                <a:satMod val="130000"/>
              </a:schemeClr>
            </a:gs>
            <a:gs pos="100000">
              <a:schemeClr val="accent1">
                <a:tint val="40000"/>
                <a:hueOff val="0"/>
                <a:satOff val="0"/>
                <a:lumOff val="0"/>
                <a:alphaOff val="0"/>
                <a:shade val="94000"/>
                <a:satMod val="135000"/>
              </a:schemeClr>
            </a:gs>
          </a:gsLst>
          <a:lin ang="16200000" scaled="0"/>
        </a:gradFill>
        <a:ln>
          <a:noFill/>
        </a:ln>
        <a:effectLst/>
        <a:scene3d>
          <a:camera prst="orthographicFront"/>
          <a:lightRig rig="threePt" dir="t">
            <a:rot lat="0" lon="0" rev="7500000"/>
          </a:lightRig>
        </a:scene3d>
        <a:sp3d z="-152400" extrusionH="63500" prstMaterial="matte">
          <a:bevelT w="144450" h="6350" prst="relaxedInset"/>
          <a:contourClr>
            <a:schemeClr val="bg1"/>
          </a:contourClr>
        </a:sp3d>
      </dsp:spPr>
      <dsp:style>
        <a:lnRef idx="0">
          <a:scrgbClr r="0" g="0" b="0"/>
        </a:lnRef>
        <a:fillRef idx="3">
          <a:scrgbClr r="0" g="0" b="0"/>
        </a:fillRef>
        <a:effectRef idx="0">
          <a:scrgbClr r="0" g="0" b="0"/>
        </a:effectRef>
        <a:fontRef idx="minor"/>
      </dsp:style>
    </dsp:sp>
    <dsp:sp modelId="{ECAE1A64-3C26-4CD0-8055-16154FF0361B}">
      <dsp:nvSpPr>
        <dsp:cNvPr id="0" name=""/>
        <dsp:cNvSpPr/>
      </dsp:nvSpPr>
      <dsp:spPr>
        <a:xfrm>
          <a:off x="262553" y="146653"/>
          <a:ext cx="602050" cy="602050"/>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1" kern="1200" dirty="0">
              <a:solidFill>
                <a:schemeClr val="tx1"/>
              </a:solidFill>
            </a:rPr>
            <a:t>Rest</a:t>
          </a:r>
          <a:endParaRPr lang="en-CA" sz="1500" b="1" kern="1200" dirty="0">
            <a:solidFill>
              <a:schemeClr val="tx1"/>
            </a:solidFill>
          </a:endParaRPr>
        </a:p>
      </dsp:txBody>
      <dsp:txXfrm>
        <a:off x="291943" y="176043"/>
        <a:ext cx="543270" cy="543270"/>
      </dsp:txXfrm>
    </dsp:sp>
    <dsp:sp modelId="{AA9D5778-9E54-41DB-BF3A-44486A11C644}">
      <dsp:nvSpPr>
        <dsp:cNvPr id="0" name=""/>
        <dsp:cNvSpPr/>
      </dsp:nvSpPr>
      <dsp:spPr>
        <a:xfrm>
          <a:off x="910915" y="146653"/>
          <a:ext cx="602050" cy="602050"/>
        </a:xfrm>
        <a:prstGeom prst="roundRect">
          <a:avLst/>
        </a:prstGeom>
        <a:solidFill>
          <a:schemeClr val="accent2"/>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endParaRPr lang="en-CA" sz="1500" b="1" kern="1200" dirty="0">
            <a:solidFill>
              <a:schemeClr val="tx1"/>
            </a:solidFill>
          </a:endParaRPr>
        </a:p>
      </dsp:txBody>
      <dsp:txXfrm>
        <a:off x="940305" y="176043"/>
        <a:ext cx="543270" cy="543270"/>
      </dsp:txXfrm>
    </dsp:sp>
    <dsp:sp modelId="{B6C28692-8BAE-4E06-A3BE-9AAFCCA84D47}">
      <dsp:nvSpPr>
        <dsp:cNvPr id="0" name=""/>
        <dsp:cNvSpPr/>
      </dsp:nvSpPr>
      <dsp:spPr>
        <a:xfrm>
          <a:off x="262553" y="795015"/>
          <a:ext cx="602050" cy="602050"/>
        </a:xfrm>
        <a:prstGeom prst="roundRect">
          <a:avLst/>
        </a:prstGeom>
        <a:solidFill>
          <a:schemeClr val="accent5"/>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endParaRPr lang="en-CA" sz="1500" b="1" kern="1200" dirty="0">
            <a:solidFill>
              <a:schemeClr val="tx1"/>
            </a:solidFill>
          </a:endParaRPr>
        </a:p>
      </dsp:txBody>
      <dsp:txXfrm>
        <a:off x="291943" y="824405"/>
        <a:ext cx="543270" cy="543270"/>
      </dsp:txXfrm>
    </dsp:sp>
    <dsp:sp modelId="{C9DED484-765B-4B50-9650-386C82457535}">
      <dsp:nvSpPr>
        <dsp:cNvPr id="0" name=""/>
        <dsp:cNvSpPr/>
      </dsp:nvSpPr>
      <dsp:spPr>
        <a:xfrm>
          <a:off x="910915" y="795015"/>
          <a:ext cx="602050" cy="602050"/>
        </a:xfrm>
        <a:prstGeom prst="roundRect">
          <a:avLst/>
        </a:prstGeom>
        <a:solidFill>
          <a:schemeClr val="bg2"/>
        </a:solidFill>
        <a:ln>
          <a:solidFill>
            <a:schemeClr val="accent4"/>
          </a:solid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endParaRPr lang="en-CA" sz="1500" b="1" kern="1200" dirty="0">
            <a:solidFill>
              <a:schemeClr val="tx1"/>
            </a:solidFill>
          </a:endParaRPr>
        </a:p>
      </dsp:txBody>
      <dsp:txXfrm>
        <a:off x="940305" y="824405"/>
        <a:ext cx="543270" cy="54327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76B03F-5A87-4E08-A32E-D8B9821AFAB6}">
      <dsp:nvSpPr>
        <dsp:cNvPr id="0" name=""/>
        <dsp:cNvSpPr/>
      </dsp:nvSpPr>
      <dsp:spPr>
        <a:xfrm>
          <a:off x="115900" y="0"/>
          <a:ext cx="1543720" cy="1543720"/>
        </a:xfrm>
        <a:prstGeom prst="diamond">
          <a:avLst/>
        </a:prstGeom>
        <a:gradFill rotWithShape="0">
          <a:gsLst>
            <a:gs pos="0">
              <a:schemeClr val="accent1">
                <a:tint val="40000"/>
                <a:hueOff val="0"/>
                <a:satOff val="0"/>
                <a:lumOff val="0"/>
                <a:alphaOff val="0"/>
                <a:shade val="51000"/>
                <a:satMod val="130000"/>
              </a:schemeClr>
            </a:gs>
            <a:gs pos="80000">
              <a:schemeClr val="accent1">
                <a:tint val="40000"/>
                <a:hueOff val="0"/>
                <a:satOff val="0"/>
                <a:lumOff val="0"/>
                <a:alphaOff val="0"/>
                <a:shade val="93000"/>
                <a:satMod val="130000"/>
              </a:schemeClr>
            </a:gs>
            <a:gs pos="100000">
              <a:schemeClr val="accent1">
                <a:tint val="40000"/>
                <a:hueOff val="0"/>
                <a:satOff val="0"/>
                <a:lumOff val="0"/>
                <a:alphaOff val="0"/>
                <a:shade val="94000"/>
                <a:satMod val="135000"/>
              </a:schemeClr>
            </a:gs>
          </a:gsLst>
          <a:lin ang="16200000" scaled="0"/>
        </a:gradFill>
        <a:ln>
          <a:noFill/>
        </a:ln>
        <a:effectLst/>
        <a:scene3d>
          <a:camera prst="orthographicFront"/>
          <a:lightRig rig="threePt" dir="t">
            <a:rot lat="0" lon="0" rev="7500000"/>
          </a:lightRig>
        </a:scene3d>
        <a:sp3d z="-152400" extrusionH="63500" prstMaterial="matte">
          <a:bevelT w="144450" h="6350" prst="relaxedInset"/>
          <a:contourClr>
            <a:schemeClr val="bg1"/>
          </a:contourClr>
        </a:sp3d>
      </dsp:spPr>
      <dsp:style>
        <a:lnRef idx="0">
          <a:scrgbClr r="0" g="0" b="0"/>
        </a:lnRef>
        <a:fillRef idx="3">
          <a:scrgbClr r="0" g="0" b="0"/>
        </a:fillRef>
        <a:effectRef idx="0">
          <a:scrgbClr r="0" g="0" b="0"/>
        </a:effectRef>
        <a:fontRef idx="minor"/>
      </dsp:style>
    </dsp:sp>
    <dsp:sp modelId="{ECAE1A64-3C26-4CD0-8055-16154FF0361B}">
      <dsp:nvSpPr>
        <dsp:cNvPr id="0" name=""/>
        <dsp:cNvSpPr/>
      </dsp:nvSpPr>
      <dsp:spPr>
        <a:xfrm>
          <a:off x="262553" y="146653"/>
          <a:ext cx="602050" cy="602050"/>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1" kern="1200" dirty="0">
              <a:solidFill>
                <a:schemeClr val="tx1"/>
              </a:solidFill>
            </a:rPr>
            <a:t>Rest</a:t>
          </a:r>
          <a:endParaRPr lang="en-CA" sz="1500" b="1" kern="1200" dirty="0">
            <a:solidFill>
              <a:schemeClr val="tx1"/>
            </a:solidFill>
          </a:endParaRPr>
        </a:p>
      </dsp:txBody>
      <dsp:txXfrm>
        <a:off x="291943" y="176043"/>
        <a:ext cx="543270" cy="543270"/>
      </dsp:txXfrm>
    </dsp:sp>
    <dsp:sp modelId="{AA9D5778-9E54-41DB-BF3A-44486A11C644}">
      <dsp:nvSpPr>
        <dsp:cNvPr id="0" name=""/>
        <dsp:cNvSpPr/>
      </dsp:nvSpPr>
      <dsp:spPr>
        <a:xfrm>
          <a:off x="910915" y="146653"/>
          <a:ext cx="602050" cy="602050"/>
        </a:xfrm>
        <a:prstGeom prst="roundRect">
          <a:avLst/>
        </a:prstGeom>
        <a:solidFill>
          <a:schemeClr val="accent2"/>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endParaRPr lang="en-CA" sz="1500" b="1" kern="1200" dirty="0">
            <a:solidFill>
              <a:schemeClr val="tx1"/>
            </a:solidFill>
          </a:endParaRPr>
        </a:p>
      </dsp:txBody>
      <dsp:txXfrm>
        <a:off x="940305" y="176043"/>
        <a:ext cx="543270" cy="543270"/>
      </dsp:txXfrm>
    </dsp:sp>
    <dsp:sp modelId="{B6C28692-8BAE-4E06-A3BE-9AAFCCA84D47}">
      <dsp:nvSpPr>
        <dsp:cNvPr id="0" name=""/>
        <dsp:cNvSpPr/>
      </dsp:nvSpPr>
      <dsp:spPr>
        <a:xfrm>
          <a:off x="262553" y="795015"/>
          <a:ext cx="602050" cy="602050"/>
        </a:xfrm>
        <a:prstGeom prst="roundRect">
          <a:avLst/>
        </a:prstGeom>
        <a:solidFill>
          <a:schemeClr val="accent5"/>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endParaRPr lang="en-CA" sz="1500" b="1" kern="1200" dirty="0">
            <a:solidFill>
              <a:schemeClr val="tx1"/>
            </a:solidFill>
          </a:endParaRPr>
        </a:p>
      </dsp:txBody>
      <dsp:txXfrm>
        <a:off x="291943" y="824405"/>
        <a:ext cx="543270" cy="543270"/>
      </dsp:txXfrm>
    </dsp:sp>
    <dsp:sp modelId="{C9DED484-765B-4B50-9650-386C82457535}">
      <dsp:nvSpPr>
        <dsp:cNvPr id="0" name=""/>
        <dsp:cNvSpPr/>
      </dsp:nvSpPr>
      <dsp:spPr>
        <a:xfrm>
          <a:off x="910915" y="795015"/>
          <a:ext cx="602050" cy="602050"/>
        </a:xfrm>
        <a:prstGeom prst="roundRect">
          <a:avLst/>
        </a:prstGeom>
        <a:solidFill>
          <a:schemeClr val="bg2"/>
        </a:solidFill>
        <a:ln>
          <a:solidFill>
            <a:schemeClr val="accent4"/>
          </a:solid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endParaRPr lang="en-CA" sz="1500" b="1" kern="1200" dirty="0">
            <a:solidFill>
              <a:schemeClr val="tx1"/>
            </a:solidFill>
          </a:endParaRPr>
        </a:p>
      </dsp:txBody>
      <dsp:txXfrm>
        <a:off x="940305" y="824405"/>
        <a:ext cx="543270" cy="54327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76B03F-5A87-4E08-A32E-D8B9821AFAB6}">
      <dsp:nvSpPr>
        <dsp:cNvPr id="0" name=""/>
        <dsp:cNvSpPr/>
      </dsp:nvSpPr>
      <dsp:spPr>
        <a:xfrm>
          <a:off x="115900" y="0"/>
          <a:ext cx="1543720" cy="1543720"/>
        </a:xfrm>
        <a:prstGeom prst="diamond">
          <a:avLst/>
        </a:prstGeom>
        <a:gradFill rotWithShape="0">
          <a:gsLst>
            <a:gs pos="0">
              <a:schemeClr val="accent1">
                <a:tint val="40000"/>
                <a:hueOff val="0"/>
                <a:satOff val="0"/>
                <a:lumOff val="0"/>
                <a:alphaOff val="0"/>
                <a:shade val="51000"/>
                <a:satMod val="130000"/>
              </a:schemeClr>
            </a:gs>
            <a:gs pos="80000">
              <a:schemeClr val="accent1">
                <a:tint val="40000"/>
                <a:hueOff val="0"/>
                <a:satOff val="0"/>
                <a:lumOff val="0"/>
                <a:alphaOff val="0"/>
                <a:shade val="93000"/>
                <a:satMod val="130000"/>
              </a:schemeClr>
            </a:gs>
            <a:gs pos="100000">
              <a:schemeClr val="accent1">
                <a:tint val="40000"/>
                <a:hueOff val="0"/>
                <a:satOff val="0"/>
                <a:lumOff val="0"/>
                <a:alphaOff val="0"/>
                <a:shade val="94000"/>
                <a:satMod val="135000"/>
              </a:schemeClr>
            </a:gs>
          </a:gsLst>
          <a:lin ang="16200000" scaled="0"/>
        </a:gradFill>
        <a:ln>
          <a:noFill/>
        </a:ln>
        <a:effectLst/>
        <a:scene3d>
          <a:camera prst="orthographicFront"/>
          <a:lightRig rig="threePt" dir="t">
            <a:rot lat="0" lon="0" rev="7500000"/>
          </a:lightRig>
        </a:scene3d>
        <a:sp3d z="-152400" extrusionH="63500" prstMaterial="matte">
          <a:bevelT w="144450" h="6350" prst="relaxedInset"/>
          <a:contourClr>
            <a:schemeClr val="bg1"/>
          </a:contourClr>
        </a:sp3d>
      </dsp:spPr>
      <dsp:style>
        <a:lnRef idx="0">
          <a:scrgbClr r="0" g="0" b="0"/>
        </a:lnRef>
        <a:fillRef idx="3">
          <a:scrgbClr r="0" g="0" b="0"/>
        </a:fillRef>
        <a:effectRef idx="0">
          <a:scrgbClr r="0" g="0" b="0"/>
        </a:effectRef>
        <a:fontRef idx="minor"/>
      </dsp:style>
    </dsp:sp>
    <dsp:sp modelId="{ECAE1A64-3C26-4CD0-8055-16154FF0361B}">
      <dsp:nvSpPr>
        <dsp:cNvPr id="0" name=""/>
        <dsp:cNvSpPr/>
      </dsp:nvSpPr>
      <dsp:spPr>
        <a:xfrm>
          <a:off x="262553" y="146653"/>
          <a:ext cx="602050" cy="602050"/>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1" kern="1200" dirty="0">
              <a:solidFill>
                <a:schemeClr val="tx1"/>
              </a:solidFill>
            </a:rPr>
            <a:t>Rest</a:t>
          </a:r>
          <a:endParaRPr lang="en-CA" sz="1500" b="1" kern="1200" dirty="0">
            <a:solidFill>
              <a:schemeClr val="tx1"/>
            </a:solidFill>
          </a:endParaRPr>
        </a:p>
      </dsp:txBody>
      <dsp:txXfrm>
        <a:off x="291943" y="176043"/>
        <a:ext cx="543270" cy="543270"/>
      </dsp:txXfrm>
    </dsp:sp>
    <dsp:sp modelId="{AA9D5778-9E54-41DB-BF3A-44486A11C644}">
      <dsp:nvSpPr>
        <dsp:cNvPr id="0" name=""/>
        <dsp:cNvSpPr/>
      </dsp:nvSpPr>
      <dsp:spPr>
        <a:xfrm>
          <a:off x="910915" y="146653"/>
          <a:ext cx="602050" cy="602050"/>
        </a:xfrm>
        <a:prstGeom prst="roundRect">
          <a:avLst/>
        </a:prstGeom>
        <a:solidFill>
          <a:schemeClr val="accent2"/>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endParaRPr lang="en-CA" sz="1500" b="1" kern="1200" dirty="0">
            <a:solidFill>
              <a:schemeClr val="tx1"/>
            </a:solidFill>
          </a:endParaRPr>
        </a:p>
      </dsp:txBody>
      <dsp:txXfrm>
        <a:off x="940305" y="176043"/>
        <a:ext cx="543270" cy="543270"/>
      </dsp:txXfrm>
    </dsp:sp>
    <dsp:sp modelId="{B6C28692-8BAE-4E06-A3BE-9AAFCCA84D47}">
      <dsp:nvSpPr>
        <dsp:cNvPr id="0" name=""/>
        <dsp:cNvSpPr/>
      </dsp:nvSpPr>
      <dsp:spPr>
        <a:xfrm>
          <a:off x="262553" y="795015"/>
          <a:ext cx="602050" cy="602050"/>
        </a:xfrm>
        <a:prstGeom prst="roundRect">
          <a:avLst/>
        </a:prstGeom>
        <a:solidFill>
          <a:schemeClr val="accent5"/>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endParaRPr lang="en-CA" sz="1500" b="1" kern="1200" dirty="0">
            <a:solidFill>
              <a:schemeClr val="tx1"/>
            </a:solidFill>
          </a:endParaRPr>
        </a:p>
      </dsp:txBody>
      <dsp:txXfrm>
        <a:off x="291943" y="824405"/>
        <a:ext cx="543270" cy="543270"/>
      </dsp:txXfrm>
    </dsp:sp>
    <dsp:sp modelId="{C9DED484-765B-4B50-9650-386C82457535}">
      <dsp:nvSpPr>
        <dsp:cNvPr id="0" name=""/>
        <dsp:cNvSpPr/>
      </dsp:nvSpPr>
      <dsp:spPr>
        <a:xfrm>
          <a:off x="910915" y="795015"/>
          <a:ext cx="602050" cy="602050"/>
        </a:xfrm>
        <a:prstGeom prst="roundRect">
          <a:avLst/>
        </a:prstGeom>
        <a:solidFill>
          <a:schemeClr val="bg2"/>
        </a:solidFill>
        <a:ln>
          <a:solidFill>
            <a:schemeClr val="accent4"/>
          </a:solid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endParaRPr lang="en-CA" sz="1500" b="1" kern="1200" dirty="0">
            <a:solidFill>
              <a:schemeClr val="tx1"/>
            </a:solidFill>
          </a:endParaRPr>
        </a:p>
      </dsp:txBody>
      <dsp:txXfrm>
        <a:off x="940305" y="824405"/>
        <a:ext cx="543270" cy="54327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76B03F-5A87-4E08-A32E-D8B9821AFAB6}">
      <dsp:nvSpPr>
        <dsp:cNvPr id="0" name=""/>
        <dsp:cNvSpPr/>
      </dsp:nvSpPr>
      <dsp:spPr>
        <a:xfrm>
          <a:off x="115900" y="0"/>
          <a:ext cx="1543720" cy="1543720"/>
        </a:xfrm>
        <a:prstGeom prst="diamond">
          <a:avLst/>
        </a:prstGeom>
        <a:gradFill rotWithShape="0">
          <a:gsLst>
            <a:gs pos="0">
              <a:schemeClr val="accent1">
                <a:tint val="40000"/>
                <a:hueOff val="0"/>
                <a:satOff val="0"/>
                <a:lumOff val="0"/>
                <a:alphaOff val="0"/>
                <a:shade val="51000"/>
                <a:satMod val="130000"/>
              </a:schemeClr>
            </a:gs>
            <a:gs pos="80000">
              <a:schemeClr val="accent1">
                <a:tint val="40000"/>
                <a:hueOff val="0"/>
                <a:satOff val="0"/>
                <a:lumOff val="0"/>
                <a:alphaOff val="0"/>
                <a:shade val="93000"/>
                <a:satMod val="130000"/>
              </a:schemeClr>
            </a:gs>
            <a:gs pos="100000">
              <a:schemeClr val="accent1">
                <a:tint val="40000"/>
                <a:hueOff val="0"/>
                <a:satOff val="0"/>
                <a:lumOff val="0"/>
                <a:alphaOff val="0"/>
                <a:shade val="94000"/>
                <a:satMod val="135000"/>
              </a:schemeClr>
            </a:gs>
          </a:gsLst>
          <a:lin ang="16200000" scaled="0"/>
        </a:gradFill>
        <a:ln>
          <a:noFill/>
        </a:ln>
        <a:effectLst/>
        <a:scene3d>
          <a:camera prst="orthographicFront"/>
          <a:lightRig rig="threePt" dir="t">
            <a:rot lat="0" lon="0" rev="7500000"/>
          </a:lightRig>
        </a:scene3d>
        <a:sp3d z="-152400" extrusionH="63500" prstMaterial="matte">
          <a:bevelT w="144450" h="6350" prst="relaxedInset"/>
          <a:contourClr>
            <a:schemeClr val="bg1"/>
          </a:contourClr>
        </a:sp3d>
      </dsp:spPr>
      <dsp:style>
        <a:lnRef idx="0">
          <a:scrgbClr r="0" g="0" b="0"/>
        </a:lnRef>
        <a:fillRef idx="3">
          <a:scrgbClr r="0" g="0" b="0"/>
        </a:fillRef>
        <a:effectRef idx="0">
          <a:scrgbClr r="0" g="0" b="0"/>
        </a:effectRef>
        <a:fontRef idx="minor"/>
      </dsp:style>
    </dsp:sp>
    <dsp:sp modelId="{ECAE1A64-3C26-4CD0-8055-16154FF0361B}">
      <dsp:nvSpPr>
        <dsp:cNvPr id="0" name=""/>
        <dsp:cNvSpPr/>
      </dsp:nvSpPr>
      <dsp:spPr>
        <a:xfrm>
          <a:off x="262553" y="146653"/>
          <a:ext cx="602050" cy="602050"/>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endParaRPr lang="en-CA" sz="700" b="1" kern="1200" dirty="0">
            <a:solidFill>
              <a:schemeClr val="tx1"/>
            </a:solidFill>
          </a:endParaRPr>
        </a:p>
      </dsp:txBody>
      <dsp:txXfrm>
        <a:off x="291943" y="176043"/>
        <a:ext cx="543270" cy="543270"/>
      </dsp:txXfrm>
    </dsp:sp>
    <dsp:sp modelId="{AA9D5778-9E54-41DB-BF3A-44486A11C644}">
      <dsp:nvSpPr>
        <dsp:cNvPr id="0" name=""/>
        <dsp:cNvSpPr/>
      </dsp:nvSpPr>
      <dsp:spPr>
        <a:xfrm>
          <a:off x="910915" y="146653"/>
          <a:ext cx="602050" cy="602050"/>
        </a:xfrm>
        <a:prstGeom prst="roundRect">
          <a:avLst/>
        </a:prstGeom>
        <a:solidFill>
          <a:schemeClr val="accent2"/>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r>
            <a:rPr lang="en-US" sz="700" b="1" kern="1200" dirty="0">
              <a:solidFill>
                <a:schemeClr val="tx1"/>
              </a:solidFill>
            </a:rPr>
            <a:t>Documents</a:t>
          </a:r>
          <a:endParaRPr lang="en-CA" sz="700" b="1" kern="1200" dirty="0">
            <a:solidFill>
              <a:schemeClr val="tx1"/>
            </a:solidFill>
          </a:endParaRPr>
        </a:p>
      </dsp:txBody>
      <dsp:txXfrm>
        <a:off x="940305" y="176043"/>
        <a:ext cx="543270" cy="543270"/>
      </dsp:txXfrm>
    </dsp:sp>
    <dsp:sp modelId="{B6C28692-8BAE-4E06-A3BE-9AAFCCA84D47}">
      <dsp:nvSpPr>
        <dsp:cNvPr id="0" name=""/>
        <dsp:cNvSpPr/>
      </dsp:nvSpPr>
      <dsp:spPr>
        <a:xfrm>
          <a:off x="262553" y="795015"/>
          <a:ext cx="602050" cy="602050"/>
        </a:xfrm>
        <a:prstGeom prst="roundRect">
          <a:avLst/>
        </a:prstGeom>
        <a:solidFill>
          <a:schemeClr val="accent5"/>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endParaRPr lang="en-CA" sz="700" b="1" kern="1200" dirty="0">
            <a:solidFill>
              <a:schemeClr val="tx1"/>
            </a:solidFill>
          </a:endParaRPr>
        </a:p>
      </dsp:txBody>
      <dsp:txXfrm>
        <a:off x="291943" y="824405"/>
        <a:ext cx="543270" cy="543270"/>
      </dsp:txXfrm>
    </dsp:sp>
    <dsp:sp modelId="{C9DED484-765B-4B50-9650-386C82457535}">
      <dsp:nvSpPr>
        <dsp:cNvPr id="0" name=""/>
        <dsp:cNvSpPr/>
      </dsp:nvSpPr>
      <dsp:spPr>
        <a:xfrm>
          <a:off x="910915" y="795015"/>
          <a:ext cx="602050" cy="602050"/>
        </a:xfrm>
        <a:prstGeom prst="roundRect">
          <a:avLst/>
        </a:prstGeom>
        <a:solidFill>
          <a:schemeClr val="bg2"/>
        </a:solidFill>
        <a:ln>
          <a:solidFill>
            <a:schemeClr val="accent4"/>
          </a:solid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endParaRPr lang="en-CA" sz="700" b="1" kern="1200" dirty="0">
            <a:solidFill>
              <a:schemeClr val="tx1"/>
            </a:solidFill>
          </a:endParaRPr>
        </a:p>
      </dsp:txBody>
      <dsp:txXfrm>
        <a:off x="940305" y="824405"/>
        <a:ext cx="543270" cy="54327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76B03F-5A87-4E08-A32E-D8B9821AFAB6}">
      <dsp:nvSpPr>
        <dsp:cNvPr id="0" name=""/>
        <dsp:cNvSpPr/>
      </dsp:nvSpPr>
      <dsp:spPr>
        <a:xfrm>
          <a:off x="115900" y="0"/>
          <a:ext cx="1543720" cy="1543720"/>
        </a:xfrm>
        <a:prstGeom prst="diamond">
          <a:avLst/>
        </a:prstGeom>
        <a:gradFill rotWithShape="0">
          <a:gsLst>
            <a:gs pos="0">
              <a:schemeClr val="accent1">
                <a:tint val="40000"/>
                <a:hueOff val="0"/>
                <a:satOff val="0"/>
                <a:lumOff val="0"/>
                <a:alphaOff val="0"/>
                <a:shade val="51000"/>
                <a:satMod val="130000"/>
              </a:schemeClr>
            </a:gs>
            <a:gs pos="80000">
              <a:schemeClr val="accent1">
                <a:tint val="40000"/>
                <a:hueOff val="0"/>
                <a:satOff val="0"/>
                <a:lumOff val="0"/>
                <a:alphaOff val="0"/>
                <a:shade val="93000"/>
                <a:satMod val="130000"/>
              </a:schemeClr>
            </a:gs>
            <a:gs pos="100000">
              <a:schemeClr val="accent1">
                <a:tint val="40000"/>
                <a:hueOff val="0"/>
                <a:satOff val="0"/>
                <a:lumOff val="0"/>
                <a:alphaOff val="0"/>
                <a:shade val="94000"/>
                <a:satMod val="135000"/>
              </a:schemeClr>
            </a:gs>
          </a:gsLst>
          <a:lin ang="16200000" scaled="0"/>
        </a:gradFill>
        <a:ln>
          <a:noFill/>
        </a:ln>
        <a:effectLst/>
        <a:scene3d>
          <a:camera prst="orthographicFront"/>
          <a:lightRig rig="threePt" dir="t">
            <a:rot lat="0" lon="0" rev="7500000"/>
          </a:lightRig>
        </a:scene3d>
        <a:sp3d z="-152400" extrusionH="63500" prstMaterial="matte">
          <a:bevelT w="144450" h="6350" prst="relaxedInset"/>
          <a:contourClr>
            <a:schemeClr val="bg1"/>
          </a:contourClr>
        </a:sp3d>
      </dsp:spPr>
      <dsp:style>
        <a:lnRef idx="0">
          <a:scrgbClr r="0" g="0" b="0"/>
        </a:lnRef>
        <a:fillRef idx="3">
          <a:scrgbClr r="0" g="0" b="0"/>
        </a:fillRef>
        <a:effectRef idx="0">
          <a:scrgbClr r="0" g="0" b="0"/>
        </a:effectRef>
        <a:fontRef idx="minor"/>
      </dsp:style>
    </dsp:sp>
    <dsp:sp modelId="{ECAE1A64-3C26-4CD0-8055-16154FF0361B}">
      <dsp:nvSpPr>
        <dsp:cNvPr id="0" name=""/>
        <dsp:cNvSpPr/>
      </dsp:nvSpPr>
      <dsp:spPr>
        <a:xfrm>
          <a:off x="262553" y="146653"/>
          <a:ext cx="602050" cy="602050"/>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endParaRPr lang="en-CA" sz="700" b="1" kern="1200" dirty="0">
            <a:solidFill>
              <a:schemeClr val="tx1"/>
            </a:solidFill>
          </a:endParaRPr>
        </a:p>
      </dsp:txBody>
      <dsp:txXfrm>
        <a:off x="291943" y="176043"/>
        <a:ext cx="543270" cy="543270"/>
      </dsp:txXfrm>
    </dsp:sp>
    <dsp:sp modelId="{AA9D5778-9E54-41DB-BF3A-44486A11C644}">
      <dsp:nvSpPr>
        <dsp:cNvPr id="0" name=""/>
        <dsp:cNvSpPr/>
      </dsp:nvSpPr>
      <dsp:spPr>
        <a:xfrm>
          <a:off x="910915" y="146653"/>
          <a:ext cx="602050" cy="602050"/>
        </a:xfrm>
        <a:prstGeom prst="roundRect">
          <a:avLst/>
        </a:prstGeom>
        <a:solidFill>
          <a:schemeClr val="accent2"/>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r>
            <a:rPr lang="en-US" sz="700" b="1" kern="1200" dirty="0">
              <a:solidFill>
                <a:schemeClr val="tx1"/>
              </a:solidFill>
            </a:rPr>
            <a:t>Documents</a:t>
          </a:r>
          <a:endParaRPr lang="en-CA" sz="700" b="1" kern="1200" dirty="0">
            <a:solidFill>
              <a:schemeClr val="tx1"/>
            </a:solidFill>
          </a:endParaRPr>
        </a:p>
      </dsp:txBody>
      <dsp:txXfrm>
        <a:off x="940305" y="176043"/>
        <a:ext cx="543270" cy="543270"/>
      </dsp:txXfrm>
    </dsp:sp>
    <dsp:sp modelId="{B6C28692-8BAE-4E06-A3BE-9AAFCCA84D47}">
      <dsp:nvSpPr>
        <dsp:cNvPr id="0" name=""/>
        <dsp:cNvSpPr/>
      </dsp:nvSpPr>
      <dsp:spPr>
        <a:xfrm>
          <a:off x="262553" y="795015"/>
          <a:ext cx="602050" cy="602050"/>
        </a:xfrm>
        <a:prstGeom prst="roundRect">
          <a:avLst/>
        </a:prstGeom>
        <a:solidFill>
          <a:schemeClr val="accent5"/>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endParaRPr lang="en-CA" sz="700" b="1" kern="1200" dirty="0">
            <a:solidFill>
              <a:schemeClr val="tx1"/>
            </a:solidFill>
          </a:endParaRPr>
        </a:p>
      </dsp:txBody>
      <dsp:txXfrm>
        <a:off x="291943" y="824405"/>
        <a:ext cx="543270" cy="543270"/>
      </dsp:txXfrm>
    </dsp:sp>
    <dsp:sp modelId="{C9DED484-765B-4B50-9650-386C82457535}">
      <dsp:nvSpPr>
        <dsp:cNvPr id="0" name=""/>
        <dsp:cNvSpPr/>
      </dsp:nvSpPr>
      <dsp:spPr>
        <a:xfrm>
          <a:off x="910915" y="795015"/>
          <a:ext cx="602050" cy="602050"/>
        </a:xfrm>
        <a:prstGeom prst="roundRect">
          <a:avLst/>
        </a:prstGeom>
        <a:solidFill>
          <a:schemeClr val="bg2"/>
        </a:solidFill>
        <a:ln>
          <a:solidFill>
            <a:schemeClr val="accent4"/>
          </a:solid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endParaRPr lang="en-CA" sz="700" b="1" kern="1200" dirty="0">
            <a:solidFill>
              <a:schemeClr val="tx1"/>
            </a:solidFill>
          </a:endParaRPr>
        </a:p>
      </dsp:txBody>
      <dsp:txXfrm>
        <a:off x="940305" y="824405"/>
        <a:ext cx="543270" cy="54327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76B03F-5A87-4E08-A32E-D8B9821AFAB6}">
      <dsp:nvSpPr>
        <dsp:cNvPr id="0" name=""/>
        <dsp:cNvSpPr/>
      </dsp:nvSpPr>
      <dsp:spPr>
        <a:xfrm>
          <a:off x="115900" y="0"/>
          <a:ext cx="1543720" cy="1543720"/>
        </a:xfrm>
        <a:prstGeom prst="diamond">
          <a:avLst/>
        </a:prstGeom>
        <a:gradFill rotWithShape="0">
          <a:gsLst>
            <a:gs pos="0">
              <a:schemeClr val="accent1">
                <a:tint val="40000"/>
                <a:hueOff val="0"/>
                <a:satOff val="0"/>
                <a:lumOff val="0"/>
                <a:alphaOff val="0"/>
                <a:shade val="51000"/>
                <a:satMod val="130000"/>
              </a:schemeClr>
            </a:gs>
            <a:gs pos="80000">
              <a:schemeClr val="accent1">
                <a:tint val="40000"/>
                <a:hueOff val="0"/>
                <a:satOff val="0"/>
                <a:lumOff val="0"/>
                <a:alphaOff val="0"/>
                <a:shade val="93000"/>
                <a:satMod val="130000"/>
              </a:schemeClr>
            </a:gs>
            <a:gs pos="100000">
              <a:schemeClr val="accent1">
                <a:tint val="40000"/>
                <a:hueOff val="0"/>
                <a:satOff val="0"/>
                <a:lumOff val="0"/>
                <a:alphaOff val="0"/>
                <a:shade val="94000"/>
                <a:satMod val="135000"/>
              </a:schemeClr>
            </a:gs>
          </a:gsLst>
          <a:lin ang="16200000" scaled="0"/>
        </a:gradFill>
        <a:ln>
          <a:noFill/>
        </a:ln>
        <a:effectLst/>
        <a:scene3d>
          <a:camera prst="orthographicFront"/>
          <a:lightRig rig="threePt" dir="t">
            <a:rot lat="0" lon="0" rev="7500000"/>
          </a:lightRig>
        </a:scene3d>
        <a:sp3d z="-152400" extrusionH="63500" prstMaterial="matte">
          <a:bevelT w="144450" h="6350" prst="relaxedInset"/>
          <a:contourClr>
            <a:schemeClr val="bg1"/>
          </a:contourClr>
        </a:sp3d>
      </dsp:spPr>
      <dsp:style>
        <a:lnRef idx="0">
          <a:scrgbClr r="0" g="0" b="0"/>
        </a:lnRef>
        <a:fillRef idx="3">
          <a:scrgbClr r="0" g="0" b="0"/>
        </a:fillRef>
        <a:effectRef idx="0">
          <a:scrgbClr r="0" g="0" b="0"/>
        </a:effectRef>
        <a:fontRef idx="minor"/>
      </dsp:style>
    </dsp:sp>
    <dsp:sp modelId="{ECAE1A64-3C26-4CD0-8055-16154FF0361B}">
      <dsp:nvSpPr>
        <dsp:cNvPr id="0" name=""/>
        <dsp:cNvSpPr/>
      </dsp:nvSpPr>
      <dsp:spPr>
        <a:xfrm>
          <a:off x="262553" y="146653"/>
          <a:ext cx="602050" cy="602050"/>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endParaRPr lang="en-CA" sz="700" b="1" kern="1200" dirty="0">
            <a:solidFill>
              <a:schemeClr val="tx1"/>
            </a:solidFill>
          </a:endParaRPr>
        </a:p>
      </dsp:txBody>
      <dsp:txXfrm>
        <a:off x="291943" y="176043"/>
        <a:ext cx="543270" cy="543270"/>
      </dsp:txXfrm>
    </dsp:sp>
    <dsp:sp modelId="{AA9D5778-9E54-41DB-BF3A-44486A11C644}">
      <dsp:nvSpPr>
        <dsp:cNvPr id="0" name=""/>
        <dsp:cNvSpPr/>
      </dsp:nvSpPr>
      <dsp:spPr>
        <a:xfrm>
          <a:off x="910915" y="146653"/>
          <a:ext cx="602050" cy="602050"/>
        </a:xfrm>
        <a:prstGeom prst="roundRect">
          <a:avLst/>
        </a:prstGeom>
        <a:solidFill>
          <a:schemeClr val="accent2"/>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r>
            <a:rPr lang="en-US" sz="700" b="1" kern="1200" dirty="0">
              <a:solidFill>
                <a:schemeClr val="tx1"/>
              </a:solidFill>
            </a:rPr>
            <a:t>Documents</a:t>
          </a:r>
          <a:endParaRPr lang="en-CA" sz="700" b="1" kern="1200" dirty="0">
            <a:solidFill>
              <a:schemeClr val="tx1"/>
            </a:solidFill>
          </a:endParaRPr>
        </a:p>
      </dsp:txBody>
      <dsp:txXfrm>
        <a:off x="940305" y="176043"/>
        <a:ext cx="543270" cy="543270"/>
      </dsp:txXfrm>
    </dsp:sp>
    <dsp:sp modelId="{B6C28692-8BAE-4E06-A3BE-9AAFCCA84D47}">
      <dsp:nvSpPr>
        <dsp:cNvPr id="0" name=""/>
        <dsp:cNvSpPr/>
      </dsp:nvSpPr>
      <dsp:spPr>
        <a:xfrm>
          <a:off x="262553" y="795015"/>
          <a:ext cx="602050" cy="602050"/>
        </a:xfrm>
        <a:prstGeom prst="roundRect">
          <a:avLst/>
        </a:prstGeom>
        <a:solidFill>
          <a:schemeClr val="accent5"/>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endParaRPr lang="en-CA" sz="700" b="1" kern="1200" dirty="0">
            <a:solidFill>
              <a:schemeClr val="tx1"/>
            </a:solidFill>
          </a:endParaRPr>
        </a:p>
      </dsp:txBody>
      <dsp:txXfrm>
        <a:off x="291943" y="824405"/>
        <a:ext cx="543270" cy="543270"/>
      </dsp:txXfrm>
    </dsp:sp>
    <dsp:sp modelId="{C9DED484-765B-4B50-9650-386C82457535}">
      <dsp:nvSpPr>
        <dsp:cNvPr id="0" name=""/>
        <dsp:cNvSpPr/>
      </dsp:nvSpPr>
      <dsp:spPr>
        <a:xfrm>
          <a:off x="910915" y="795015"/>
          <a:ext cx="602050" cy="602050"/>
        </a:xfrm>
        <a:prstGeom prst="roundRect">
          <a:avLst/>
        </a:prstGeom>
        <a:solidFill>
          <a:schemeClr val="bg2"/>
        </a:solidFill>
        <a:ln>
          <a:solidFill>
            <a:schemeClr val="accent4"/>
          </a:solid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endParaRPr lang="en-CA" sz="700" b="1" kern="1200" dirty="0">
            <a:solidFill>
              <a:schemeClr val="tx1"/>
            </a:solidFill>
          </a:endParaRPr>
        </a:p>
      </dsp:txBody>
      <dsp:txXfrm>
        <a:off x="940305" y="824405"/>
        <a:ext cx="543270" cy="54327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76B03F-5A87-4E08-A32E-D8B9821AFAB6}">
      <dsp:nvSpPr>
        <dsp:cNvPr id="0" name=""/>
        <dsp:cNvSpPr/>
      </dsp:nvSpPr>
      <dsp:spPr>
        <a:xfrm>
          <a:off x="115900" y="0"/>
          <a:ext cx="1543720" cy="1543720"/>
        </a:xfrm>
        <a:prstGeom prst="diamond">
          <a:avLst/>
        </a:prstGeom>
        <a:gradFill rotWithShape="0">
          <a:gsLst>
            <a:gs pos="0">
              <a:schemeClr val="accent1">
                <a:tint val="40000"/>
                <a:hueOff val="0"/>
                <a:satOff val="0"/>
                <a:lumOff val="0"/>
                <a:alphaOff val="0"/>
                <a:shade val="51000"/>
                <a:satMod val="130000"/>
              </a:schemeClr>
            </a:gs>
            <a:gs pos="80000">
              <a:schemeClr val="accent1">
                <a:tint val="40000"/>
                <a:hueOff val="0"/>
                <a:satOff val="0"/>
                <a:lumOff val="0"/>
                <a:alphaOff val="0"/>
                <a:shade val="93000"/>
                <a:satMod val="130000"/>
              </a:schemeClr>
            </a:gs>
            <a:gs pos="100000">
              <a:schemeClr val="accent1">
                <a:tint val="40000"/>
                <a:hueOff val="0"/>
                <a:satOff val="0"/>
                <a:lumOff val="0"/>
                <a:alphaOff val="0"/>
                <a:shade val="94000"/>
                <a:satMod val="135000"/>
              </a:schemeClr>
            </a:gs>
          </a:gsLst>
          <a:lin ang="16200000" scaled="0"/>
        </a:gradFill>
        <a:ln>
          <a:noFill/>
        </a:ln>
        <a:effectLst/>
        <a:scene3d>
          <a:camera prst="orthographicFront"/>
          <a:lightRig rig="threePt" dir="t">
            <a:rot lat="0" lon="0" rev="7500000"/>
          </a:lightRig>
        </a:scene3d>
        <a:sp3d z="-152400" extrusionH="63500" prstMaterial="matte">
          <a:bevelT w="144450" h="6350" prst="relaxedInset"/>
          <a:contourClr>
            <a:schemeClr val="bg1"/>
          </a:contourClr>
        </a:sp3d>
      </dsp:spPr>
      <dsp:style>
        <a:lnRef idx="0">
          <a:scrgbClr r="0" g="0" b="0"/>
        </a:lnRef>
        <a:fillRef idx="3">
          <a:scrgbClr r="0" g="0" b="0"/>
        </a:fillRef>
        <a:effectRef idx="0">
          <a:scrgbClr r="0" g="0" b="0"/>
        </a:effectRef>
        <a:fontRef idx="minor"/>
      </dsp:style>
    </dsp:sp>
    <dsp:sp modelId="{ECAE1A64-3C26-4CD0-8055-16154FF0361B}">
      <dsp:nvSpPr>
        <dsp:cNvPr id="0" name=""/>
        <dsp:cNvSpPr/>
      </dsp:nvSpPr>
      <dsp:spPr>
        <a:xfrm>
          <a:off x="262553" y="146653"/>
          <a:ext cx="602050" cy="602050"/>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endParaRPr lang="en-CA" sz="700" b="1" kern="1200" dirty="0">
            <a:solidFill>
              <a:schemeClr val="tx1"/>
            </a:solidFill>
          </a:endParaRPr>
        </a:p>
      </dsp:txBody>
      <dsp:txXfrm>
        <a:off x="291943" y="176043"/>
        <a:ext cx="543270" cy="543270"/>
      </dsp:txXfrm>
    </dsp:sp>
    <dsp:sp modelId="{AA9D5778-9E54-41DB-BF3A-44486A11C644}">
      <dsp:nvSpPr>
        <dsp:cNvPr id="0" name=""/>
        <dsp:cNvSpPr/>
      </dsp:nvSpPr>
      <dsp:spPr>
        <a:xfrm>
          <a:off x="910915" y="146653"/>
          <a:ext cx="602050" cy="602050"/>
        </a:xfrm>
        <a:prstGeom prst="roundRect">
          <a:avLst/>
        </a:prstGeom>
        <a:solidFill>
          <a:schemeClr val="accent2"/>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endParaRPr lang="en-CA" sz="700" b="1" kern="1200" dirty="0">
            <a:solidFill>
              <a:schemeClr val="tx1"/>
            </a:solidFill>
          </a:endParaRPr>
        </a:p>
      </dsp:txBody>
      <dsp:txXfrm>
        <a:off x="940305" y="176043"/>
        <a:ext cx="543270" cy="543270"/>
      </dsp:txXfrm>
    </dsp:sp>
    <dsp:sp modelId="{B6C28692-8BAE-4E06-A3BE-9AAFCCA84D47}">
      <dsp:nvSpPr>
        <dsp:cNvPr id="0" name=""/>
        <dsp:cNvSpPr/>
      </dsp:nvSpPr>
      <dsp:spPr>
        <a:xfrm>
          <a:off x="262553" y="795015"/>
          <a:ext cx="602050" cy="602050"/>
        </a:xfrm>
        <a:prstGeom prst="roundRect">
          <a:avLst/>
        </a:prstGeom>
        <a:solidFill>
          <a:schemeClr val="accent5"/>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r>
            <a:rPr lang="en-US" sz="700" b="1" kern="1200" dirty="0">
              <a:solidFill>
                <a:schemeClr val="tx1"/>
              </a:solidFill>
            </a:rPr>
            <a:t>Messages</a:t>
          </a:r>
          <a:endParaRPr lang="en-CA" sz="700" b="1" kern="1200" dirty="0">
            <a:solidFill>
              <a:schemeClr val="tx1"/>
            </a:solidFill>
          </a:endParaRPr>
        </a:p>
      </dsp:txBody>
      <dsp:txXfrm>
        <a:off x="291943" y="824405"/>
        <a:ext cx="543270" cy="543270"/>
      </dsp:txXfrm>
    </dsp:sp>
    <dsp:sp modelId="{C9DED484-765B-4B50-9650-386C82457535}">
      <dsp:nvSpPr>
        <dsp:cNvPr id="0" name=""/>
        <dsp:cNvSpPr/>
      </dsp:nvSpPr>
      <dsp:spPr>
        <a:xfrm>
          <a:off x="910915" y="795015"/>
          <a:ext cx="602050" cy="602050"/>
        </a:xfrm>
        <a:prstGeom prst="roundRect">
          <a:avLst/>
        </a:prstGeom>
        <a:solidFill>
          <a:schemeClr val="bg2"/>
        </a:solidFill>
        <a:ln>
          <a:solidFill>
            <a:schemeClr val="accent4"/>
          </a:solid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endParaRPr lang="en-CA" sz="700" b="1" kern="1200" dirty="0">
            <a:solidFill>
              <a:schemeClr val="tx1"/>
            </a:solidFill>
          </a:endParaRPr>
        </a:p>
      </dsp:txBody>
      <dsp:txXfrm>
        <a:off x="940305" y="824405"/>
        <a:ext cx="543270" cy="54327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76B03F-5A87-4E08-A32E-D8B9821AFAB6}">
      <dsp:nvSpPr>
        <dsp:cNvPr id="0" name=""/>
        <dsp:cNvSpPr/>
      </dsp:nvSpPr>
      <dsp:spPr>
        <a:xfrm>
          <a:off x="115900" y="0"/>
          <a:ext cx="1543720" cy="1543720"/>
        </a:xfrm>
        <a:prstGeom prst="diamond">
          <a:avLst/>
        </a:prstGeom>
        <a:gradFill rotWithShape="0">
          <a:gsLst>
            <a:gs pos="0">
              <a:schemeClr val="accent1">
                <a:tint val="40000"/>
                <a:hueOff val="0"/>
                <a:satOff val="0"/>
                <a:lumOff val="0"/>
                <a:alphaOff val="0"/>
                <a:shade val="51000"/>
                <a:satMod val="130000"/>
              </a:schemeClr>
            </a:gs>
            <a:gs pos="80000">
              <a:schemeClr val="accent1">
                <a:tint val="40000"/>
                <a:hueOff val="0"/>
                <a:satOff val="0"/>
                <a:lumOff val="0"/>
                <a:alphaOff val="0"/>
                <a:shade val="93000"/>
                <a:satMod val="130000"/>
              </a:schemeClr>
            </a:gs>
            <a:gs pos="100000">
              <a:schemeClr val="accent1">
                <a:tint val="40000"/>
                <a:hueOff val="0"/>
                <a:satOff val="0"/>
                <a:lumOff val="0"/>
                <a:alphaOff val="0"/>
                <a:shade val="94000"/>
                <a:satMod val="135000"/>
              </a:schemeClr>
            </a:gs>
          </a:gsLst>
          <a:lin ang="16200000" scaled="0"/>
        </a:gradFill>
        <a:ln>
          <a:noFill/>
        </a:ln>
        <a:effectLst/>
        <a:scene3d>
          <a:camera prst="orthographicFront"/>
          <a:lightRig rig="threePt" dir="t">
            <a:rot lat="0" lon="0" rev="7500000"/>
          </a:lightRig>
        </a:scene3d>
        <a:sp3d z="-152400" extrusionH="63500" prstMaterial="matte">
          <a:bevelT w="144450" h="6350" prst="relaxedInset"/>
          <a:contourClr>
            <a:schemeClr val="bg1"/>
          </a:contourClr>
        </a:sp3d>
      </dsp:spPr>
      <dsp:style>
        <a:lnRef idx="0">
          <a:scrgbClr r="0" g="0" b="0"/>
        </a:lnRef>
        <a:fillRef idx="3">
          <a:scrgbClr r="0" g="0" b="0"/>
        </a:fillRef>
        <a:effectRef idx="0">
          <a:scrgbClr r="0" g="0" b="0"/>
        </a:effectRef>
        <a:fontRef idx="minor"/>
      </dsp:style>
    </dsp:sp>
    <dsp:sp modelId="{ECAE1A64-3C26-4CD0-8055-16154FF0361B}">
      <dsp:nvSpPr>
        <dsp:cNvPr id="0" name=""/>
        <dsp:cNvSpPr/>
      </dsp:nvSpPr>
      <dsp:spPr>
        <a:xfrm>
          <a:off x="262553" y="146653"/>
          <a:ext cx="602050" cy="602050"/>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endParaRPr lang="en-CA" sz="700" b="1" kern="1200" dirty="0">
            <a:solidFill>
              <a:schemeClr val="tx1"/>
            </a:solidFill>
          </a:endParaRPr>
        </a:p>
      </dsp:txBody>
      <dsp:txXfrm>
        <a:off x="291943" y="176043"/>
        <a:ext cx="543270" cy="543270"/>
      </dsp:txXfrm>
    </dsp:sp>
    <dsp:sp modelId="{AA9D5778-9E54-41DB-BF3A-44486A11C644}">
      <dsp:nvSpPr>
        <dsp:cNvPr id="0" name=""/>
        <dsp:cNvSpPr/>
      </dsp:nvSpPr>
      <dsp:spPr>
        <a:xfrm>
          <a:off x="910915" y="146653"/>
          <a:ext cx="602050" cy="602050"/>
        </a:xfrm>
        <a:prstGeom prst="roundRect">
          <a:avLst/>
        </a:prstGeom>
        <a:solidFill>
          <a:schemeClr val="accent2"/>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endParaRPr lang="en-CA" sz="700" b="1" kern="1200" dirty="0">
            <a:solidFill>
              <a:schemeClr val="tx1"/>
            </a:solidFill>
          </a:endParaRPr>
        </a:p>
      </dsp:txBody>
      <dsp:txXfrm>
        <a:off x="940305" y="176043"/>
        <a:ext cx="543270" cy="543270"/>
      </dsp:txXfrm>
    </dsp:sp>
    <dsp:sp modelId="{B6C28692-8BAE-4E06-A3BE-9AAFCCA84D47}">
      <dsp:nvSpPr>
        <dsp:cNvPr id="0" name=""/>
        <dsp:cNvSpPr/>
      </dsp:nvSpPr>
      <dsp:spPr>
        <a:xfrm>
          <a:off x="262553" y="795015"/>
          <a:ext cx="602050" cy="602050"/>
        </a:xfrm>
        <a:prstGeom prst="roundRect">
          <a:avLst/>
        </a:prstGeom>
        <a:solidFill>
          <a:schemeClr val="accent5"/>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r>
            <a:rPr lang="en-US" sz="700" b="1" kern="1200" dirty="0">
              <a:solidFill>
                <a:schemeClr val="tx1"/>
              </a:solidFill>
            </a:rPr>
            <a:t>Messages</a:t>
          </a:r>
          <a:endParaRPr lang="en-CA" sz="700" b="1" kern="1200" dirty="0">
            <a:solidFill>
              <a:schemeClr val="tx1"/>
            </a:solidFill>
          </a:endParaRPr>
        </a:p>
      </dsp:txBody>
      <dsp:txXfrm>
        <a:off x="291943" y="824405"/>
        <a:ext cx="543270" cy="543270"/>
      </dsp:txXfrm>
    </dsp:sp>
    <dsp:sp modelId="{C9DED484-765B-4B50-9650-386C82457535}">
      <dsp:nvSpPr>
        <dsp:cNvPr id="0" name=""/>
        <dsp:cNvSpPr/>
      </dsp:nvSpPr>
      <dsp:spPr>
        <a:xfrm>
          <a:off x="910915" y="795015"/>
          <a:ext cx="602050" cy="602050"/>
        </a:xfrm>
        <a:prstGeom prst="roundRect">
          <a:avLst/>
        </a:prstGeom>
        <a:solidFill>
          <a:schemeClr val="bg2"/>
        </a:solidFill>
        <a:ln>
          <a:solidFill>
            <a:schemeClr val="accent4"/>
          </a:solid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endParaRPr lang="en-CA" sz="700" b="1" kern="1200" dirty="0">
            <a:solidFill>
              <a:schemeClr val="tx1"/>
            </a:solidFill>
          </a:endParaRPr>
        </a:p>
      </dsp:txBody>
      <dsp:txXfrm>
        <a:off x="940305" y="824405"/>
        <a:ext cx="543270" cy="543270"/>
      </dsp:txXfrm>
    </dsp:sp>
  </dsp:spTree>
</dsp:drawing>
</file>

<file path=ppt/diagrams/layout1.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10.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11.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12.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13.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14.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2.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3.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4.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5.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6.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7.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8.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9.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976BA0D-8F11-41A0-82B4-C647E2FAE447}" type="datetimeFigureOut">
              <a:rPr lang="en-CA" smtClean="0"/>
              <a:pPr/>
              <a:t>2017-10-11</a:t>
            </a:fld>
            <a:endParaRPr lang="en-CA"/>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CA"/>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C6D78D6-D8F9-42F4-9566-778346103BAF}" type="slidenum">
              <a:rPr lang="en-CA" smtClean="0"/>
              <a:pPr/>
              <a:t>‹#›</a:t>
            </a:fld>
            <a:endParaRPr lang="en-CA"/>
          </a:p>
        </p:txBody>
      </p:sp>
    </p:spTree>
    <p:extLst>
      <p:ext uri="{BB962C8B-B14F-4D97-AF65-F5344CB8AC3E}">
        <p14:creationId xmlns:p14="http://schemas.microsoft.com/office/powerpoint/2010/main" val="7478326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CA"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0B9A41D-2C14-4FD9-A8FE-469DBFAB3809}" type="datetimeFigureOut">
              <a:rPr lang="en-CA" smtClean="0"/>
              <a:pPr/>
              <a:t>2017-10-11</a:t>
            </a:fld>
            <a:endParaRPr lang="en-CA"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CA"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CA"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A1F50BE-48AE-4332-BF46-C112AB8C5E91}" type="slidenum">
              <a:rPr lang="en-CA" smtClean="0"/>
              <a:pPr/>
              <a:t>‹#›</a:t>
            </a:fld>
            <a:endParaRPr lang="en-CA" dirty="0"/>
          </a:p>
        </p:txBody>
      </p:sp>
    </p:spTree>
    <p:extLst>
      <p:ext uri="{BB962C8B-B14F-4D97-AF65-F5344CB8AC3E}">
        <p14:creationId xmlns:p14="http://schemas.microsoft.com/office/powerpoint/2010/main" val="13045767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myhospital.org/" TargetMode="External"/><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3" Type="http://schemas.openxmlformats.org/officeDocument/2006/relationships/hyperlink" Target="http://encyclopedia.thefreedictionary.com/Common+Language+Runtime" TargetMode="External"/><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1</a:t>
            </a:fld>
            <a:endParaRPr lang="en-CA" dirty="0"/>
          </a:p>
        </p:txBody>
      </p:sp>
    </p:spTree>
    <p:extLst>
      <p:ext uri="{BB962C8B-B14F-4D97-AF65-F5344CB8AC3E}">
        <p14:creationId xmlns:p14="http://schemas.microsoft.com/office/powerpoint/2010/main" val="5043987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1000s</a:t>
            </a:r>
            <a:r>
              <a:rPr lang="en-US" baseline="0" dirty="0"/>
              <a:t> of extensions, everyone supports different things, don’t know what anyone does</a:t>
            </a:r>
            <a:endParaRPr lang="en-US" dirty="0"/>
          </a:p>
          <a:p>
            <a:endParaRPr lang="en-US" dirty="0"/>
          </a:p>
          <a:p>
            <a:r>
              <a:rPr lang="en-US" dirty="0"/>
              <a:t>Not everyone will support the 80%, but most will</a:t>
            </a:r>
          </a:p>
          <a:p>
            <a:r>
              <a:rPr lang="en-US" dirty="0"/>
              <a:t>“What most systems support” (and thus what you should probably support too) encourages base interoperability</a:t>
            </a:r>
          </a:p>
          <a:p>
            <a:r>
              <a:rPr lang="en-US" dirty="0"/>
              <a:t>Human readable fallback</a:t>
            </a:r>
          </a:p>
          <a:p>
            <a:endParaRPr lang="en-US" dirty="0"/>
          </a:p>
          <a:p>
            <a:endParaRPr lang="en-US" dirty="0"/>
          </a:p>
          <a:p>
            <a:r>
              <a:rPr lang="en-US" dirty="0"/>
              <a:t>Profile – what elements are supported, registries available</a:t>
            </a:r>
          </a:p>
          <a:p>
            <a:r>
              <a:rPr lang="en-US" dirty="0"/>
              <a:t>Conformance – REST</a:t>
            </a:r>
            <a:r>
              <a:rPr lang="en-US" baseline="0" dirty="0"/>
              <a:t> operations, documents, messages, services</a:t>
            </a:r>
            <a:endParaRPr lang="en-CA" dirty="0"/>
          </a:p>
          <a:p>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15</a:t>
            </a:fld>
            <a:endParaRPr lang="en-CA" dirty="0"/>
          </a:p>
        </p:txBody>
      </p:sp>
    </p:spTree>
    <p:extLst>
      <p:ext uri="{BB962C8B-B14F-4D97-AF65-F5344CB8AC3E}">
        <p14:creationId xmlns:p14="http://schemas.microsoft.com/office/powerpoint/2010/main" val="29010233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try very hard to *not* invent</a:t>
            </a:r>
            <a:r>
              <a:rPr lang="en-US" baseline="0" dirty="0"/>
              <a:t> stuff that exists elsewhere unless it’s really broken or totally unaligned with the FHIR principles.</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16</a:t>
            </a:fld>
            <a:endParaRPr lang="en-CA" dirty="0"/>
          </a:p>
        </p:txBody>
      </p:sp>
    </p:spTree>
    <p:extLst>
      <p:ext uri="{BB962C8B-B14F-4D97-AF65-F5344CB8AC3E}">
        <p14:creationId xmlns:p14="http://schemas.microsoft.com/office/powerpoint/2010/main" val="24420474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Even when you think your target will understand all the encoded data, reality is data often gets shared beyond the originally intended context</a:t>
            </a:r>
          </a:p>
          <a:p>
            <a:endParaRPr lang="en-US" baseline="0" dirty="0"/>
          </a:p>
          <a:p>
            <a:r>
              <a:rPr lang="en-US" dirty="0"/>
              <a:t>Allow</a:t>
            </a:r>
            <a:r>
              <a:rPr lang="en-US" baseline="0" dirty="0"/>
              <a:t> for exceptions for things like automated device readings, etc.</a:t>
            </a:r>
          </a:p>
        </p:txBody>
      </p:sp>
      <p:sp>
        <p:nvSpPr>
          <p:cNvPr id="4" name="Slide Number Placeholder 3"/>
          <p:cNvSpPr>
            <a:spLocks noGrp="1"/>
          </p:cNvSpPr>
          <p:nvPr>
            <p:ph type="sldNum" sz="quarter" idx="10"/>
          </p:nvPr>
        </p:nvSpPr>
        <p:spPr/>
        <p:txBody>
          <a:bodyPr/>
          <a:lstStyle/>
          <a:p>
            <a:fld id="{3A1F50BE-48AE-4332-BF46-C112AB8C5E91}" type="slidenum">
              <a:rPr lang="en-CA" smtClean="0"/>
              <a:pPr/>
              <a:t>17</a:t>
            </a:fld>
            <a:endParaRPr lang="en-CA" dirty="0"/>
          </a:p>
        </p:txBody>
      </p:sp>
    </p:spTree>
    <p:extLst>
      <p:ext uri="{BB962C8B-B14F-4D97-AF65-F5344CB8AC3E}">
        <p14:creationId xmlns:p14="http://schemas.microsoft.com/office/powerpoint/2010/main" val="21969338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Was a bigger</a:t>
            </a:r>
            <a:r>
              <a:rPr lang="en-US" baseline="0" dirty="0"/>
              <a:t> deal before HL7 decided to open up all IP</a:t>
            </a:r>
          </a:p>
          <a:p>
            <a:endParaRPr lang="en-US" baseline="0" dirty="0"/>
          </a:p>
          <a:p>
            <a:r>
              <a:rPr lang="en-US" baseline="0" dirty="0"/>
              <a:t>Link to full legal text towards bottom of FHIR home page</a:t>
            </a:r>
          </a:p>
          <a:p>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18</a:t>
            </a:fld>
            <a:endParaRPr lang="en-CA" dirty="0"/>
          </a:p>
        </p:txBody>
      </p:sp>
    </p:spTree>
    <p:extLst>
      <p:ext uri="{BB962C8B-B14F-4D97-AF65-F5344CB8AC3E}">
        <p14:creationId xmlns:p14="http://schemas.microsoft.com/office/powerpoint/2010/main" val="31463365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21</a:t>
            </a:fld>
            <a:endParaRPr lang="en-CA" dirty="0"/>
          </a:p>
        </p:txBody>
      </p:sp>
    </p:spTree>
    <p:extLst>
      <p:ext uri="{BB962C8B-B14F-4D97-AF65-F5344CB8AC3E}">
        <p14:creationId xmlns:p14="http://schemas.microsoft.com/office/powerpoint/2010/main" val="6047405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171428" indent="-171428">
              <a:buFontTx/>
              <a:buChar char="-"/>
            </a:pPr>
            <a:r>
              <a:rPr lang="nl-NL" dirty="0"/>
              <a:t>Resources are building blocks, but useful in their own right</a:t>
            </a:r>
          </a:p>
          <a:p>
            <a:pPr marL="171428" indent="-171428">
              <a:buFontTx/>
              <a:buChar char="-"/>
            </a:pPr>
            <a:r>
              <a:rPr lang="nl-NL" dirty="0"/>
              <a:t>Extensions supplement what resource doesn’t cover</a:t>
            </a:r>
          </a:p>
          <a:p>
            <a:pPr marL="171428" indent="-171428">
              <a:buFontTx/>
              <a:buChar char="-"/>
            </a:pPr>
            <a:r>
              <a:rPr lang="nl-NL" dirty="0"/>
              <a:t>Solutions can be simple or complex</a:t>
            </a:r>
          </a:p>
        </p:txBody>
      </p:sp>
      <p:sp>
        <p:nvSpPr>
          <p:cNvPr id="4" name="Date Placeholder 3"/>
          <p:cNvSpPr>
            <a:spLocks noGrp="1"/>
          </p:cNvSpPr>
          <p:nvPr>
            <p:ph type="dt" idx="10"/>
          </p:nvPr>
        </p:nvSpPr>
        <p:spPr/>
        <p:txBody>
          <a:bodyPr/>
          <a:lstStyle/>
          <a:p>
            <a:r>
              <a:rPr lang="nl-NL">
                <a:solidFill>
                  <a:prstClr val="black"/>
                </a:solidFill>
              </a:rPr>
              <a:t>25-6-2010</a:t>
            </a:r>
          </a:p>
        </p:txBody>
      </p:sp>
      <p:sp>
        <p:nvSpPr>
          <p:cNvPr id="5" name="Footer Placeholder 4"/>
          <p:cNvSpPr>
            <a:spLocks noGrp="1"/>
          </p:cNvSpPr>
          <p:nvPr>
            <p:ph type="ftr" sz="quarter" idx="11"/>
          </p:nvPr>
        </p:nvSpPr>
        <p:spPr/>
        <p:txBody>
          <a:bodyPr/>
          <a:lstStyle/>
          <a:p>
            <a:endParaRPr lang="nl-NL">
              <a:solidFill>
                <a:prstClr val="black"/>
              </a:solidFill>
            </a:endParaRPr>
          </a:p>
        </p:txBody>
      </p:sp>
      <p:sp>
        <p:nvSpPr>
          <p:cNvPr id="6" name="Slide Number Placeholder 5"/>
          <p:cNvSpPr>
            <a:spLocks noGrp="1"/>
          </p:cNvSpPr>
          <p:nvPr>
            <p:ph type="sldNum" sz="quarter" idx="12"/>
          </p:nvPr>
        </p:nvSpPr>
        <p:spPr/>
        <p:txBody>
          <a:bodyPr/>
          <a:lstStyle/>
          <a:p>
            <a:fld id="{016844DE-39AC-45D5-92A8-262EC95D3BAB}" type="slidenum">
              <a:rPr lang="nl-NL" smtClean="0">
                <a:solidFill>
                  <a:prstClr val="black"/>
                </a:solidFill>
              </a:rPr>
              <a:pPr/>
              <a:t>22</a:t>
            </a:fld>
            <a:endParaRPr lang="nl-NL">
              <a:solidFill>
                <a:prstClr val="black"/>
              </a:solidFill>
            </a:endParaRPr>
          </a:p>
        </p:txBody>
      </p:sp>
    </p:spTree>
    <p:extLst>
      <p:ext uri="{BB962C8B-B14F-4D97-AF65-F5344CB8AC3E}">
        <p14:creationId xmlns:p14="http://schemas.microsoft.com/office/powerpoint/2010/main" val="29089086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a:t>
            </a:r>
            <a:r>
              <a:rPr lang="en-US" baseline="0" dirty="0"/>
              <a:t> few systems will ever see more than 40-50</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24</a:t>
            </a:fld>
            <a:endParaRPr lang="en-CA" dirty="0"/>
          </a:p>
        </p:txBody>
      </p:sp>
    </p:spTree>
    <p:extLst>
      <p:ext uri="{BB962C8B-B14F-4D97-AF65-F5344CB8AC3E}">
        <p14:creationId xmlns:p14="http://schemas.microsoft.com/office/powerpoint/2010/main" val="20555050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26</a:t>
            </a:fld>
            <a:endParaRPr lang="en-CA" dirty="0"/>
          </a:p>
        </p:txBody>
      </p:sp>
    </p:spTree>
    <p:extLst>
      <p:ext uri="{BB962C8B-B14F-4D97-AF65-F5344CB8AC3E}">
        <p14:creationId xmlns:p14="http://schemas.microsoft.com/office/powerpoint/2010/main" val="41130415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Jump to the spec.  Jump around.  Finish ~10am</a:t>
            </a:r>
            <a:endParaRPr lang="en-CA"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28</a:t>
            </a:fld>
            <a:endParaRPr lang="en-US"/>
          </a:p>
        </p:txBody>
      </p:sp>
    </p:spTree>
    <p:extLst>
      <p:ext uri="{BB962C8B-B14F-4D97-AF65-F5344CB8AC3E}">
        <p14:creationId xmlns:p14="http://schemas.microsoft.com/office/powerpoint/2010/main" val="27222801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37</a:t>
            </a:fld>
            <a:endParaRPr lang="en-CA" dirty="0"/>
          </a:p>
        </p:txBody>
      </p:sp>
    </p:spTree>
    <p:extLst>
      <p:ext uri="{BB962C8B-B14F-4D97-AF65-F5344CB8AC3E}">
        <p14:creationId xmlns:p14="http://schemas.microsoft.com/office/powerpoint/2010/main" val="37669960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D9405A-801D-4EEA-B2FD-F8DC5CDC8C24}" type="slidenum">
              <a:rPr lang="en-US"/>
              <a:pPr/>
              <a:t>4</a:t>
            </a:fld>
            <a:endParaRPr lang="en-US" dirty="0"/>
          </a:p>
        </p:txBody>
      </p:sp>
      <p:sp>
        <p:nvSpPr>
          <p:cNvPr id="9218" name="Rectangle 2"/>
          <p:cNvSpPr>
            <a:spLocks noGrp="1" noRot="1" noChangeAspect="1" noChangeArrowheads="1" noTextEdit="1"/>
          </p:cNvSpPr>
          <p:nvPr>
            <p:ph type="sldImg"/>
          </p:nvPr>
        </p:nvSpPr>
        <p:spPr>
          <a:ln/>
        </p:spPr>
      </p:sp>
      <p:sp>
        <p:nvSpPr>
          <p:cNvPr id="9219"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189260790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CA" dirty="0"/>
              <a:t>Temperature</a:t>
            </a:r>
            <a:r>
              <a:rPr lang="en-CA" baseline="0" dirty="0"/>
              <a:t> check – how many people feel they’ve got a good handle on the paradigms and when they’d use them vs. not.  (This isn’t really FHIR-specific)</a:t>
            </a:r>
          </a:p>
        </p:txBody>
      </p:sp>
      <p:sp>
        <p:nvSpPr>
          <p:cNvPr id="4" name="Slide Number Placeholder 3"/>
          <p:cNvSpPr>
            <a:spLocks noGrp="1"/>
          </p:cNvSpPr>
          <p:nvPr>
            <p:ph type="sldNum" sz="quarter" idx="10"/>
          </p:nvPr>
        </p:nvSpPr>
        <p:spPr/>
        <p:txBody>
          <a:bodyPr/>
          <a:lstStyle/>
          <a:p>
            <a:fld id="{3A1F50BE-48AE-4332-BF46-C112AB8C5E91}" type="slidenum">
              <a:rPr lang="en-CA" smtClean="0"/>
              <a:pPr/>
              <a:t>38</a:t>
            </a:fld>
            <a:endParaRPr lang="en-CA" dirty="0"/>
          </a:p>
        </p:txBody>
      </p:sp>
    </p:spTree>
    <p:extLst>
      <p:ext uri="{BB962C8B-B14F-4D97-AF65-F5344CB8AC3E}">
        <p14:creationId xmlns:p14="http://schemas.microsoft.com/office/powerpoint/2010/main" val="5592100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Review</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39</a:t>
            </a:fld>
            <a:endParaRPr lang="en-CA" dirty="0"/>
          </a:p>
        </p:txBody>
      </p:sp>
    </p:spTree>
    <p:extLst>
      <p:ext uri="{BB962C8B-B14F-4D97-AF65-F5344CB8AC3E}">
        <p14:creationId xmlns:p14="http://schemas.microsoft.com/office/powerpoint/2010/main" val="282979236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r>
              <a:rPr lang="en-US" sz="1200" kern="1200" dirty="0">
                <a:solidFill>
                  <a:schemeClr val="tx1"/>
                </a:solidFill>
                <a:effectLst/>
                <a:latin typeface="+mn-lt"/>
                <a:ea typeface="+mn-ea"/>
                <a:cs typeface="+mn-cs"/>
              </a:rPr>
              <a:t>URL (</a:t>
            </a:r>
            <a:r>
              <a:rPr lang="en-US" sz="1200" kern="1200" dirty="0">
                <a:solidFill>
                  <a:schemeClr val="tx1"/>
                </a:solidFill>
                <a:effectLst/>
                <a:latin typeface="+mn-lt"/>
                <a:ea typeface="+mn-ea"/>
                <a:cs typeface="+mn-cs"/>
                <a:hlinkClick r:id="rId3"/>
              </a:rPr>
              <a:t>http://myhospital.org/</a:t>
            </a:r>
            <a:r>
              <a:rPr lang="en-US" sz="1200" kern="1200" dirty="0">
                <a:solidFill>
                  <a:schemeClr val="tx1"/>
                </a:solidFill>
                <a:effectLst/>
                <a:latin typeface="+mn-lt"/>
                <a:ea typeface="+mn-ea"/>
                <a:cs typeface="+mn-cs"/>
              </a:rPr>
              <a:t>) you are invoking in first column, and operations at right </a:t>
            </a:r>
            <a:endParaRPr lang="en-US" dirty="0">
              <a:effectLst/>
            </a:endParaRPr>
          </a:p>
          <a:p>
            <a:pPr rtl="0" fontAlgn="ctr"/>
            <a:r>
              <a:rPr lang="en-US" sz="1200" kern="1200" dirty="0">
                <a:solidFill>
                  <a:schemeClr val="tx1"/>
                </a:solidFill>
                <a:effectLst/>
                <a:latin typeface="+mn-lt"/>
                <a:ea typeface="+mn-ea"/>
                <a:cs typeface="+mn-cs"/>
              </a:rPr>
              <a:t>OPTIONS - Return available HTTP methods and other options</a:t>
            </a:r>
            <a:endParaRPr lang="en-US" dirty="0">
              <a:effectLst/>
            </a:endParaRPr>
          </a:p>
          <a:p>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40</a:t>
            </a:fld>
            <a:endParaRPr lang="en-CA" dirty="0"/>
          </a:p>
        </p:txBody>
      </p:sp>
    </p:spTree>
    <p:extLst>
      <p:ext uri="{BB962C8B-B14F-4D97-AF65-F5344CB8AC3E}">
        <p14:creationId xmlns:p14="http://schemas.microsoft.com/office/powerpoint/2010/main" val="1051823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 talking about REST in general, but rather FHIR’s implementation of REST</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41</a:t>
            </a:fld>
            <a:endParaRPr lang="en-CA" dirty="0"/>
          </a:p>
        </p:txBody>
      </p:sp>
    </p:spTree>
    <p:extLst>
      <p:ext uri="{BB962C8B-B14F-4D97-AF65-F5344CB8AC3E}">
        <p14:creationId xmlns:p14="http://schemas.microsoft.com/office/powerpoint/2010/main" val="19868933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Todo</a:t>
            </a:r>
            <a:r>
              <a:rPr lang="en-US" dirty="0"/>
              <a:t>: more specifics from Grahame.</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42</a:t>
            </a:fld>
            <a:endParaRPr lang="en-CA" dirty="0"/>
          </a:p>
        </p:txBody>
      </p:sp>
    </p:spTree>
    <p:extLst>
      <p:ext uri="{BB962C8B-B14F-4D97-AF65-F5344CB8AC3E}">
        <p14:creationId xmlns:p14="http://schemas.microsoft.com/office/powerpoint/2010/main" val="33735208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a:t>A</a:t>
            </a:r>
            <a:r>
              <a:rPr lang="en-US" baseline="0" dirty="0"/>
              <a:t> Document, no matter how nested, is flattened to a list of entries, the Document’s header being the first.</a:t>
            </a:r>
          </a:p>
          <a:p>
            <a:pPr marL="171450" indent="-171450">
              <a:buFont typeface="Arial" charset="0"/>
              <a:buChar char="•"/>
            </a:pPr>
            <a:r>
              <a:rPr lang="en-US" baseline="0" dirty="0"/>
              <a:t>The document header (and any other the other resources) refer to each other using normal references to reflect the document’s nesting.</a:t>
            </a:r>
          </a:p>
          <a:p>
            <a:pPr marL="171450" indent="-171450">
              <a:buFont typeface="Arial" charset="0"/>
              <a:buChar char="•"/>
            </a:pPr>
            <a:r>
              <a:rPr lang="en-US" baseline="0" dirty="0"/>
              <a:t>Of course, there may be a digital signature (on the whole Bundle) to attest to the content of the document.</a:t>
            </a:r>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44</a:t>
            </a:fld>
            <a:endParaRPr lang="en-US"/>
          </a:p>
        </p:txBody>
      </p:sp>
    </p:spTree>
    <p:extLst>
      <p:ext uri="{BB962C8B-B14F-4D97-AF65-F5344CB8AC3E}">
        <p14:creationId xmlns:p14="http://schemas.microsoft.com/office/powerpoint/2010/main" val="386999733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a:t>A Message is similar, refers</a:t>
            </a:r>
            <a:r>
              <a:rPr lang="en-US" baseline="0" dirty="0"/>
              <a:t> (amongst others) to its author, and contains information about the source, destination and the event that triggered it.</a:t>
            </a:r>
          </a:p>
          <a:p>
            <a:pPr marL="171450" indent="-171450">
              <a:buFont typeface="Arial" charset="0"/>
              <a:buChar char="•"/>
            </a:pPr>
            <a:r>
              <a:rPr lang="en-US" baseline="0" dirty="0"/>
              <a:t>A message contains 1 “data” resource, which is the root of the payload of the message. This is just a normal resource, which in its turn can refer to other related resources.</a:t>
            </a:r>
          </a:p>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48</a:t>
            </a:fld>
            <a:endParaRPr lang="en-US"/>
          </a:p>
        </p:txBody>
      </p:sp>
    </p:spTree>
    <p:extLst>
      <p:ext uri="{BB962C8B-B14F-4D97-AF65-F5344CB8AC3E}">
        <p14:creationId xmlns:p14="http://schemas.microsoft.com/office/powerpoint/2010/main" val="386999733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r>
              <a:rPr lang="en-US" sz="1200" kern="1200" dirty="0">
                <a:solidFill>
                  <a:schemeClr val="tx1"/>
                </a:solidFill>
                <a:effectLst/>
                <a:latin typeface="+mn-lt"/>
                <a:ea typeface="+mn-ea"/>
                <a:cs typeface="+mn-cs"/>
              </a:rPr>
              <a:t>With REST you have to use HTTP - for SOA, you can use SOAP or whatever infrastructure you </a:t>
            </a:r>
            <a:r>
              <a:rPr lang="en-US" sz="1200" kern="1200" dirty="0" err="1">
                <a:solidFill>
                  <a:schemeClr val="tx1"/>
                </a:solidFill>
                <a:effectLst/>
                <a:latin typeface="+mn-lt"/>
                <a:ea typeface="+mn-ea"/>
                <a:cs typeface="+mn-cs"/>
              </a:rPr>
              <a:t>lik</a:t>
            </a:r>
            <a:endParaRPr lang="en-US" dirty="0">
              <a:effectLst/>
            </a:endParaRPr>
          </a:p>
          <a:p>
            <a:pPr rtl="0" fontAlgn="ctr"/>
            <a:r>
              <a:rPr lang="en-US" sz="1200" kern="1200" dirty="0">
                <a:solidFill>
                  <a:schemeClr val="tx1"/>
                </a:solidFill>
                <a:effectLst/>
                <a:latin typeface="+mn-lt"/>
                <a:ea typeface="+mn-ea"/>
                <a:cs typeface="+mn-cs"/>
              </a:rPr>
              <a:t>Could pass individual data types</a:t>
            </a:r>
            <a:endParaRPr lang="en-US" dirty="0">
              <a:effectLst/>
            </a:endParaRPr>
          </a:p>
          <a:p>
            <a:pPr rtl="0" fontAlgn="ctr"/>
            <a:r>
              <a:rPr lang="en-US" sz="1200" kern="1200" dirty="0">
                <a:solidFill>
                  <a:schemeClr val="tx1"/>
                </a:solidFill>
                <a:effectLst/>
                <a:latin typeface="+mn-lt"/>
                <a:ea typeface="+mn-ea"/>
                <a:cs typeface="+mn-cs"/>
              </a:rPr>
              <a:t>Only constraint is data you are passing is valid against FHIR schema</a:t>
            </a:r>
            <a:endParaRPr lang="en-US" dirty="0">
              <a:effectLst/>
            </a:endParaRPr>
          </a:p>
          <a:p>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51</a:t>
            </a:fld>
            <a:endParaRPr lang="en-CA" dirty="0"/>
          </a:p>
        </p:txBody>
      </p:sp>
    </p:spTree>
    <p:extLst>
      <p:ext uri="{BB962C8B-B14F-4D97-AF65-F5344CB8AC3E}">
        <p14:creationId xmlns:p14="http://schemas.microsoft.com/office/powerpoint/2010/main" val="198001718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r>
              <a:rPr lang="en-US" sz="1200" kern="1200" dirty="0">
                <a:solidFill>
                  <a:schemeClr val="tx1"/>
                </a:solidFill>
                <a:effectLst/>
                <a:latin typeface="+mn-lt"/>
                <a:ea typeface="+mn-ea"/>
                <a:cs typeface="+mn-cs"/>
              </a:rPr>
              <a:t>Services make sense when the other options don't work</a:t>
            </a:r>
            <a:endParaRPr lang="en-US" dirty="0">
              <a:effectLst/>
            </a:endParaRPr>
          </a:p>
          <a:p>
            <a:pPr rtl="0" fontAlgn="ctr"/>
            <a:r>
              <a:rPr lang="en-US" sz="1200" kern="1200" dirty="0">
                <a:solidFill>
                  <a:schemeClr val="tx1"/>
                </a:solidFill>
                <a:effectLst/>
                <a:latin typeface="+mn-lt"/>
                <a:ea typeface="+mn-ea"/>
                <a:cs typeface="+mn-cs"/>
              </a:rPr>
              <a:t>Rather then request response, you want to send one set of information to A and another to B, and they are going to coordinate with System C for an answer to communicate with B/C to get your answer</a:t>
            </a:r>
            <a:endParaRPr lang="en-US" dirty="0">
              <a:effectLst/>
            </a:endParaRPr>
          </a:p>
          <a:p>
            <a:pPr rtl="0" fontAlgn="ctr"/>
            <a:r>
              <a:rPr lang="en-US" sz="1200" kern="1200" dirty="0">
                <a:solidFill>
                  <a:schemeClr val="tx1"/>
                </a:solidFill>
                <a:effectLst/>
                <a:latin typeface="+mn-lt"/>
                <a:ea typeface="+mn-ea"/>
                <a:cs typeface="+mn-cs"/>
              </a:rPr>
              <a:t>Maybe you need to mix behaviors </a:t>
            </a:r>
            <a:endParaRPr lang="en-US" dirty="0">
              <a:effectLst/>
            </a:endParaRPr>
          </a:p>
          <a:p>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53</a:t>
            </a:fld>
            <a:endParaRPr lang="en-CA" dirty="0"/>
          </a:p>
        </p:txBody>
      </p:sp>
    </p:spTree>
    <p:extLst>
      <p:ext uri="{BB962C8B-B14F-4D97-AF65-F5344CB8AC3E}">
        <p14:creationId xmlns:p14="http://schemas.microsoft.com/office/powerpoint/2010/main" val="327482900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Consider</a:t>
            </a:r>
            <a:r>
              <a:rPr lang="en-US" baseline="0" dirty="0"/>
              <a:t> multiple paradigms when creating instances – don’t want to have to re-craft the narrative because you want to use a resource now in a document instead of a message</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56</a:t>
            </a:fld>
            <a:endParaRPr lang="en-CA" dirty="0"/>
          </a:p>
        </p:txBody>
      </p:sp>
    </p:spTree>
    <p:extLst>
      <p:ext uri="{BB962C8B-B14F-4D97-AF65-F5344CB8AC3E}">
        <p14:creationId xmlns:p14="http://schemas.microsoft.com/office/powerpoint/2010/main" val="16771326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Have &lt; 3 hours so focus is more on “identifying considerations” than deeply exploring</a:t>
            </a:r>
            <a:r>
              <a:rPr lang="en-US" baseline="0" dirty="0"/>
              <a:t> options</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5</a:t>
            </a:fld>
            <a:endParaRPr lang="en-CA" dirty="0"/>
          </a:p>
        </p:txBody>
      </p:sp>
    </p:spTree>
    <p:extLst>
      <p:ext uri="{BB962C8B-B14F-4D97-AF65-F5344CB8AC3E}">
        <p14:creationId xmlns:p14="http://schemas.microsoft.com/office/powerpoint/2010/main" val="193194470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Graphic: scraped knee?</a:t>
            </a:r>
            <a:endParaRPr lang="en-CA"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59</a:t>
            </a:fld>
            <a:endParaRPr lang="en-US" dirty="0"/>
          </a:p>
        </p:txBody>
      </p:sp>
    </p:spTree>
    <p:extLst>
      <p:ext uri="{BB962C8B-B14F-4D97-AF65-F5344CB8AC3E}">
        <p14:creationId xmlns:p14="http://schemas.microsoft.com/office/powerpoint/2010/main" val="135974310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66</a:t>
            </a:fld>
            <a:endParaRPr lang="en-CA" dirty="0"/>
          </a:p>
        </p:txBody>
      </p:sp>
    </p:spTree>
    <p:extLst>
      <p:ext uri="{BB962C8B-B14F-4D97-AF65-F5344CB8AC3E}">
        <p14:creationId xmlns:p14="http://schemas.microsoft.com/office/powerpoint/2010/main" val="258474840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chain multiple levels</a:t>
            </a:r>
            <a:r>
              <a:rPr lang="en-US" baseline="0" dirty="0"/>
              <a:t> deep – 2, 3, 4, more levels deep</a:t>
            </a:r>
          </a:p>
          <a:p>
            <a:endParaRPr lang="en-US" baseline="0" dirty="0"/>
          </a:p>
          <a:p>
            <a:r>
              <a:rPr lang="en-US" baseline="0" dirty="0"/>
              <a:t>This would search subject on any  (Patient, Device, Group, Location).</a:t>
            </a:r>
          </a:p>
          <a:p>
            <a:endParaRPr lang="en-US" baseline="0" dirty="0"/>
          </a:p>
          <a:p>
            <a:r>
              <a:rPr lang="en-US" baseline="0" dirty="0"/>
              <a:t>If you want to limit to patient you can do an &amp;</a:t>
            </a:r>
            <a:r>
              <a:rPr lang="en-US" baseline="0" dirty="0" err="1"/>
              <a:t>subject:type</a:t>
            </a:r>
            <a:r>
              <a:rPr lang="en-US" baseline="0" dirty="0"/>
              <a:t>=Patient</a:t>
            </a:r>
            <a:endParaRPr lang="en-US" dirty="0"/>
          </a:p>
          <a:p>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70</a:t>
            </a:fld>
            <a:endParaRPr lang="en-CA" dirty="0"/>
          </a:p>
        </p:txBody>
      </p:sp>
    </p:spTree>
    <p:extLst>
      <p:ext uri="{BB962C8B-B14F-4D97-AF65-F5344CB8AC3E}">
        <p14:creationId xmlns:p14="http://schemas.microsoft.com/office/powerpoint/2010/main" val="227327459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Obviously not real codes</a:t>
            </a:r>
            <a:endParaRPr lang="en-CA"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73</a:t>
            </a:fld>
            <a:endParaRPr lang="en-US"/>
          </a:p>
        </p:txBody>
      </p:sp>
    </p:spTree>
    <p:extLst>
      <p:ext uri="{BB962C8B-B14F-4D97-AF65-F5344CB8AC3E}">
        <p14:creationId xmlns:p14="http://schemas.microsoft.com/office/powerpoint/2010/main" val="375552063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Search results are in no particular order</a:t>
            </a:r>
            <a:r>
              <a:rPr lang="en-US" baseline="0" dirty="0"/>
              <a:t> unless you provide a sort order</a:t>
            </a:r>
            <a:endParaRPr lang="en-US" dirty="0"/>
          </a:p>
          <a:p>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75</a:t>
            </a:fld>
            <a:endParaRPr lang="en-CA" dirty="0"/>
          </a:p>
        </p:txBody>
      </p:sp>
    </p:spTree>
    <p:extLst>
      <p:ext uri="{BB962C8B-B14F-4D97-AF65-F5344CB8AC3E}">
        <p14:creationId xmlns:p14="http://schemas.microsoft.com/office/powerpoint/2010/main" val="225485359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Consider adding a “most recent change timestamp” as part of the continuation so you can flag if changes impact</a:t>
            </a:r>
            <a:r>
              <a:rPr lang="en-US" baseline="0" dirty="0"/>
              <a:t> result sets.</a:t>
            </a:r>
          </a:p>
          <a:p>
            <a:endParaRPr lang="en-US" baseline="0" dirty="0"/>
          </a:p>
          <a:p>
            <a:r>
              <a:rPr lang="en-US" baseline="0" dirty="0"/>
              <a:t>--</a:t>
            </a:r>
          </a:p>
          <a:p>
            <a:r>
              <a:rPr lang="en-US" baseline="0" dirty="0"/>
              <a:t>REST is stateless so folks could be adding and deleting data after your query. </a:t>
            </a:r>
            <a:r>
              <a:rPr lang="en-CA" baseline="0" dirty="0"/>
              <a:t> You could query and create a cached result set.</a:t>
            </a:r>
          </a:p>
          <a:p>
            <a:endParaRPr lang="en-CA" baseline="0" dirty="0"/>
          </a:p>
          <a:p>
            <a:r>
              <a:rPr lang="en-CA" baseline="0" dirty="0"/>
              <a:t>No predefined patterned for </a:t>
            </a:r>
            <a:r>
              <a:rPr lang="en-CA" baseline="0" dirty="0" err="1"/>
              <a:t>Continouation</a:t>
            </a:r>
            <a:r>
              <a:rPr lang="en-CA" baseline="0" dirty="0"/>
              <a:t> links – could be just GUIDs</a:t>
            </a:r>
            <a:endParaRPr lang="en-US" baseline="0"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76</a:t>
            </a:fld>
            <a:endParaRPr lang="en-US"/>
          </a:p>
        </p:txBody>
      </p:sp>
    </p:spTree>
    <p:extLst>
      <p:ext uri="{BB962C8B-B14F-4D97-AF65-F5344CB8AC3E}">
        <p14:creationId xmlns:p14="http://schemas.microsoft.com/office/powerpoint/2010/main" val="293883018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FHIR spec defines summary – not a server</a:t>
            </a:r>
            <a:r>
              <a:rPr lang="en-US" baseline="0" dirty="0"/>
              <a:t> specific option</a:t>
            </a:r>
            <a:endParaRPr lang="en-US" dirty="0"/>
          </a:p>
          <a:p>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77</a:t>
            </a:fld>
            <a:endParaRPr lang="en-CA" dirty="0"/>
          </a:p>
        </p:txBody>
      </p:sp>
    </p:spTree>
    <p:extLst>
      <p:ext uri="{BB962C8B-B14F-4D97-AF65-F5344CB8AC3E}">
        <p14:creationId xmlns:p14="http://schemas.microsoft.com/office/powerpoint/2010/main" val="270886460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 not</a:t>
            </a:r>
            <a:r>
              <a:rPr lang="en-US" baseline="0" dirty="0"/>
              <a:t> strong use right now</a:t>
            </a:r>
            <a:endParaRPr lang="en-US" dirty="0"/>
          </a:p>
          <a:p>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78</a:t>
            </a:fld>
            <a:endParaRPr lang="en-CA" dirty="0"/>
          </a:p>
        </p:txBody>
      </p:sp>
    </p:spTree>
    <p:extLst>
      <p:ext uri="{BB962C8B-B14F-4D97-AF65-F5344CB8AC3E}">
        <p14:creationId xmlns:p14="http://schemas.microsoft.com/office/powerpoint/2010/main" val="26649416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Pull by profile or security</a:t>
            </a:r>
            <a:r>
              <a:rPr lang="en-US" baseline="0" dirty="0"/>
              <a:t> label of something.</a:t>
            </a:r>
            <a:endParaRPr lang="en-US" dirty="0"/>
          </a:p>
          <a:p>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79</a:t>
            </a:fld>
            <a:endParaRPr lang="en-CA" dirty="0"/>
          </a:p>
        </p:txBody>
      </p:sp>
    </p:spTree>
    <p:extLst>
      <p:ext uri="{BB962C8B-B14F-4D97-AF65-F5344CB8AC3E}">
        <p14:creationId xmlns:p14="http://schemas.microsoft.com/office/powerpoint/2010/main" val="120051302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Some folks have</a:t>
            </a:r>
            <a:r>
              <a:rPr lang="en-US" baseline="0" dirty="0"/>
              <a:t> expressed concern about putting all the parameters in the URL. If you encrypt in TLS everything outside the port is secure, both the </a:t>
            </a:r>
            <a:r>
              <a:rPr lang="en-US" baseline="0" dirty="0" err="1"/>
              <a:t>url</a:t>
            </a:r>
            <a:r>
              <a:rPr lang="en-US" baseline="0" dirty="0"/>
              <a:t> and body. FHIR permits ability to put search parameters in the body.</a:t>
            </a:r>
            <a:endParaRPr lang="en-US" dirty="0"/>
          </a:p>
          <a:p>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80</a:t>
            </a:fld>
            <a:endParaRPr lang="en-CA" dirty="0"/>
          </a:p>
        </p:txBody>
      </p:sp>
    </p:spTree>
    <p:extLst>
      <p:ext uri="{BB962C8B-B14F-4D97-AF65-F5344CB8AC3E}">
        <p14:creationId xmlns:p14="http://schemas.microsoft.com/office/powerpoint/2010/main" val="15117536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9</a:t>
            </a:fld>
            <a:endParaRPr lang="en-CA" dirty="0"/>
          </a:p>
        </p:txBody>
      </p:sp>
    </p:spTree>
    <p:extLst>
      <p:ext uri="{BB962C8B-B14F-4D97-AF65-F5344CB8AC3E}">
        <p14:creationId xmlns:p14="http://schemas.microsoft.com/office/powerpoint/2010/main" val="429030881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 server</a:t>
            </a:r>
            <a:r>
              <a:rPr lang="en-US" baseline="0" dirty="0"/>
              <a:t> has support paging, chaining, filtering, etc. ALL OPTIONAL.</a:t>
            </a:r>
          </a:p>
          <a:p>
            <a:endParaRPr lang="en-US" baseline="0" dirty="0"/>
          </a:p>
          <a:p>
            <a:r>
              <a:rPr lang="en-US" baseline="0" dirty="0"/>
              <a:t>You could query for all and then process on client side, but that will let you interop with lots of folks, but be complex on client size and waste bandwidth since more is sent then needed. A client can determine what a server supports by using conformance resource – which confirms they are capable of</a:t>
            </a:r>
          </a:p>
          <a:p>
            <a:endParaRPr lang="en-US" baseline="0" dirty="0"/>
          </a:p>
          <a:p>
            <a:r>
              <a:rPr lang="en-US" baseline="0" dirty="0" err="1"/>
              <a:t>noSQL</a:t>
            </a:r>
            <a:r>
              <a:rPr lang="en-US" baseline="0" dirty="0"/>
              <a:t> repository may make your head hurt.</a:t>
            </a:r>
            <a:endParaRPr lang="en-US" dirty="0"/>
          </a:p>
          <a:p>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81</a:t>
            </a:fld>
            <a:endParaRPr lang="en-CA" dirty="0"/>
          </a:p>
        </p:txBody>
      </p:sp>
    </p:spTree>
    <p:extLst>
      <p:ext uri="{BB962C8B-B14F-4D97-AF65-F5344CB8AC3E}">
        <p14:creationId xmlns:p14="http://schemas.microsoft.com/office/powerpoint/2010/main" val="244362808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Pick a few different servers…</a:t>
            </a:r>
          </a:p>
        </p:txBody>
      </p:sp>
      <p:sp>
        <p:nvSpPr>
          <p:cNvPr id="4" name="Slide Number Placeholder 3"/>
          <p:cNvSpPr>
            <a:spLocks noGrp="1"/>
          </p:cNvSpPr>
          <p:nvPr>
            <p:ph type="sldNum" sz="quarter" idx="10"/>
          </p:nvPr>
        </p:nvSpPr>
        <p:spPr/>
        <p:txBody>
          <a:bodyPr/>
          <a:lstStyle/>
          <a:p>
            <a:fld id="{3A1F50BE-48AE-4332-BF46-C112AB8C5E91}" type="slidenum">
              <a:rPr lang="en-CA" smtClean="0"/>
              <a:pPr/>
              <a:t>82</a:t>
            </a:fld>
            <a:endParaRPr lang="en-CA" dirty="0"/>
          </a:p>
        </p:txBody>
      </p:sp>
    </p:spTree>
    <p:extLst>
      <p:ext uri="{BB962C8B-B14F-4D97-AF65-F5344CB8AC3E}">
        <p14:creationId xmlns:p14="http://schemas.microsoft.com/office/powerpoint/2010/main" val="346213350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Todo</a:t>
            </a:r>
            <a:r>
              <a:rPr lang="en-US" dirty="0"/>
              <a:t>: real queries</a:t>
            </a:r>
            <a:endParaRPr lang="en-CA"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83</a:t>
            </a:fld>
            <a:endParaRPr lang="en-US"/>
          </a:p>
        </p:txBody>
      </p:sp>
    </p:spTree>
    <p:extLst>
      <p:ext uri="{BB962C8B-B14F-4D97-AF65-F5344CB8AC3E}">
        <p14:creationId xmlns:p14="http://schemas.microsoft.com/office/powerpoint/2010/main" val="79385450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88</a:t>
            </a:fld>
            <a:endParaRPr lang="en-US"/>
          </a:p>
        </p:txBody>
      </p:sp>
    </p:spTree>
    <p:extLst>
      <p:ext uri="{BB962C8B-B14F-4D97-AF65-F5344CB8AC3E}">
        <p14:creationId xmlns:p14="http://schemas.microsoft.com/office/powerpoint/2010/main" val="341327297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89</a:t>
            </a:fld>
            <a:endParaRPr lang="en-US"/>
          </a:p>
        </p:txBody>
      </p:sp>
    </p:spTree>
    <p:extLst>
      <p:ext uri="{BB962C8B-B14F-4D97-AF65-F5344CB8AC3E}">
        <p14:creationId xmlns:p14="http://schemas.microsoft.com/office/powerpoint/2010/main" val="378743055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err="1"/>
              <a:t>Enums</a:t>
            </a:r>
            <a:r>
              <a:rPr lang="en-US" dirty="0"/>
              <a:t> are generated for coded types with required,</a:t>
            </a:r>
            <a:r>
              <a:rPr lang="en-US" baseline="0" dirty="0"/>
              <a:t> fixed, </a:t>
            </a:r>
            <a:r>
              <a:rPr lang="en-US" baseline="0" dirty="0" err="1"/>
              <a:t>valuesets</a:t>
            </a:r>
            <a:endParaRPr lang="en-US" baseline="0" dirty="0"/>
          </a:p>
          <a:p>
            <a:pPr marL="171450" indent="-171450">
              <a:buFontTx/>
              <a:buChar char="-"/>
            </a:pPr>
            <a:r>
              <a:rPr lang="en-US" baseline="0" dirty="0"/>
              <a:t>Nested classes are defined for each component in a Resource, all nested directly within the Resource</a:t>
            </a:r>
            <a:endParaRPr lang="en-US" dirty="0"/>
          </a:p>
          <a:p>
            <a:pPr marL="171450" indent="-171450">
              <a:buFontTx/>
              <a:buChar char="-"/>
            </a:pPr>
            <a:r>
              <a:rPr lang="en-US" dirty="0"/>
              <a:t>Cardinality &gt; 1 =&gt; becomes</a:t>
            </a:r>
            <a:r>
              <a:rPr lang="en-US" baseline="0" dirty="0"/>
              <a:t> a List&lt;&gt;</a:t>
            </a:r>
          </a:p>
          <a:p>
            <a:pPr marL="171450" indent="-171450">
              <a:buFontTx/>
              <a:buChar char="-"/>
            </a:pPr>
            <a:r>
              <a:rPr lang="en-US" baseline="0" dirty="0"/>
              <a:t>Cardinality 1 =&gt; Not expressed in model, but done in validation</a:t>
            </a:r>
          </a:p>
          <a:p>
            <a:pPr marL="171450" indent="-171450">
              <a:buFontTx/>
              <a:buChar char="-"/>
            </a:pPr>
            <a:r>
              <a:rPr lang="en-US" baseline="0" dirty="0"/>
              <a:t>All classes are partial so you can add code them in another code file (keeping </a:t>
            </a:r>
            <a:r>
              <a:rPr lang="en-US" baseline="0" dirty="0" err="1"/>
              <a:t>generated+handcrafted</a:t>
            </a:r>
            <a:r>
              <a:rPr lang="en-US" baseline="0" dirty="0"/>
              <a:t> code separate)</a:t>
            </a:r>
          </a:p>
          <a:p>
            <a:pPr marL="171450" indent="-171450">
              <a:buFontTx/>
              <a:buChar char="-"/>
            </a:pPr>
            <a:endParaRPr lang="en-US" baseline="0" dirty="0"/>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90</a:t>
            </a:fld>
            <a:endParaRPr lang="en-US"/>
          </a:p>
        </p:txBody>
      </p:sp>
    </p:spTree>
    <p:extLst>
      <p:ext uri="{BB962C8B-B14F-4D97-AF65-F5344CB8AC3E}">
        <p14:creationId xmlns:p14="http://schemas.microsoft.com/office/powerpoint/2010/main" val="103925661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10:00</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96</a:t>
            </a:fld>
            <a:endParaRPr lang="en-CA" dirty="0"/>
          </a:p>
        </p:txBody>
      </p:sp>
    </p:spTree>
    <p:extLst>
      <p:ext uri="{BB962C8B-B14F-4D97-AF65-F5344CB8AC3E}">
        <p14:creationId xmlns:p14="http://schemas.microsoft.com/office/powerpoint/2010/main" val="403957770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profile, they can interoperate ‘ok’.</a:t>
            </a:r>
          </a:p>
          <a:p>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solidFill>
                  <a:prstClr val="black"/>
                </a:solidFill>
              </a:rPr>
              <a:pPr/>
              <a:t>97</a:t>
            </a:fld>
            <a:endParaRPr lang="en-CA" dirty="0">
              <a:solidFill>
                <a:prstClr val="black"/>
              </a:solidFill>
            </a:endParaRPr>
          </a:p>
        </p:txBody>
      </p:sp>
    </p:spTree>
    <p:extLst>
      <p:ext uri="{BB962C8B-B14F-4D97-AF65-F5344CB8AC3E}">
        <p14:creationId xmlns:p14="http://schemas.microsoft.com/office/powerpoint/2010/main" val="253909872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101</a:t>
            </a:fld>
            <a:endParaRPr lang="en-CA" dirty="0"/>
          </a:p>
        </p:txBody>
      </p:sp>
    </p:spTree>
    <p:extLst>
      <p:ext uri="{BB962C8B-B14F-4D97-AF65-F5344CB8AC3E}">
        <p14:creationId xmlns:p14="http://schemas.microsoft.com/office/powerpoint/2010/main" val="84056171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nl-NL" dirty="0" err="1"/>
              <a:t>You’re</a:t>
            </a:r>
            <a:r>
              <a:rPr lang="nl-NL" dirty="0"/>
              <a:t> a </a:t>
            </a:r>
            <a:r>
              <a:rPr lang="nl-NL" dirty="0" err="1"/>
              <a:t>message</a:t>
            </a:r>
            <a:r>
              <a:rPr lang="nl-NL" dirty="0"/>
              <a:t> broker routing</a:t>
            </a:r>
            <a:r>
              <a:rPr lang="nl-NL" baseline="0" dirty="0"/>
              <a:t> </a:t>
            </a:r>
            <a:r>
              <a:rPr lang="nl-NL" baseline="0" dirty="0" err="1"/>
              <a:t>and</a:t>
            </a:r>
            <a:r>
              <a:rPr lang="nl-NL" baseline="0" dirty="0"/>
              <a:t> </a:t>
            </a:r>
            <a:r>
              <a:rPr lang="nl-NL" dirty="0"/>
              <a:t>translating </a:t>
            </a:r>
            <a:r>
              <a:rPr lang="nl-NL" dirty="0" err="1"/>
              <a:t>between</a:t>
            </a:r>
            <a:r>
              <a:rPr lang="nl-NL" dirty="0"/>
              <a:t> v2, v3 </a:t>
            </a:r>
            <a:r>
              <a:rPr lang="nl-NL" dirty="0" err="1"/>
              <a:t>and</a:t>
            </a:r>
            <a:r>
              <a:rPr lang="nl-NL" dirty="0"/>
              <a:t> FHIR</a:t>
            </a:r>
            <a:endParaRPr lang="nl-NL" baseline="0" dirty="0"/>
          </a:p>
          <a:p>
            <a:pPr marL="171450" indent="-171450">
              <a:buFont typeface="Arial" charset="0"/>
              <a:buChar char="•"/>
            </a:pPr>
            <a:r>
              <a:rPr lang="nl-NL" baseline="0" dirty="0" err="1"/>
              <a:t>Your</a:t>
            </a:r>
            <a:r>
              <a:rPr lang="nl-NL" baseline="0" dirty="0"/>
              <a:t> </a:t>
            </a:r>
            <a:r>
              <a:rPr lang="nl-NL" baseline="0" dirty="0" err="1"/>
              <a:t>app</a:t>
            </a:r>
            <a:r>
              <a:rPr lang="nl-NL" baseline="0" dirty="0"/>
              <a:t> interfaces </a:t>
            </a:r>
            <a:r>
              <a:rPr lang="nl-NL" baseline="0" dirty="0" err="1"/>
              <a:t>with</a:t>
            </a:r>
            <a:r>
              <a:rPr lang="nl-NL" baseline="0" dirty="0"/>
              <a:t> a PHR </a:t>
            </a:r>
            <a:r>
              <a:rPr lang="nl-NL" baseline="0" dirty="0" err="1"/>
              <a:t>using</a:t>
            </a:r>
            <a:r>
              <a:rPr lang="nl-NL" baseline="0" dirty="0"/>
              <a:t> FHIR </a:t>
            </a:r>
            <a:r>
              <a:rPr lang="nl-NL" baseline="0" dirty="0" err="1"/>
              <a:t>natively</a:t>
            </a:r>
            <a:endParaRPr lang="nl-NL" baseline="0" dirty="0"/>
          </a:p>
          <a:p>
            <a:pPr marL="171450" indent="-171450">
              <a:buFont typeface="Arial" charset="0"/>
              <a:buChar char="•"/>
            </a:pPr>
            <a:r>
              <a:rPr lang="nl-NL" baseline="0" dirty="0" err="1"/>
              <a:t>Your</a:t>
            </a:r>
            <a:r>
              <a:rPr lang="nl-NL" baseline="0" dirty="0"/>
              <a:t> </a:t>
            </a:r>
            <a:r>
              <a:rPr lang="nl-NL" baseline="0" dirty="0" err="1"/>
              <a:t>application</a:t>
            </a:r>
            <a:r>
              <a:rPr lang="nl-NL" baseline="0" dirty="0"/>
              <a:t> </a:t>
            </a:r>
            <a:r>
              <a:rPr lang="nl-NL" baseline="0" dirty="0" err="1"/>
              <a:t>can</a:t>
            </a:r>
            <a:r>
              <a:rPr lang="nl-NL" baseline="0" dirty="0"/>
              <a:t> </a:t>
            </a:r>
            <a:r>
              <a:rPr lang="nl-NL" baseline="0" dirty="0" err="1"/>
              <a:t>communicate</a:t>
            </a:r>
            <a:r>
              <a:rPr lang="nl-NL" baseline="0" dirty="0"/>
              <a:t> </a:t>
            </a:r>
            <a:r>
              <a:rPr lang="nl-NL" baseline="0" dirty="0" err="1"/>
              <a:t>using</a:t>
            </a:r>
            <a:r>
              <a:rPr lang="nl-NL" baseline="0" dirty="0"/>
              <a:t> FHIR, but </a:t>
            </a:r>
            <a:r>
              <a:rPr lang="nl-NL" baseline="0" dirty="0" err="1"/>
              <a:t>your</a:t>
            </a:r>
            <a:r>
              <a:rPr lang="nl-NL" baseline="0" dirty="0"/>
              <a:t> software </a:t>
            </a:r>
            <a:r>
              <a:rPr lang="nl-NL" baseline="0" dirty="0" err="1"/>
              <a:t>uses</a:t>
            </a:r>
            <a:r>
              <a:rPr lang="nl-NL" baseline="0" dirty="0"/>
              <a:t> a </a:t>
            </a:r>
            <a:r>
              <a:rPr lang="nl-NL" baseline="0" dirty="0" err="1"/>
              <a:t>proprietary</a:t>
            </a:r>
            <a:r>
              <a:rPr lang="nl-NL" baseline="0" dirty="0"/>
              <a:t> RDBMS</a:t>
            </a:r>
          </a:p>
          <a:p>
            <a:pPr marL="171450" indent="-171450">
              <a:buFont typeface="Arial" charset="0"/>
              <a:buChar char="•"/>
            </a:pPr>
            <a:r>
              <a:rPr lang="nl-NL" baseline="0" dirty="0" err="1"/>
              <a:t>Use</a:t>
            </a:r>
            <a:r>
              <a:rPr lang="nl-NL" baseline="0" dirty="0"/>
              <a:t> FHIR as the common </a:t>
            </a:r>
            <a:r>
              <a:rPr lang="nl-NL" baseline="0" dirty="0" err="1"/>
              <a:t>language</a:t>
            </a:r>
            <a:r>
              <a:rPr lang="nl-NL" baseline="0" dirty="0"/>
              <a:t> </a:t>
            </a:r>
            <a:r>
              <a:rPr lang="nl-NL" baseline="0" dirty="0" err="1"/>
              <a:t>for</a:t>
            </a:r>
            <a:r>
              <a:rPr lang="nl-NL" baseline="0" dirty="0"/>
              <a:t> a </a:t>
            </a:r>
            <a:r>
              <a:rPr lang="nl-NL" baseline="0" dirty="0" err="1"/>
              <a:t>Vendor</a:t>
            </a:r>
            <a:r>
              <a:rPr lang="nl-NL" baseline="0" dirty="0"/>
              <a:t> Neutral </a:t>
            </a:r>
            <a:r>
              <a:rPr lang="nl-NL" baseline="0" dirty="0" err="1"/>
              <a:t>Archive</a:t>
            </a:r>
            <a:endParaRPr lang="nl-NL" baseline="0" dirty="0"/>
          </a:p>
          <a:p>
            <a:pPr marL="171450" indent="-171450">
              <a:buFont typeface="Arial" charset="0"/>
              <a:buChar char="•"/>
            </a:pPr>
            <a:r>
              <a:rPr lang="nl-NL" baseline="0" dirty="0"/>
              <a:t>…Or a </a:t>
            </a:r>
            <a:r>
              <a:rPr lang="nl-NL" baseline="0" dirty="0" err="1"/>
              <a:t>combination</a:t>
            </a:r>
            <a:r>
              <a:rPr lang="nl-NL" baseline="0" dirty="0"/>
              <a:t>….</a:t>
            </a:r>
          </a:p>
          <a:p>
            <a:pPr marL="171450" indent="-171450">
              <a:buFont typeface="Arial" charset="0"/>
              <a:buChar char="•"/>
            </a:pPr>
            <a:r>
              <a:rPr lang="nl-NL" baseline="0" dirty="0" err="1"/>
              <a:t>You</a:t>
            </a:r>
            <a:r>
              <a:rPr lang="nl-NL" baseline="0" dirty="0"/>
              <a:t> </a:t>
            </a:r>
            <a:r>
              <a:rPr lang="nl-NL" baseline="0" dirty="0" err="1"/>
              <a:t>might</a:t>
            </a:r>
            <a:r>
              <a:rPr lang="nl-NL" baseline="0" dirty="0"/>
              <a:t> </a:t>
            </a:r>
            <a:r>
              <a:rPr lang="nl-NL" baseline="0" dirty="0" err="1"/>
              <a:t>see</a:t>
            </a:r>
            <a:r>
              <a:rPr lang="nl-NL" baseline="0" dirty="0"/>
              <a:t> data as a </a:t>
            </a:r>
            <a:r>
              <a:rPr lang="nl-NL" baseline="0" dirty="0" err="1"/>
              <a:t>nested</a:t>
            </a:r>
            <a:r>
              <a:rPr lang="nl-NL" baseline="0" dirty="0"/>
              <a:t> </a:t>
            </a:r>
            <a:r>
              <a:rPr lang="nl-NL" baseline="0" dirty="0" err="1"/>
              <a:t>structure</a:t>
            </a:r>
            <a:r>
              <a:rPr lang="nl-NL" baseline="0" dirty="0"/>
              <a:t> of XML, a series of </a:t>
            </a:r>
            <a:r>
              <a:rPr lang="nl-NL" baseline="0" dirty="0" err="1"/>
              <a:t>tables</a:t>
            </a:r>
            <a:r>
              <a:rPr lang="nl-NL" baseline="0" dirty="0"/>
              <a:t> </a:t>
            </a:r>
            <a:r>
              <a:rPr lang="nl-NL" baseline="0" dirty="0" err="1"/>
              <a:t>with</a:t>
            </a:r>
            <a:r>
              <a:rPr lang="nl-NL" baseline="0" dirty="0"/>
              <a:t> </a:t>
            </a:r>
            <a:r>
              <a:rPr lang="nl-NL" baseline="0" dirty="0" err="1"/>
              <a:t>keys</a:t>
            </a:r>
            <a:r>
              <a:rPr lang="nl-NL" baseline="0" dirty="0"/>
              <a:t>, class-</a:t>
            </a:r>
            <a:r>
              <a:rPr lang="nl-NL" baseline="0" dirty="0" err="1"/>
              <a:t>diagrams</a:t>
            </a:r>
            <a:r>
              <a:rPr lang="nl-NL" baseline="0" dirty="0"/>
              <a:t>….</a:t>
            </a:r>
          </a:p>
          <a:p>
            <a:endParaRPr lang="nl-NL" dirty="0"/>
          </a:p>
          <a:p>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103</a:t>
            </a:fld>
            <a:endParaRPr lang="en-US"/>
          </a:p>
        </p:txBody>
      </p:sp>
    </p:spTree>
    <p:extLst>
      <p:ext uri="{BB962C8B-B14F-4D97-AF65-F5344CB8AC3E}">
        <p14:creationId xmlns:p14="http://schemas.microsoft.com/office/powerpoint/2010/main" val="24641158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don’t actually have a formal manifesto, but these are the principles we adhere to.</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10</a:t>
            </a:fld>
            <a:endParaRPr lang="en-CA" dirty="0"/>
          </a:p>
        </p:txBody>
      </p:sp>
    </p:spTree>
    <p:extLst>
      <p:ext uri="{BB962C8B-B14F-4D97-AF65-F5344CB8AC3E}">
        <p14:creationId xmlns:p14="http://schemas.microsoft.com/office/powerpoint/2010/main" val="84743549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FHIR can be your shared persistence layer – nice</a:t>
            </a:r>
            <a:r>
              <a:rPr lang="en-US" baseline="0" dirty="0"/>
              <a:t> granularity for storage, extensions for handling “extra” stuff easily</a:t>
            </a:r>
          </a:p>
          <a:p>
            <a:endParaRPr lang="en-US" baseline="0" dirty="0"/>
          </a:p>
          <a:p>
            <a:r>
              <a:rPr lang="en-US" baseline="0" dirty="0"/>
              <a:t>FHIR can be the common model for your mapping layer</a:t>
            </a:r>
          </a:p>
          <a:p>
            <a:endParaRPr lang="en-US" baseline="0" dirty="0"/>
          </a:p>
          <a:p>
            <a:r>
              <a:rPr lang="en-US" baseline="0" dirty="0"/>
              <a:t>FHIR can be the logical model used for decision support, both to expose your data to the decision support engine as well as to define rules (work in progress with </a:t>
            </a:r>
            <a:r>
              <a:rPr lang="en-US" baseline="0" dirty="0" err="1"/>
              <a:t>vMR</a:t>
            </a:r>
            <a:r>
              <a:rPr lang="en-US" baseline="0" dirty="0"/>
              <a:t>-CDS and CQI)</a:t>
            </a:r>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105</a:t>
            </a:fld>
            <a:endParaRPr lang="en-US"/>
          </a:p>
        </p:txBody>
      </p:sp>
    </p:spTree>
    <p:extLst>
      <p:ext uri="{BB962C8B-B14F-4D97-AF65-F5344CB8AC3E}">
        <p14:creationId xmlns:p14="http://schemas.microsoft.com/office/powerpoint/2010/main" val="246411585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t>
            </a:r>
            <a:r>
              <a:rPr lang="en-US" baseline="0" dirty="0"/>
              <a:t> front end – knows how to encode/decode parameters, valid syntax and parse headers – most likely able to find off the shelf for your language of choice</a:t>
            </a:r>
          </a:p>
          <a:p>
            <a:r>
              <a:rPr lang="en-US" baseline="0" dirty="0"/>
              <a:t>-FHIR Aware – need something that /patient and /observation mean something different. And what type of operations are permitted.</a:t>
            </a:r>
          </a:p>
          <a:p>
            <a:r>
              <a:rPr lang="en-US" baseline="0" dirty="0"/>
              <a:t>-Persistent layer – sometimes you put into one, or you have a secondary repository for search. Index layer is important because FHIR defines search </a:t>
            </a:r>
            <a:r>
              <a:rPr lang="en-US" baseline="0" dirty="0" err="1"/>
              <a:t>paramters</a:t>
            </a:r>
            <a:r>
              <a:rPr lang="en-US" baseline="0" dirty="0"/>
              <a:t> – expect case-insensitive and no accents.</a:t>
            </a:r>
          </a:p>
          <a:p>
            <a:endParaRPr lang="en-US" baseline="0" dirty="0"/>
          </a:p>
          <a:p>
            <a:r>
              <a:rPr lang="en-US" baseline="0" dirty="0"/>
              <a:t>If you are querying against quantity and you want it normalized for unit of measures, or diagnoses that handle </a:t>
            </a:r>
            <a:r>
              <a:rPr lang="en-US" baseline="0" dirty="0" err="1"/>
              <a:t>subsumption</a:t>
            </a:r>
            <a:r>
              <a:rPr lang="en-US" baseline="0" dirty="0"/>
              <a:t> testing…this works because FHIR has a defined set of search query.</a:t>
            </a:r>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106</a:t>
            </a:fld>
            <a:endParaRPr lang="en-CA" dirty="0"/>
          </a:p>
        </p:txBody>
      </p:sp>
    </p:spTree>
    <p:extLst>
      <p:ext uri="{BB962C8B-B14F-4D97-AF65-F5344CB8AC3E}">
        <p14:creationId xmlns:p14="http://schemas.microsoft.com/office/powerpoint/2010/main" val="116717358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charset="0"/>
              <a:buNone/>
            </a:pPr>
            <a:r>
              <a:rPr lang="nl-NL" dirty="0"/>
              <a:t>Data starts at restful interface.</a:t>
            </a:r>
          </a:p>
          <a:p>
            <a:pPr marL="0" indent="0">
              <a:buFont typeface="Arial" charset="0"/>
              <a:buNone/>
            </a:pPr>
            <a:r>
              <a:rPr lang="nl-NL" dirty="0"/>
              <a:t>Parser –</a:t>
            </a:r>
            <a:r>
              <a:rPr lang="nl-NL" baseline="0" dirty="0"/>
              <a:t> with reference implentation or your custom parser. Don’t have to do it. Can manipulate JSON/XML directly, but conversion to object model is helpful.</a:t>
            </a:r>
            <a:endParaRPr lang="nl-NL" dirty="0"/>
          </a:p>
          <a:p>
            <a:pPr marL="0" indent="0">
              <a:buFont typeface="Arial" charset="0"/>
              <a:buNone/>
            </a:pPr>
            <a:endParaRPr lang="nl-NL" dirty="0"/>
          </a:p>
          <a:p>
            <a:pPr marL="0" indent="0">
              <a:buFont typeface="Arial" charset="0"/>
              <a:buNone/>
            </a:pPr>
            <a:r>
              <a:rPr lang="nl-NL" sz="1200" b="0" i="0" kern="1200" baseline="0" dirty="0">
                <a:solidFill>
                  <a:schemeClr val="tx1"/>
                </a:solidFill>
                <a:effectLst/>
                <a:latin typeface="+mn-lt"/>
                <a:ea typeface="+mn-ea"/>
                <a:cs typeface="+mn-cs"/>
              </a:rPr>
              <a:t>-</a:t>
            </a:r>
            <a:r>
              <a:rPr lang="en-US" sz="1200" b="0" i="0" kern="1200" dirty="0">
                <a:solidFill>
                  <a:schemeClr val="tx1"/>
                </a:solidFill>
                <a:effectLst/>
                <a:latin typeface="+mn-lt"/>
                <a:ea typeface="+mn-ea"/>
                <a:cs typeface="+mn-cs"/>
              </a:rPr>
              <a:t>Plain Old Java Object</a:t>
            </a:r>
            <a:endParaRPr lang="nl-NL" b="0" baseline="0" dirty="0"/>
          </a:p>
          <a:p>
            <a:pPr marL="0" indent="0">
              <a:buFont typeface="Arial" charset="0"/>
              <a:buNone/>
            </a:pPr>
            <a:r>
              <a:rPr lang="nl-NL" b="0" baseline="0" dirty="0"/>
              <a:t>-</a:t>
            </a:r>
            <a:r>
              <a:rPr lang="en-US" sz="1200" b="0" i="0" u="sng" kern="1200" dirty="0">
                <a:solidFill>
                  <a:schemeClr val="tx1"/>
                </a:solidFill>
                <a:effectLst/>
                <a:latin typeface="+mn-lt"/>
                <a:ea typeface="+mn-ea"/>
                <a:cs typeface="+mn-cs"/>
              </a:rPr>
              <a:t>Plain</a:t>
            </a:r>
            <a:r>
              <a:rPr lang="en-US" sz="1200" b="0" i="0" kern="1200" dirty="0">
                <a:solidFill>
                  <a:schemeClr val="tx1"/>
                </a:solidFill>
                <a:effectLst/>
                <a:latin typeface="+mn-lt"/>
                <a:ea typeface="+mn-ea"/>
                <a:cs typeface="+mn-cs"/>
              </a:rPr>
              <a:t> Old </a:t>
            </a:r>
            <a:r>
              <a:rPr lang="en-US" sz="1200" b="0" i="0" u="none" strike="noStrike" kern="1200" dirty="0">
                <a:solidFill>
                  <a:schemeClr val="tx1"/>
                </a:solidFill>
                <a:effectLst/>
                <a:latin typeface="+mn-lt"/>
                <a:ea typeface="+mn-ea"/>
                <a:cs typeface="+mn-cs"/>
                <a:hlinkClick r:id="rId3"/>
              </a:rPr>
              <a:t>CLR</a:t>
            </a:r>
            <a:r>
              <a:rPr lang="en-US" sz="1200" b="0" i="0" kern="1200" dirty="0">
                <a:solidFill>
                  <a:schemeClr val="tx1"/>
                </a:solidFill>
                <a:effectLst/>
                <a:latin typeface="+mn-lt"/>
                <a:ea typeface="+mn-ea"/>
                <a:cs typeface="+mn-cs"/>
              </a:rPr>
              <a:t> Object  -- Common Language</a:t>
            </a:r>
            <a:r>
              <a:rPr lang="en-US" sz="1200" b="0" i="0" kern="1200" baseline="0" dirty="0">
                <a:solidFill>
                  <a:schemeClr val="tx1"/>
                </a:solidFill>
                <a:effectLst/>
                <a:latin typeface="+mn-lt"/>
                <a:ea typeface="+mn-ea"/>
                <a:cs typeface="+mn-cs"/>
              </a:rPr>
              <a:t> Runtime is used for .NET</a:t>
            </a:r>
            <a:endParaRPr lang="en-US" sz="1200" b="0" i="0" kern="1200" dirty="0">
              <a:solidFill>
                <a:schemeClr val="tx1"/>
              </a:solidFill>
              <a:effectLst/>
              <a:latin typeface="+mn-lt"/>
              <a:ea typeface="+mn-ea"/>
              <a:cs typeface="+mn-cs"/>
            </a:endParaRPr>
          </a:p>
          <a:p>
            <a:pPr marL="0" indent="0">
              <a:buFont typeface="Arial" charset="0"/>
              <a:buNone/>
            </a:pPr>
            <a:endParaRPr lang="nl-NL" b="0" baseline="0" dirty="0"/>
          </a:p>
          <a:p>
            <a:pPr marL="171450" indent="-171450">
              <a:buFont typeface="Arial" charset="0"/>
              <a:buChar char="•"/>
            </a:pPr>
            <a:r>
              <a:rPr lang="nl-NL" baseline="0" dirty="0"/>
              <a:t>--</a:t>
            </a:r>
          </a:p>
          <a:p>
            <a:pPr rtl="0" fontAlgn="ctr"/>
            <a:r>
              <a:rPr lang="en-US" sz="1200" kern="1200" dirty="0">
                <a:solidFill>
                  <a:schemeClr val="tx1"/>
                </a:solidFill>
                <a:effectLst/>
                <a:latin typeface="+mn-lt"/>
                <a:ea typeface="+mn-ea"/>
                <a:cs typeface="+mn-cs"/>
              </a:rPr>
              <a:t>Receive in whatever format then map </a:t>
            </a:r>
            <a:endParaRPr lang="en-US" dirty="0">
              <a:effectLst/>
            </a:endParaRPr>
          </a:p>
          <a:p>
            <a:pPr rtl="0" fontAlgn="ctr"/>
            <a:r>
              <a:rPr lang="en-US" sz="1200" kern="1200" dirty="0">
                <a:solidFill>
                  <a:schemeClr val="tx1"/>
                </a:solidFill>
                <a:effectLst/>
                <a:latin typeface="+mn-lt"/>
                <a:ea typeface="+mn-ea"/>
                <a:cs typeface="+mn-cs"/>
              </a:rPr>
              <a:t>And parse to your object model and then decided how to persist</a:t>
            </a:r>
            <a:endParaRPr lang="en-US" dirty="0">
              <a:effectLst/>
            </a:endParaRPr>
          </a:p>
          <a:p>
            <a:pPr rtl="0" fontAlgn="ctr"/>
            <a:r>
              <a:rPr lang="en-US" sz="1200" kern="1200" dirty="0">
                <a:solidFill>
                  <a:schemeClr val="tx1"/>
                </a:solidFill>
                <a:effectLst/>
                <a:latin typeface="+mn-lt"/>
                <a:ea typeface="+mn-ea"/>
                <a:cs typeface="+mn-cs"/>
              </a:rPr>
              <a:t>3 approaches we have seen</a:t>
            </a:r>
            <a:endParaRPr lang="en-US" dirty="0">
              <a:effectLst/>
            </a:endParaRPr>
          </a:p>
          <a:p>
            <a:pPr lvl="1" rtl="0" fontAlgn="ctr"/>
            <a:r>
              <a:rPr lang="en-US" sz="1200" kern="1200" dirty="0">
                <a:solidFill>
                  <a:schemeClr val="tx1"/>
                </a:solidFill>
                <a:effectLst/>
                <a:latin typeface="+mn-lt"/>
                <a:ea typeface="+mn-ea"/>
                <a:cs typeface="+mn-cs"/>
              </a:rPr>
              <a:t>Object relational-map - use a tool, something like hibernate to map form internal model and database tables</a:t>
            </a:r>
            <a:endParaRPr lang="en-US" dirty="0">
              <a:effectLst/>
            </a:endParaRPr>
          </a:p>
          <a:p>
            <a:pPr lvl="1" rtl="0" fontAlgn="ctr"/>
            <a:r>
              <a:rPr lang="en-US" sz="1200" kern="1200" dirty="0">
                <a:solidFill>
                  <a:schemeClr val="tx1"/>
                </a:solidFill>
                <a:effectLst/>
                <a:latin typeface="+mn-lt"/>
                <a:ea typeface="+mn-ea"/>
                <a:cs typeface="+mn-cs"/>
              </a:rPr>
              <a:t>NoSQL - </a:t>
            </a:r>
            <a:r>
              <a:rPr lang="en-US" sz="1200" kern="1200" dirty="0" err="1">
                <a:solidFill>
                  <a:schemeClr val="tx1"/>
                </a:solidFill>
                <a:effectLst/>
                <a:latin typeface="+mn-lt"/>
                <a:ea typeface="+mn-ea"/>
                <a:cs typeface="+mn-cs"/>
              </a:rPr>
              <a:t>couchdb</a:t>
            </a:r>
            <a:r>
              <a:rPr lang="en-US" sz="1200" kern="1200" dirty="0">
                <a:solidFill>
                  <a:schemeClr val="tx1"/>
                </a:solidFill>
                <a:effectLst/>
                <a:latin typeface="+mn-lt"/>
                <a:ea typeface="+mn-ea"/>
                <a:cs typeface="+mn-cs"/>
              </a:rPr>
              <a:t> where you are storing JSON/XML directly or trimming to triple store</a:t>
            </a:r>
            <a:endParaRPr lang="en-US" dirty="0">
              <a:effectLst/>
            </a:endParaRPr>
          </a:p>
          <a:p>
            <a:pPr lvl="1" rtl="0" fontAlgn="ctr"/>
            <a:r>
              <a:rPr lang="en-US" sz="1200" kern="1200" dirty="0">
                <a:solidFill>
                  <a:schemeClr val="tx1"/>
                </a:solidFill>
                <a:effectLst/>
                <a:latin typeface="+mn-lt"/>
                <a:ea typeface="+mn-ea"/>
                <a:cs typeface="+mn-cs"/>
              </a:rPr>
              <a:t>Relational structure, but you don't break into individual columns, you store as blob in your database and build the index. And this works because you have index repo that does all searching and when you retrieve date you are providing resource, not individual columns. Some systems will store both full and summary in blob so you don't have to create on fly.</a:t>
            </a:r>
          </a:p>
          <a:p>
            <a:pPr lvl="1" rtl="0" fontAlgn="ctr"/>
            <a:endParaRPr lang="nl-NL" sz="1200" kern="1200" dirty="0">
              <a:solidFill>
                <a:schemeClr val="tx1"/>
              </a:solidFill>
              <a:effectLst/>
              <a:latin typeface="+mn-lt"/>
              <a:ea typeface="+mn-ea"/>
              <a:cs typeface="+mn-cs"/>
            </a:endParaRPr>
          </a:p>
          <a:p>
            <a:pPr lvl="0" rtl="0" fontAlgn="ctr"/>
            <a:r>
              <a:rPr lang="nl-NL" sz="1200" kern="1200" dirty="0">
                <a:solidFill>
                  <a:schemeClr val="tx1"/>
                </a:solidFill>
                <a:effectLst/>
                <a:latin typeface="+mn-lt"/>
                <a:ea typeface="+mn-ea"/>
                <a:cs typeface="+mn-cs"/>
              </a:rPr>
              <a:t>--</a:t>
            </a:r>
          </a:p>
          <a:p>
            <a:pPr marL="171450" indent="-171450">
              <a:buFont typeface="Arial" charset="0"/>
              <a:buChar char="•"/>
            </a:pPr>
            <a:r>
              <a:rPr lang="nl-NL" dirty="0"/>
              <a:t>(object reltFirst scenario is</a:t>
            </a:r>
            <a:r>
              <a:rPr lang="nl-NL" baseline="0" dirty="0"/>
              <a:t> most common for existing databases: you have to map the FHIR structure (as POCO’s) onto your (existing) databases tables. Lot’s of mappings to support our nesting, cardinalities, data types</a:t>
            </a:r>
          </a:p>
          <a:p>
            <a:pPr marL="171450" indent="-171450">
              <a:buFont typeface="Arial" charset="0"/>
              <a:buChar char="•"/>
            </a:pPr>
            <a:r>
              <a:rPr lang="nl-NL" baseline="0" dirty="0"/>
              <a:t>Second scenario uses the parsers to create POCO’s then use a NoSql driver’s serialization possibilities to store the structure-as-is in NoSql</a:t>
            </a:r>
          </a:p>
          <a:p>
            <a:pPr marL="171450" indent="-171450">
              <a:buFont typeface="Arial" charset="0"/>
              <a:buChar char="•"/>
            </a:pPr>
            <a:r>
              <a:rPr lang="nl-NL" baseline="0" dirty="0"/>
              <a:t>Third scenario uses POCO’s and DBMS, but instead of mapping FHIR to tables, stores the data as-is into blob storage in a DBMS</a:t>
            </a:r>
          </a:p>
          <a:p>
            <a:pPr lvl="0" rtl="0" fontAlgn="ct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FEB8890-9530-48B5-B5AD-3035DC83575C}" type="slidenum">
              <a:rPr lang="nl-NL" smtClean="0"/>
              <a:pPr/>
              <a:t>107</a:t>
            </a:fld>
            <a:endParaRPr lang="nl-NL"/>
          </a:p>
        </p:txBody>
      </p:sp>
    </p:spTree>
    <p:extLst>
      <p:ext uri="{BB962C8B-B14F-4D97-AF65-F5344CB8AC3E}">
        <p14:creationId xmlns:p14="http://schemas.microsoft.com/office/powerpoint/2010/main" val="263740033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10:00</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112</a:t>
            </a:fld>
            <a:endParaRPr lang="en-CA" dirty="0"/>
          </a:p>
        </p:txBody>
      </p:sp>
    </p:spTree>
    <p:extLst>
      <p:ext uri="{BB962C8B-B14F-4D97-AF65-F5344CB8AC3E}">
        <p14:creationId xmlns:p14="http://schemas.microsoft.com/office/powerpoint/2010/main" val="61889593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CA" dirty="0"/>
              <a:t>When should narrative be exposed</a:t>
            </a:r>
          </a:p>
          <a:p>
            <a:pPr marL="171450" indent="-171450">
              <a:buFont typeface="Arial" panose="020B0604020202020204" pitchFamily="34" charset="0"/>
              <a:buChar char="•"/>
            </a:pPr>
            <a:r>
              <a:rPr lang="en-CA" dirty="0"/>
              <a:t>Should it be generated or manually entered?</a:t>
            </a:r>
          </a:p>
          <a:p>
            <a:pPr marL="171450" indent="-171450">
              <a:buFont typeface="Arial" panose="020B0604020202020204" pitchFamily="34" charset="0"/>
              <a:buChar char="•"/>
            </a:pPr>
            <a:r>
              <a:rPr lang="en-CA" dirty="0"/>
              <a:t>What should it contain and what should it look like?</a:t>
            </a:r>
          </a:p>
          <a:p>
            <a:pPr marL="171450" indent="-171450">
              <a:buFont typeface="Arial" panose="020B0604020202020204" pitchFamily="34" charset="0"/>
              <a:buChar char="•"/>
            </a:pPr>
            <a:r>
              <a:rPr lang="en-CA" dirty="0"/>
              <a:t>When received, should it be displayed?</a:t>
            </a:r>
          </a:p>
          <a:p>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113</a:t>
            </a:fld>
            <a:endParaRPr lang="en-CA" dirty="0"/>
          </a:p>
        </p:txBody>
      </p:sp>
    </p:spTree>
    <p:extLst>
      <p:ext uri="{BB962C8B-B14F-4D97-AF65-F5344CB8AC3E}">
        <p14:creationId xmlns:p14="http://schemas.microsoft.com/office/powerpoint/2010/main" val="101994256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CA" dirty="0"/>
              <a:t>How do I handle extensions I don’t recognize?  (rejection, display, persistence)</a:t>
            </a:r>
          </a:p>
          <a:p>
            <a:pPr marL="171450" indent="-171450">
              <a:buFont typeface="Arial" panose="020B0604020202020204" pitchFamily="34" charset="0"/>
              <a:buChar char="•"/>
            </a:pPr>
            <a:r>
              <a:rPr lang="en-CA" dirty="0"/>
              <a:t>When should I include an extension?</a:t>
            </a:r>
          </a:p>
          <a:p>
            <a:pPr marL="171450" indent="-171450">
              <a:buFont typeface="Arial" panose="020B0604020202020204" pitchFamily="34" charset="0"/>
              <a:buChar char="•"/>
            </a:pPr>
            <a:r>
              <a:rPr lang="en-CA" dirty="0"/>
              <a:t>Where should extensions be positioned?</a:t>
            </a:r>
          </a:p>
          <a:p>
            <a:pPr marL="171450" indent="-171450">
              <a:buFont typeface="Arial" panose="020B0604020202020204" pitchFamily="34" charset="0"/>
              <a:buChar char="•"/>
            </a:pPr>
            <a:r>
              <a:rPr lang="en-CA" dirty="0"/>
              <a:t>Where should I register my extensions?</a:t>
            </a:r>
          </a:p>
          <a:p>
            <a:pPr marL="171450" indent="-171450">
              <a:buFont typeface="Arial" panose="020B0604020202020204" pitchFamily="34" charset="0"/>
              <a:buChar char="•"/>
            </a:pPr>
            <a:r>
              <a:rPr lang="en-CA" dirty="0"/>
              <a:t>How can I handle modifier extensions?</a:t>
            </a:r>
          </a:p>
          <a:p>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114</a:t>
            </a:fld>
            <a:endParaRPr lang="en-CA" dirty="0"/>
          </a:p>
        </p:txBody>
      </p:sp>
    </p:spTree>
    <p:extLst>
      <p:ext uri="{BB962C8B-B14F-4D97-AF65-F5344CB8AC3E}">
        <p14:creationId xmlns:p14="http://schemas.microsoft.com/office/powerpoint/2010/main" val="86085393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What level of versioning support should I have?</a:t>
            </a:r>
          </a:p>
          <a:p>
            <a:pPr marL="171450" indent="-171450">
              <a:buFont typeface="Arial" panose="020B0604020202020204" pitchFamily="34" charset="0"/>
              <a:buChar char="•"/>
            </a:pPr>
            <a:r>
              <a:rPr lang="en-US" dirty="0"/>
              <a:t>What are ways to “fake-out” versioning support if the back-end doesn’t support that?</a:t>
            </a:r>
          </a:p>
        </p:txBody>
      </p:sp>
      <p:sp>
        <p:nvSpPr>
          <p:cNvPr id="4" name="Slide Number Placeholder 3"/>
          <p:cNvSpPr>
            <a:spLocks noGrp="1"/>
          </p:cNvSpPr>
          <p:nvPr>
            <p:ph type="sldNum" sz="quarter" idx="10"/>
          </p:nvPr>
        </p:nvSpPr>
        <p:spPr/>
        <p:txBody>
          <a:bodyPr/>
          <a:lstStyle/>
          <a:p>
            <a:fld id="{E592D5FE-85CA-40E6-8273-48A5F35DE016}" type="slidenum">
              <a:rPr lang="en-US" smtClean="0"/>
              <a:pPr/>
              <a:t>115</a:t>
            </a:fld>
            <a:endParaRPr lang="en-US"/>
          </a:p>
        </p:txBody>
      </p:sp>
    </p:spTree>
    <p:extLst>
      <p:ext uri="{BB962C8B-B14F-4D97-AF65-F5344CB8AC3E}">
        <p14:creationId xmlns:p14="http://schemas.microsoft.com/office/powerpoint/2010/main" val="44763841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CA" dirty="0"/>
              <a:t>What are tags for?</a:t>
            </a:r>
          </a:p>
          <a:p>
            <a:pPr marL="171450" indent="-171450">
              <a:buFont typeface="Arial" panose="020B0604020202020204" pitchFamily="34" charset="0"/>
              <a:buChar char="•"/>
            </a:pPr>
            <a:r>
              <a:rPr lang="en-CA" dirty="0"/>
              <a:t>When do you use a tag rather than an extension?</a:t>
            </a:r>
          </a:p>
        </p:txBody>
      </p:sp>
      <p:sp>
        <p:nvSpPr>
          <p:cNvPr id="4" name="Slide Number Placeholder 3"/>
          <p:cNvSpPr>
            <a:spLocks noGrp="1"/>
          </p:cNvSpPr>
          <p:nvPr>
            <p:ph type="sldNum" sz="quarter" idx="10"/>
          </p:nvPr>
        </p:nvSpPr>
        <p:spPr/>
        <p:txBody>
          <a:bodyPr/>
          <a:lstStyle/>
          <a:p>
            <a:fld id="{3A1F50BE-48AE-4332-BF46-C112AB8C5E91}" type="slidenum">
              <a:rPr lang="en-CA" smtClean="0"/>
              <a:pPr/>
              <a:t>116</a:t>
            </a:fld>
            <a:endParaRPr lang="en-CA" dirty="0"/>
          </a:p>
        </p:txBody>
      </p:sp>
    </p:spTree>
    <p:extLst>
      <p:ext uri="{BB962C8B-B14F-4D97-AF65-F5344CB8AC3E}">
        <p14:creationId xmlns:p14="http://schemas.microsoft.com/office/powerpoint/2010/main" val="210658050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How do I convert between the syntaxes, and why is that approach necessary?</a:t>
            </a:r>
          </a:p>
          <a:p>
            <a:pPr marL="171450" indent="-171450">
              <a:buFont typeface="Arial" panose="020B0604020202020204" pitchFamily="34" charset="0"/>
              <a:buChar char="•"/>
            </a:pPr>
            <a:r>
              <a:rPr lang="en-US" dirty="0"/>
              <a:t>What syntaxes should I support?</a:t>
            </a:r>
          </a:p>
          <a:p>
            <a:pPr marL="171450" indent="-171450">
              <a:buFont typeface="Arial" panose="020B0604020202020204" pitchFamily="34" charset="0"/>
              <a:buChar char="•"/>
            </a:pPr>
            <a:r>
              <a:rPr lang="en-US" dirty="0"/>
              <a:t>What syntax should be used when?</a:t>
            </a:r>
          </a:p>
        </p:txBody>
      </p:sp>
      <p:sp>
        <p:nvSpPr>
          <p:cNvPr id="4" name="Slide Number Placeholder 3"/>
          <p:cNvSpPr>
            <a:spLocks noGrp="1"/>
          </p:cNvSpPr>
          <p:nvPr>
            <p:ph type="sldNum" sz="quarter" idx="10"/>
          </p:nvPr>
        </p:nvSpPr>
        <p:spPr/>
        <p:txBody>
          <a:bodyPr/>
          <a:lstStyle/>
          <a:p>
            <a:fld id="{E592D5FE-85CA-40E6-8273-48A5F35DE016}" type="slidenum">
              <a:rPr lang="en-US" smtClean="0"/>
              <a:pPr/>
              <a:t>117</a:t>
            </a:fld>
            <a:endParaRPr lang="en-US"/>
          </a:p>
        </p:txBody>
      </p:sp>
    </p:spTree>
    <p:extLst>
      <p:ext uri="{BB962C8B-B14F-4D97-AF65-F5344CB8AC3E}">
        <p14:creationId xmlns:p14="http://schemas.microsoft.com/office/powerpoint/2010/main" val="102319553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CA" dirty="0"/>
              <a:t>Where can signatures appear/what can be signed?</a:t>
            </a:r>
          </a:p>
          <a:p>
            <a:pPr marL="171450" indent="-171450">
              <a:buFont typeface="Arial" panose="020B0604020202020204" pitchFamily="34" charset="0"/>
              <a:buChar char="•"/>
            </a:pPr>
            <a:r>
              <a:rPr lang="en-CA" dirty="0"/>
              <a:t>Are digital signatures necessary?</a:t>
            </a:r>
          </a:p>
          <a:p>
            <a:pPr marL="171450" indent="-171450">
              <a:buFont typeface="Arial" panose="020B0604020202020204" pitchFamily="34" charset="0"/>
              <a:buChar char="•"/>
            </a:pPr>
            <a:r>
              <a:rPr lang="en-CA" dirty="0"/>
              <a:t>What steps are needed to retain signature validity when converting syntaxes or persisting data?</a:t>
            </a:r>
          </a:p>
        </p:txBody>
      </p:sp>
      <p:sp>
        <p:nvSpPr>
          <p:cNvPr id="4" name="Slide Number Placeholder 3"/>
          <p:cNvSpPr>
            <a:spLocks noGrp="1"/>
          </p:cNvSpPr>
          <p:nvPr>
            <p:ph type="sldNum" sz="quarter" idx="10"/>
          </p:nvPr>
        </p:nvSpPr>
        <p:spPr/>
        <p:txBody>
          <a:bodyPr/>
          <a:lstStyle/>
          <a:p>
            <a:fld id="{3A1F50BE-48AE-4332-BF46-C112AB8C5E91}" type="slidenum">
              <a:rPr lang="en-CA" smtClean="0"/>
              <a:pPr/>
              <a:t>118</a:t>
            </a:fld>
            <a:endParaRPr lang="en-CA" dirty="0"/>
          </a:p>
        </p:txBody>
      </p:sp>
    </p:spTree>
    <p:extLst>
      <p:ext uri="{BB962C8B-B14F-4D97-AF65-F5344CB8AC3E}">
        <p14:creationId xmlns:p14="http://schemas.microsoft.com/office/powerpoint/2010/main" val="707315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Spec is driven by people who write code</a:t>
            </a:r>
          </a:p>
          <a:p>
            <a:r>
              <a:rPr lang="en-US" dirty="0"/>
              <a:t>Numerous</a:t>
            </a:r>
            <a:r>
              <a:rPr lang="en-US" baseline="0" dirty="0"/>
              <a:t> pieces have been changed because of experience with what worked when trying to implement</a:t>
            </a:r>
          </a:p>
          <a:p>
            <a:r>
              <a:rPr lang="en-US" baseline="0" dirty="0"/>
              <a:t>Even have a test workbench for RESTful servers</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11</a:t>
            </a:fld>
            <a:endParaRPr lang="en-CA" dirty="0"/>
          </a:p>
        </p:txBody>
      </p:sp>
    </p:spTree>
    <p:extLst>
      <p:ext uri="{BB962C8B-B14F-4D97-AF65-F5344CB8AC3E}">
        <p14:creationId xmlns:p14="http://schemas.microsoft.com/office/powerpoint/2010/main" val="137154055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CA" dirty="0"/>
              <a:t>What does it mean for FHIR to use FHIR to define itself?</a:t>
            </a:r>
          </a:p>
          <a:p>
            <a:pPr marL="171450" indent="-171450">
              <a:buFont typeface="Arial" panose="020B0604020202020204" pitchFamily="34" charset="0"/>
              <a:buChar char="•"/>
            </a:pPr>
            <a:r>
              <a:rPr lang="en-CA" dirty="0"/>
              <a:t>How are the conformance resources used for dynamic configuration?</a:t>
            </a:r>
          </a:p>
          <a:p>
            <a:pPr marL="171450" indent="-171450">
              <a:buFont typeface="Arial" panose="020B0604020202020204" pitchFamily="34" charset="0"/>
              <a:buChar char="•"/>
            </a:pPr>
            <a:r>
              <a:rPr lang="en-CA" dirty="0"/>
              <a:t>Where should they be hosted?</a:t>
            </a:r>
          </a:p>
          <a:p>
            <a:pPr marL="171450" indent="-171450">
              <a:buFont typeface="Arial" panose="020B0604020202020204" pitchFamily="34" charset="0"/>
              <a:buChar char="•"/>
            </a:pPr>
            <a:r>
              <a:rPr lang="en-CA" dirty="0"/>
              <a:t>How will updates to higher levels cascaded down?</a:t>
            </a:r>
          </a:p>
        </p:txBody>
      </p:sp>
      <p:sp>
        <p:nvSpPr>
          <p:cNvPr id="4" name="Slide Number Placeholder 3"/>
          <p:cNvSpPr>
            <a:spLocks noGrp="1"/>
          </p:cNvSpPr>
          <p:nvPr>
            <p:ph type="sldNum" sz="quarter" idx="10"/>
          </p:nvPr>
        </p:nvSpPr>
        <p:spPr/>
        <p:txBody>
          <a:bodyPr/>
          <a:lstStyle/>
          <a:p>
            <a:fld id="{3A1F50BE-48AE-4332-BF46-C112AB8C5E91}" type="slidenum">
              <a:rPr lang="en-CA" smtClean="0"/>
              <a:pPr/>
              <a:t>119</a:t>
            </a:fld>
            <a:endParaRPr lang="en-CA" dirty="0"/>
          </a:p>
        </p:txBody>
      </p:sp>
    </p:spTree>
    <p:extLst>
      <p:ext uri="{BB962C8B-B14F-4D97-AF65-F5344CB8AC3E}">
        <p14:creationId xmlns:p14="http://schemas.microsoft.com/office/powerpoint/2010/main" val="426924693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What are bundles used for?</a:t>
            </a:r>
          </a:p>
          <a:p>
            <a:pPr marL="171450" indent="-171450">
              <a:buFont typeface="Arial" panose="020B0604020202020204" pitchFamily="34" charset="0"/>
              <a:buChar char="•"/>
            </a:pPr>
            <a:r>
              <a:rPr lang="en-US" dirty="0"/>
              <a:t>How can elements within a bundle be identified?</a:t>
            </a:r>
          </a:p>
          <a:p>
            <a:pPr marL="171450" indent="-171450">
              <a:buFont typeface="Arial" panose="020B0604020202020204" pitchFamily="34" charset="0"/>
              <a:buChar char="•"/>
            </a:pPr>
            <a:r>
              <a:rPr lang="en-US" dirty="0"/>
              <a:t>Where can referenced resources appear?</a:t>
            </a:r>
          </a:p>
        </p:txBody>
      </p:sp>
      <p:sp>
        <p:nvSpPr>
          <p:cNvPr id="4" name="Slide Number Placeholder 3"/>
          <p:cNvSpPr>
            <a:spLocks noGrp="1"/>
          </p:cNvSpPr>
          <p:nvPr>
            <p:ph type="sldNum" sz="quarter" idx="10"/>
          </p:nvPr>
        </p:nvSpPr>
        <p:spPr/>
        <p:txBody>
          <a:bodyPr/>
          <a:lstStyle/>
          <a:p>
            <a:fld id="{E592D5FE-85CA-40E6-8273-48A5F35DE016}" type="slidenum">
              <a:rPr lang="en-US" smtClean="0"/>
              <a:pPr/>
              <a:t>120</a:t>
            </a:fld>
            <a:endParaRPr lang="en-US" dirty="0"/>
          </a:p>
        </p:txBody>
      </p:sp>
    </p:spTree>
    <p:extLst>
      <p:ext uri="{BB962C8B-B14F-4D97-AF65-F5344CB8AC3E}">
        <p14:creationId xmlns:p14="http://schemas.microsoft.com/office/powerpoint/2010/main" val="367524860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10:00</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121</a:t>
            </a:fld>
            <a:endParaRPr lang="en-CA" dirty="0"/>
          </a:p>
        </p:txBody>
      </p:sp>
    </p:spTree>
    <p:extLst>
      <p:ext uri="{BB962C8B-B14F-4D97-AF65-F5344CB8AC3E}">
        <p14:creationId xmlns:p14="http://schemas.microsoft.com/office/powerpoint/2010/main" val="34061787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I had</a:t>
            </a:r>
            <a:r>
              <a:rPr lang="en-US" baseline="0" dirty="0"/>
              <a:t> a guaranteed answer, I’d be too busy to teach this course . . .</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124</a:t>
            </a:fld>
            <a:endParaRPr lang="en-CA" dirty="0"/>
          </a:p>
        </p:txBody>
      </p:sp>
    </p:spTree>
    <p:extLst>
      <p:ext uri="{BB962C8B-B14F-4D97-AF65-F5344CB8AC3E}">
        <p14:creationId xmlns:p14="http://schemas.microsoft.com/office/powerpoint/2010/main" val="120940752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128</a:t>
            </a:fld>
            <a:endParaRPr lang="en-CA" dirty="0"/>
          </a:p>
        </p:txBody>
      </p:sp>
    </p:spTree>
    <p:extLst>
      <p:ext uri="{BB962C8B-B14F-4D97-AF65-F5344CB8AC3E}">
        <p14:creationId xmlns:p14="http://schemas.microsoft.com/office/powerpoint/2010/main" val="33386895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Design by constraint failed – years to develop, what</a:t>
            </a:r>
            <a:r>
              <a:rPr lang="en-US" baseline="0" dirty="0"/>
              <a:t> was produced required yet more design to be implementable and after that might not be interoperable</a:t>
            </a:r>
          </a:p>
          <a:p>
            <a:endParaRPr lang="en-US" baseline="0" dirty="0"/>
          </a:p>
          <a:p>
            <a:r>
              <a:rPr lang="en-US" baseline="0" dirty="0"/>
              <a:t>How to determine the 80%?  Look to existing specs – v2, v3, CDA templates, OpenEHR, jurisdictional projects, what implementations we’ve seen</a:t>
            </a:r>
          </a:p>
          <a:p>
            <a:r>
              <a:rPr lang="en-US" baseline="0" dirty="0"/>
              <a:t>If not sure, err on the side of “not in for now”</a:t>
            </a:r>
            <a:endParaRPr lang="en-US" dirty="0"/>
          </a:p>
          <a:p>
            <a:endParaRPr lang="en-US" dirty="0"/>
          </a:p>
          <a:p>
            <a:r>
              <a:rPr lang="en-US" dirty="0"/>
              <a:t>Note: not 80% of instances, 80% of implementations</a:t>
            </a:r>
          </a:p>
          <a:p>
            <a:endParaRPr lang="en-US" dirty="0"/>
          </a:p>
          <a:p>
            <a:r>
              <a:rPr lang="en-US" dirty="0"/>
              <a:t>Challenges with “raising the</a:t>
            </a:r>
            <a:r>
              <a:rPr lang="en-US" baseline="0" dirty="0"/>
              <a:t> bar”</a:t>
            </a:r>
          </a:p>
          <a:p>
            <a:r>
              <a:rPr lang="en-US" baseline="0" dirty="0"/>
              <a:t>What happens when there aren’t many/any implementations?</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12</a:t>
            </a:fld>
            <a:endParaRPr lang="en-CA" dirty="0"/>
          </a:p>
        </p:txBody>
      </p:sp>
    </p:spTree>
    <p:extLst>
      <p:ext uri="{BB962C8B-B14F-4D97-AF65-F5344CB8AC3E}">
        <p14:creationId xmlns:p14="http://schemas.microsoft.com/office/powerpoint/2010/main" val="25972293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many of your</a:t>
            </a:r>
            <a:r>
              <a:rPr lang="en-US" baseline="0" dirty="0"/>
              <a:t> systems have user interfaces that support even ¼ of this?</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13</a:t>
            </a:fld>
            <a:endParaRPr lang="en-CA" dirty="0"/>
          </a:p>
        </p:txBody>
      </p:sp>
    </p:spTree>
    <p:extLst>
      <p:ext uri="{BB962C8B-B14F-4D97-AF65-F5344CB8AC3E}">
        <p14:creationId xmlns:p14="http://schemas.microsoft.com/office/powerpoint/2010/main" val="29983464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what happens when you apply the 80% . . .</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14</a:t>
            </a:fld>
            <a:endParaRPr lang="en-CA" dirty="0"/>
          </a:p>
        </p:txBody>
      </p:sp>
    </p:spTree>
    <p:extLst>
      <p:ext uri="{BB962C8B-B14F-4D97-AF65-F5344CB8AC3E}">
        <p14:creationId xmlns:p14="http://schemas.microsoft.com/office/powerpoint/2010/main" val="175256414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Line 5"/>
          <p:cNvSpPr>
            <a:spLocks noChangeShapeType="1"/>
          </p:cNvSpPr>
          <p:nvPr userDrawn="1"/>
        </p:nvSpPr>
        <p:spPr bwMode="auto">
          <a:xfrm>
            <a:off x="713831" y="3790167"/>
            <a:ext cx="7699628" cy="0"/>
          </a:xfrm>
          <a:prstGeom prst="line">
            <a:avLst/>
          </a:prstGeom>
          <a:noFill/>
          <a:ln w="3810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dirty="0"/>
          </a:p>
        </p:txBody>
      </p:sp>
      <p:pic>
        <p:nvPicPr>
          <p:cNvPr id="5" name="Picture 4" descr="Creative Commons Licence"/>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290265" y="6192775"/>
            <a:ext cx="838200" cy="29527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userDrawn="1"/>
        </p:nvSpPr>
        <p:spPr bwMode="auto">
          <a:xfrm>
            <a:off x="467544" y="1556792"/>
            <a:ext cx="8352928" cy="144016"/>
          </a:xfrm>
          <a:prstGeom prst="rect">
            <a:avLst/>
          </a:prstGeom>
          <a:solidFill>
            <a:schemeClr val="bg1"/>
          </a:solidFill>
          <a:ln w="9525" cap="flat" cmpd="sng" algn="ctr">
            <a:no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CA" sz="1800" b="0" i="0" u="none" strike="noStrike" cap="none" normalizeH="0" baseline="0">
              <a:ln>
                <a:noFill/>
              </a:ln>
              <a:solidFill>
                <a:schemeClr val="tx1"/>
              </a:solidFill>
              <a:effectLst/>
              <a:latin typeface="Arial" charset="0"/>
            </a:endParaRPr>
          </a:p>
        </p:txBody>
      </p:sp>
      <p:pic>
        <p:nvPicPr>
          <p:cNvPr id="10" name="Picture 13" descr="HL7 International Logo"/>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323528" y="304800"/>
            <a:ext cx="1109662"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1259632" y="836712"/>
            <a:ext cx="6624736" cy="2592288"/>
          </a:xfrm>
        </p:spPr>
        <p:txBody>
          <a:bodyPr/>
          <a:lstStyle>
            <a:lvl1pPr algn="ctr">
              <a:defRPr sz="5600"/>
            </a:lvl1pPr>
          </a:lstStyle>
          <a:p>
            <a:r>
              <a:rPr lang="en-US" dirty="0"/>
              <a:t>Click to edit Master title style</a:t>
            </a:r>
            <a:endParaRPr lang="en-CA" dirty="0"/>
          </a:p>
        </p:txBody>
      </p:sp>
      <p:sp>
        <p:nvSpPr>
          <p:cNvPr id="11" name="Rectangle 10"/>
          <p:cNvSpPr/>
          <p:nvPr userDrawn="1"/>
        </p:nvSpPr>
        <p:spPr bwMode="auto">
          <a:xfrm>
            <a:off x="8100392" y="5717758"/>
            <a:ext cx="792088" cy="792088"/>
          </a:xfrm>
          <a:prstGeom prst="rect">
            <a:avLst/>
          </a:prstGeom>
          <a:solidFill>
            <a:schemeClr val="bg1"/>
          </a:solidFill>
          <a:ln w="9525" cap="flat" cmpd="sng" algn="ctr">
            <a:no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CA" sz="1800" b="0" i="0" u="none" strike="noStrike" cap="none" normalizeH="0" baseline="0">
              <a:ln>
                <a:noFill/>
              </a:ln>
              <a:solidFill>
                <a:schemeClr val="tx1"/>
              </a:solidFill>
              <a:effectLst/>
              <a:latin typeface="Arial" charset="0"/>
            </a:endParaRPr>
          </a:p>
        </p:txBody>
      </p:sp>
      <p:sp>
        <p:nvSpPr>
          <p:cNvPr id="4" name="Rectangle 7"/>
          <p:cNvSpPr>
            <a:spLocks noGrp="1" noChangeArrowheads="1"/>
          </p:cNvSpPr>
          <p:nvPr>
            <p:ph type="subTitle" idx="1"/>
          </p:nvPr>
        </p:nvSpPr>
        <p:spPr>
          <a:xfrm>
            <a:off x="1371600" y="3962400"/>
            <a:ext cx="6400800" cy="1873250"/>
          </a:xfrm>
        </p:spPr>
        <p:txBody>
          <a:bodyPr/>
          <a:lstStyle>
            <a:lvl1pPr marL="0" indent="0" algn="ctr">
              <a:buFont typeface="Wingdings" pitchFamily="2" charset="2"/>
              <a:buNone/>
              <a:defRPr sz="3000"/>
            </a:lvl1pPr>
          </a:lstStyle>
          <a:p>
            <a:pPr lvl="0"/>
            <a:r>
              <a:rPr lang="en-US" noProof="0" dirty="0"/>
              <a:t>Click to edit Master subtitle style</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5" name="Rectangle 4"/>
          <p:cNvSpPr/>
          <p:nvPr userDrawn="1"/>
        </p:nvSpPr>
        <p:spPr bwMode="auto">
          <a:xfrm>
            <a:off x="7876619" y="5565993"/>
            <a:ext cx="1008112" cy="936104"/>
          </a:xfrm>
          <a:prstGeom prst="rect">
            <a:avLst/>
          </a:prstGeom>
          <a:solidFill>
            <a:schemeClr val="bg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CA" sz="1800" b="0" i="0" u="none" strike="noStrike" cap="none" normalizeH="0" baseline="0" dirty="0">
              <a:ln>
                <a:noFill/>
              </a:ln>
              <a:solidFill>
                <a:schemeClr val="tx1"/>
              </a:solidFill>
              <a:effectLst/>
              <a:latin typeface="Arial" charset="0"/>
            </a:endParaRPr>
          </a:p>
        </p:txBody>
      </p:sp>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pic>
        <p:nvPicPr>
          <p:cNvPr id="4" name="Picture 13" descr="HL7 International Logo"/>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323528" y="304800"/>
            <a:ext cx="1109662"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690226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23528" y="332657"/>
            <a:ext cx="6552728" cy="1152128"/>
          </a:xfrm>
        </p:spPr>
        <p:txBody>
          <a:bodyPr anchor="ctr"/>
          <a:lstStyle/>
          <a:p>
            <a:r>
              <a:rPr lang="en-US" dirty="0"/>
              <a:t>Click to edit Master title style</a:t>
            </a:r>
          </a:p>
        </p:txBody>
      </p:sp>
      <p:sp>
        <p:nvSpPr>
          <p:cNvPr id="3" name="Content Placeholder 2"/>
          <p:cNvSpPr>
            <a:spLocks noGrp="1"/>
          </p:cNvSpPr>
          <p:nvPr>
            <p:ph idx="1"/>
          </p:nvPr>
        </p:nvSpPr>
        <p:spPr>
          <a:xfrm>
            <a:off x="381000" y="1828800"/>
            <a:ext cx="8382000" cy="462453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p:cNvSpPr>
            <a:spLocks noGrp="1"/>
          </p:cNvSpPr>
          <p:nvPr>
            <p:ph type="sldNum" sz="quarter" idx="4"/>
          </p:nvPr>
        </p:nvSpPr>
        <p:spPr>
          <a:xfrm>
            <a:off x="179512" y="6304235"/>
            <a:ext cx="720080" cy="221109"/>
          </a:xfrm>
          <a:prstGeom prst="rect">
            <a:avLst/>
          </a:prstGeom>
        </p:spPr>
        <p:txBody>
          <a:bodyPr vert="horz" lIns="91440" tIns="45720" rIns="91440" bIns="45720" rtlCol="0" anchor="ctr"/>
          <a:lstStyle>
            <a:lvl1pPr algn="l">
              <a:defRPr sz="1000">
                <a:solidFill>
                  <a:schemeClr val="tx1">
                    <a:tint val="75000"/>
                  </a:schemeClr>
                </a:solidFill>
              </a:defRPr>
            </a:lvl1pPr>
          </a:lstStyle>
          <a:p>
            <a:fld id="{5CC3E5C4-3E2B-40F1-9F2B-C46CEB0C88DF}" type="slidenum">
              <a:rPr lang="en-CA" smtClean="0"/>
              <a:pPr/>
              <a:t>‹#›</a:t>
            </a:fld>
            <a:endParaRPr lang="en-CA" dirty="0"/>
          </a:p>
        </p:txBody>
      </p:sp>
    </p:spTree>
    <p:extLst>
      <p:ext uri="{BB962C8B-B14F-4D97-AF65-F5344CB8AC3E}">
        <p14:creationId xmlns:p14="http://schemas.microsoft.com/office/powerpoint/2010/main" val="36385691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828800"/>
            <a:ext cx="4114800" cy="462453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828800"/>
            <a:ext cx="4114800" cy="462453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5"/>
          <p:cNvSpPr>
            <a:spLocks noGrp="1"/>
          </p:cNvSpPr>
          <p:nvPr>
            <p:ph type="sldNum" sz="quarter" idx="4"/>
          </p:nvPr>
        </p:nvSpPr>
        <p:spPr>
          <a:xfrm>
            <a:off x="179512" y="6304235"/>
            <a:ext cx="720080" cy="221109"/>
          </a:xfrm>
          <a:prstGeom prst="rect">
            <a:avLst/>
          </a:prstGeom>
        </p:spPr>
        <p:txBody>
          <a:bodyPr vert="horz" lIns="91440" tIns="45720" rIns="91440" bIns="45720" rtlCol="0" anchor="ctr"/>
          <a:lstStyle>
            <a:lvl1pPr algn="l">
              <a:defRPr sz="1000">
                <a:solidFill>
                  <a:schemeClr val="tx1">
                    <a:tint val="75000"/>
                  </a:schemeClr>
                </a:solidFill>
              </a:defRPr>
            </a:lvl1pPr>
          </a:lstStyle>
          <a:p>
            <a:fld id="{5CC3E5C4-3E2B-40F1-9F2B-C46CEB0C88DF}" type="slidenum">
              <a:rPr lang="en-CA" smtClean="0"/>
              <a:pPr/>
              <a:t>‹#›</a:t>
            </a:fld>
            <a:endParaRPr lang="en-CA" dirty="0"/>
          </a:p>
        </p:txBody>
      </p:sp>
    </p:spTree>
    <p:extLst>
      <p:ext uri="{BB962C8B-B14F-4D97-AF65-F5344CB8AC3E}">
        <p14:creationId xmlns:p14="http://schemas.microsoft.com/office/powerpoint/2010/main" val="5557630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23528" y="332656"/>
            <a:ext cx="6552728" cy="1152128"/>
          </a:xfrm>
        </p:spPr>
        <p:txBody>
          <a:bodyPr/>
          <a:lstStyle>
            <a:lvl1pPr>
              <a:defRPr/>
            </a:lvl1pPr>
          </a:lstStyle>
          <a:p>
            <a:r>
              <a:rPr lang="en-US" dirty="0"/>
              <a:t>Click to edit Master title style</a:t>
            </a:r>
          </a:p>
        </p:txBody>
      </p:sp>
      <p:sp>
        <p:nvSpPr>
          <p:cNvPr id="3" name="Text Placeholder 2"/>
          <p:cNvSpPr>
            <a:spLocks noGrp="1"/>
          </p:cNvSpPr>
          <p:nvPr>
            <p:ph type="body" idx="1"/>
          </p:nvPr>
        </p:nvSpPr>
        <p:spPr>
          <a:xfrm>
            <a:off x="467544" y="1709118"/>
            <a:ext cx="4040188" cy="639762"/>
          </a:xfrm>
        </p:spPr>
        <p:txBody>
          <a:bodyPr anchor="ct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358032"/>
            <a:ext cx="4040188" cy="409530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709118"/>
            <a:ext cx="4041775" cy="639762"/>
          </a:xfrm>
        </p:spPr>
        <p:txBody>
          <a:bodyPr anchor="ct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645025" y="2358032"/>
            <a:ext cx="4041775" cy="409530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5"/>
          <p:cNvSpPr>
            <a:spLocks noGrp="1"/>
          </p:cNvSpPr>
          <p:nvPr>
            <p:ph type="sldNum" sz="quarter" idx="10"/>
          </p:nvPr>
        </p:nvSpPr>
        <p:spPr>
          <a:xfrm>
            <a:off x="179512" y="6304235"/>
            <a:ext cx="720080" cy="221109"/>
          </a:xfrm>
          <a:prstGeom prst="rect">
            <a:avLst/>
          </a:prstGeom>
        </p:spPr>
        <p:txBody>
          <a:bodyPr vert="horz" lIns="91440" tIns="45720" rIns="91440" bIns="45720" rtlCol="0" anchor="ctr"/>
          <a:lstStyle>
            <a:lvl1pPr algn="l">
              <a:defRPr sz="1000">
                <a:solidFill>
                  <a:schemeClr val="tx1">
                    <a:tint val="75000"/>
                  </a:schemeClr>
                </a:solidFill>
              </a:defRPr>
            </a:lvl1pPr>
          </a:lstStyle>
          <a:p>
            <a:fld id="{5CC3E5C4-3E2B-40F1-9F2B-C46CEB0C88DF}" type="slidenum">
              <a:rPr lang="en-CA" smtClean="0"/>
              <a:pPr/>
              <a:t>‹#›</a:t>
            </a:fld>
            <a:endParaRPr lang="en-CA" dirty="0"/>
          </a:p>
        </p:txBody>
      </p:sp>
    </p:spTree>
    <p:extLst>
      <p:ext uri="{BB962C8B-B14F-4D97-AF65-F5344CB8AC3E}">
        <p14:creationId xmlns:p14="http://schemas.microsoft.com/office/powerpoint/2010/main" val="19784791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5"/>
          <p:cNvSpPr>
            <a:spLocks noGrp="1"/>
          </p:cNvSpPr>
          <p:nvPr>
            <p:ph type="sldNum" sz="quarter" idx="4"/>
          </p:nvPr>
        </p:nvSpPr>
        <p:spPr>
          <a:xfrm>
            <a:off x="179512" y="6304235"/>
            <a:ext cx="720080" cy="221109"/>
          </a:xfrm>
          <a:prstGeom prst="rect">
            <a:avLst/>
          </a:prstGeom>
        </p:spPr>
        <p:txBody>
          <a:bodyPr vert="horz" lIns="91440" tIns="45720" rIns="91440" bIns="45720" rtlCol="0" anchor="ctr"/>
          <a:lstStyle>
            <a:lvl1pPr algn="l">
              <a:defRPr sz="1000">
                <a:solidFill>
                  <a:schemeClr val="tx1">
                    <a:tint val="75000"/>
                  </a:schemeClr>
                </a:solidFill>
              </a:defRPr>
            </a:lvl1pPr>
          </a:lstStyle>
          <a:p>
            <a:fld id="{5CC3E5C4-3E2B-40F1-9F2B-C46CEB0C88DF}" type="slidenum">
              <a:rPr lang="en-CA" smtClean="0"/>
              <a:pPr/>
              <a:t>‹#›</a:t>
            </a:fld>
            <a:endParaRPr lang="en-CA" dirty="0"/>
          </a:p>
        </p:txBody>
      </p:sp>
    </p:spTree>
    <p:extLst>
      <p:ext uri="{BB962C8B-B14F-4D97-AF65-F5344CB8AC3E}">
        <p14:creationId xmlns:p14="http://schemas.microsoft.com/office/powerpoint/2010/main" val="34327536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Rectangle 2"/>
          <p:cNvSpPr/>
          <p:nvPr userDrawn="1"/>
        </p:nvSpPr>
        <p:spPr bwMode="auto">
          <a:xfrm>
            <a:off x="323528" y="252899"/>
            <a:ext cx="8568952" cy="6264696"/>
          </a:xfrm>
          <a:prstGeom prst="rect">
            <a:avLst/>
          </a:prstGeom>
          <a:solidFill>
            <a:schemeClr val="bg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CA" sz="1800" b="0" i="0" u="none" strike="noStrike" cap="none" normalizeH="0" baseline="0" dirty="0">
              <a:ln>
                <a:noFill/>
              </a:ln>
              <a:solidFill>
                <a:schemeClr val="tx1"/>
              </a:solidFill>
              <a:effectLst/>
              <a:latin typeface="Arial" charset="0"/>
            </a:endParaRPr>
          </a:p>
        </p:txBody>
      </p:sp>
      <p:sp>
        <p:nvSpPr>
          <p:cNvPr id="2" name="Slide Number Placeholder 5"/>
          <p:cNvSpPr>
            <a:spLocks noGrp="1"/>
          </p:cNvSpPr>
          <p:nvPr>
            <p:ph type="sldNum" sz="quarter" idx="4"/>
          </p:nvPr>
        </p:nvSpPr>
        <p:spPr>
          <a:xfrm>
            <a:off x="179512" y="6304235"/>
            <a:ext cx="720080" cy="221109"/>
          </a:xfrm>
          <a:prstGeom prst="rect">
            <a:avLst/>
          </a:prstGeom>
        </p:spPr>
        <p:txBody>
          <a:bodyPr vert="horz" lIns="91440" tIns="45720" rIns="91440" bIns="45720" rtlCol="0" anchor="ctr"/>
          <a:lstStyle>
            <a:lvl1pPr algn="l">
              <a:defRPr sz="1000">
                <a:solidFill>
                  <a:schemeClr val="tx1">
                    <a:tint val="75000"/>
                  </a:schemeClr>
                </a:solidFill>
              </a:defRPr>
            </a:lvl1pPr>
          </a:lstStyle>
          <a:p>
            <a:fld id="{5CC3E5C4-3E2B-40F1-9F2B-C46CEB0C88DF}" type="slidenum">
              <a:rPr lang="en-CA" smtClean="0"/>
              <a:pPr/>
              <a:t>‹#›</a:t>
            </a:fld>
            <a:endParaRPr lang="en-CA" dirty="0"/>
          </a:p>
        </p:txBody>
      </p:sp>
      <p:sp>
        <p:nvSpPr>
          <p:cNvPr id="4" name="Title 1"/>
          <p:cNvSpPr>
            <a:spLocks noGrp="1"/>
          </p:cNvSpPr>
          <p:nvPr>
            <p:ph type="title"/>
          </p:nvPr>
        </p:nvSpPr>
        <p:spPr>
          <a:xfrm>
            <a:off x="323528" y="332657"/>
            <a:ext cx="6552728" cy="1180142"/>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14967803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Content Placeholder 2"/>
          <p:cNvSpPr>
            <a:spLocks noGrp="1"/>
          </p:cNvSpPr>
          <p:nvPr>
            <p:ph idx="1"/>
          </p:nvPr>
        </p:nvSpPr>
        <p:spPr>
          <a:xfrm>
            <a:off x="381000" y="1828800"/>
            <a:ext cx="8382000" cy="4624536"/>
          </a:xfrm>
        </p:spPr>
        <p:txBody>
          <a:bodyPr/>
          <a:lstStyle>
            <a:lvl1pPr marL="0" indent="0">
              <a:buNone/>
              <a:defRPr sz="1400">
                <a:latin typeface="Consolas" pitchFamily="49" charset="0"/>
                <a:cs typeface="Consolas" pitchFamily="49" charset="0"/>
              </a:defRPr>
            </a:lvl1pPr>
            <a:lvl2pPr marL="457200" indent="0">
              <a:buNone/>
              <a:defRPr sz="1400">
                <a:latin typeface="Consolas" pitchFamily="49" charset="0"/>
                <a:cs typeface="Consolas" pitchFamily="49" charset="0"/>
              </a:defRPr>
            </a:lvl2pPr>
            <a:lvl3pPr marL="914400" indent="0">
              <a:buNone/>
              <a:defRPr sz="1400">
                <a:latin typeface="Consolas" pitchFamily="49" charset="0"/>
                <a:cs typeface="Consolas" pitchFamily="49" charset="0"/>
              </a:defRPr>
            </a:lvl3pPr>
            <a:lvl4pPr marL="1371600" indent="0">
              <a:buNone/>
              <a:defRPr sz="1400">
                <a:latin typeface="Consolas" pitchFamily="49" charset="0"/>
                <a:cs typeface="Consolas" pitchFamily="49" charset="0"/>
              </a:defRPr>
            </a:lvl4pPr>
            <a:lvl5pPr marL="1828800" indent="0">
              <a:buNone/>
              <a:defRPr sz="1400">
                <a:latin typeface="Consolas" pitchFamily="49" charset="0"/>
                <a:cs typeface="Consolas"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5"/>
          <p:cNvSpPr>
            <a:spLocks noGrp="1"/>
          </p:cNvSpPr>
          <p:nvPr>
            <p:ph type="sldNum" sz="quarter" idx="4"/>
          </p:nvPr>
        </p:nvSpPr>
        <p:spPr>
          <a:xfrm>
            <a:off x="179512" y="6304235"/>
            <a:ext cx="720080" cy="221109"/>
          </a:xfrm>
          <a:prstGeom prst="rect">
            <a:avLst/>
          </a:prstGeom>
        </p:spPr>
        <p:txBody>
          <a:bodyPr vert="horz" lIns="91440" tIns="45720" rIns="91440" bIns="45720" rtlCol="0" anchor="ctr"/>
          <a:lstStyle>
            <a:lvl1pPr algn="l">
              <a:defRPr sz="1000">
                <a:solidFill>
                  <a:schemeClr val="tx1">
                    <a:tint val="75000"/>
                  </a:schemeClr>
                </a:solidFill>
              </a:defRPr>
            </a:lvl1pPr>
          </a:lstStyle>
          <a:p>
            <a:fld id="{5CC3E5C4-3E2B-40F1-9F2B-C46CEB0C88DF}" type="slidenum">
              <a:rPr lang="en-CA" smtClean="0"/>
              <a:pPr/>
              <a:t>‹#›</a:t>
            </a:fld>
            <a:endParaRPr lang="en-CA" dirty="0"/>
          </a:p>
        </p:txBody>
      </p:sp>
    </p:spTree>
    <p:extLst>
      <p:ext uri="{BB962C8B-B14F-4D97-AF65-F5344CB8AC3E}">
        <p14:creationId xmlns:p14="http://schemas.microsoft.com/office/powerpoint/2010/main" val="12074691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2.jpeg"/><Relationship Id="rId5" Type="http://schemas.openxmlformats.org/officeDocument/2006/relationships/slideLayout" Target="../slideLayouts/slideLayout5.xml"/><Relationship Id="rId10"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p:cNvSpPr>
            <a:spLocks noChangeArrowheads="1"/>
          </p:cNvSpPr>
          <p:nvPr/>
        </p:nvSpPr>
        <p:spPr bwMode="auto">
          <a:xfrm>
            <a:off x="152400" y="152400"/>
            <a:ext cx="8839200" cy="6477000"/>
          </a:xfrm>
          <a:prstGeom prst="rect">
            <a:avLst/>
          </a:prstGeom>
          <a:solidFill>
            <a:schemeClr val="bg1"/>
          </a:solidFill>
          <a:ln w="44450">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en-US" sz="2400" dirty="0">
              <a:latin typeface="Times New Roman" pitchFamily="18" charset="0"/>
            </a:endParaRPr>
          </a:p>
        </p:txBody>
      </p:sp>
      <p:sp>
        <p:nvSpPr>
          <p:cNvPr id="1027" name="Rectangle 4"/>
          <p:cNvSpPr>
            <a:spLocks noChangeArrowheads="1"/>
          </p:cNvSpPr>
          <p:nvPr/>
        </p:nvSpPr>
        <p:spPr bwMode="blackWhite">
          <a:xfrm>
            <a:off x="231775" y="236538"/>
            <a:ext cx="8678863" cy="6289675"/>
          </a:xfrm>
          <a:prstGeom prst="rect">
            <a:avLst/>
          </a:prstGeom>
          <a:solidFill>
            <a:schemeClr val="bg1"/>
          </a:solidFill>
          <a:ln w="9525">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en-US" sz="2400" dirty="0">
              <a:latin typeface="Times New Roman" pitchFamily="18" charset="0"/>
            </a:endParaRPr>
          </a:p>
        </p:txBody>
      </p:sp>
      <p:sp>
        <p:nvSpPr>
          <p:cNvPr id="1028" name="Line 5"/>
          <p:cNvSpPr>
            <a:spLocks noChangeShapeType="1"/>
          </p:cNvSpPr>
          <p:nvPr/>
        </p:nvSpPr>
        <p:spPr bwMode="auto">
          <a:xfrm>
            <a:off x="461963" y="1600200"/>
            <a:ext cx="8296275" cy="0"/>
          </a:xfrm>
          <a:prstGeom prst="line">
            <a:avLst/>
          </a:prstGeom>
          <a:noFill/>
          <a:ln w="3810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AU" dirty="0"/>
          </a:p>
        </p:txBody>
      </p:sp>
      <p:sp>
        <p:nvSpPr>
          <p:cNvPr id="1030" name="Rectangle 7"/>
          <p:cNvSpPr>
            <a:spLocks noGrp="1" noChangeArrowheads="1"/>
          </p:cNvSpPr>
          <p:nvPr>
            <p:ph type="body" idx="1"/>
          </p:nvPr>
        </p:nvSpPr>
        <p:spPr bwMode="auto">
          <a:xfrm>
            <a:off x="381000" y="1828800"/>
            <a:ext cx="8382000" cy="46245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31" name="Rectangle 13"/>
          <p:cNvSpPr>
            <a:spLocks noChangeArrowheads="1"/>
          </p:cNvSpPr>
          <p:nvPr/>
        </p:nvSpPr>
        <p:spPr bwMode="auto">
          <a:xfrm>
            <a:off x="-5516" y="6643688"/>
            <a:ext cx="914400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800" b="1" dirty="0"/>
              <a:t>© 2017 HL7 ® Int’l. Licensed</a:t>
            </a:r>
            <a:r>
              <a:rPr lang="en-US" sz="800" b="1" baseline="0" dirty="0"/>
              <a:t> under Creative Commons</a:t>
            </a:r>
            <a:r>
              <a:rPr lang="en-US" sz="800" b="1" dirty="0"/>
              <a:t>. HL7, Health Level Seven, FHIR &amp; flame logo are registered trademarks of Health Level Seven International. Reg. U.S. TM Office.</a:t>
            </a:r>
          </a:p>
        </p:txBody>
      </p:sp>
      <p:pic>
        <p:nvPicPr>
          <p:cNvPr id="1032" name="Picture 14" descr="HL7 International Logo"/>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174038" y="5791200"/>
            <a:ext cx="665162"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8"/>
          <p:cNvPicPr>
            <a:picLocks noChangeAspect="1"/>
          </p:cNvPicPr>
          <p:nvPr userDrawn="1"/>
        </p:nvPicPr>
        <p:blipFill rotWithShape="1">
          <a:blip r:embed="rId11" cstate="print">
            <a:extLst>
              <a:ext uri="{28A0092B-C50C-407E-A947-70E740481C1C}">
                <a14:useLocalDpi xmlns:a14="http://schemas.microsoft.com/office/drawing/2010/main" val="0"/>
              </a:ext>
            </a:extLst>
          </a:blip>
          <a:srcRect l="27071" t="19101" r="26890" b="29814"/>
          <a:stretch/>
        </p:blipFill>
        <p:spPr>
          <a:xfrm>
            <a:off x="6853009" y="260648"/>
            <a:ext cx="2034746" cy="1252151"/>
          </a:xfrm>
          <a:prstGeom prst="rect">
            <a:avLst/>
          </a:prstGeom>
        </p:spPr>
      </p:pic>
      <p:sp>
        <p:nvSpPr>
          <p:cNvPr id="10" name="TextBox 9"/>
          <p:cNvSpPr txBox="1"/>
          <p:nvPr userDrawn="1"/>
        </p:nvSpPr>
        <p:spPr>
          <a:xfrm>
            <a:off x="8670974" y="759222"/>
            <a:ext cx="288032" cy="276999"/>
          </a:xfrm>
          <a:prstGeom prst="rect">
            <a:avLst/>
          </a:prstGeom>
          <a:noFill/>
        </p:spPr>
        <p:txBody>
          <a:bodyPr wrap="square" rtlCol="0">
            <a:spAutoFit/>
          </a:bodyPr>
          <a:lstStyle/>
          <a:p>
            <a:r>
              <a:rPr lang="en-CA" sz="1200" dirty="0">
                <a:solidFill>
                  <a:srgbClr val="CC3300"/>
                </a:solidFill>
              </a:rPr>
              <a:t>®</a:t>
            </a:r>
          </a:p>
        </p:txBody>
      </p:sp>
      <p:sp>
        <p:nvSpPr>
          <p:cNvPr id="1029" name="Rectangle 6"/>
          <p:cNvSpPr>
            <a:spLocks noGrp="1" noChangeArrowheads="1"/>
          </p:cNvSpPr>
          <p:nvPr>
            <p:ph type="title"/>
          </p:nvPr>
        </p:nvSpPr>
        <p:spPr bwMode="auto">
          <a:xfrm>
            <a:off x="323528" y="332657"/>
            <a:ext cx="6552728" cy="11801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spTree>
  </p:cSld>
  <p:clrMap bg1="lt1" tx1="dk1" bg2="lt2" tx2="dk2" accent1="accent1" accent2="accent2" accent3="accent3" accent4="accent4" accent5="accent5" accent6="accent6" hlink="hlink" folHlink="folHlink"/>
  <p:sldLayoutIdLst>
    <p:sldLayoutId id="2147483668" r:id="rId1"/>
    <p:sldLayoutId id="2147483663" r:id="rId2"/>
    <p:sldLayoutId id="2147483662" r:id="rId3"/>
    <p:sldLayoutId id="2147483664" r:id="rId4"/>
    <p:sldLayoutId id="2147483665" r:id="rId5"/>
    <p:sldLayoutId id="2147483666" r:id="rId6"/>
    <p:sldLayoutId id="2147483667" r:id="rId7"/>
    <p:sldLayoutId id="2147483669" r:id="rId8"/>
  </p:sldLayoutIdLst>
  <p:hf hdr="0" ftr="0" dt="0"/>
  <p:txStyles>
    <p:titleStyle>
      <a:lvl1pPr algn="l" rtl="0" eaLnBrk="1" fontAlgn="base" hangingPunct="1">
        <a:lnSpc>
          <a:spcPct val="80000"/>
        </a:lnSpc>
        <a:spcBef>
          <a:spcPct val="0"/>
        </a:spcBef>
        <a:spcAft>
          <a:spcPct val="0"/>
        </a:spcAft>
        <a:defRPr sz="4000">
          <a:solidFill>
            <a:schemeClr val="tx2"/>
          </a:solidFill>
          <a:latin typeface="+mj-lt"/>
          <a:ea typeface="+mj-ea"/>
          <a:cs typeface="+mj-cs"/>
        </a:defRPr>
      </a:lvl1pPr>
      <a:lvl2pPr algn="l" rtl="0" eaLnBrk="1" fontAlgn="base" hangingPunct="1">
        <a:lnSpc>
          <a:spcPct val="80000"/>
        </a:lnSpc>
        <a:spcBef>
          <a:spcPct val="0"/>
        </a:spcBef>
        <a:spcAft>
          <a:spcPct val="0"/>
        </a:spcAft>
        <a:defRPr sz="4000">
          <a:solidFill>
            <a:schemeClr val="tx2"/>
          </a:solidFill>
          <a:latin typeface="Verdana" pitchFamily="34" charset="0"/>
        </a:defRPr>
      </a:lvl2pPr>
      <a:lvl3pPr algn="l" rtl="0" eaLnBrk="1" fontAlgn="base" hangingPunct="1">
        <a:lnSpc>
          <a:spcPct val="80000"/>
        </a:lnSpc>
        <a:spcBef>
          <a:spcPct val="0"/>
        </a:spcBef>
        <a:spcAft>
          <a:spcPct val="0"/>
        </a:spcAft>
        <a:defRPr sz="4000">
          <a:solidFill>
            <a:schemeClr val="tx2"/>
          </a:solidFill>
          <a:latin typeface="Verdana" pitchFamily="34" charset="0"/>
        </a:defRPr>
      </a:lvl3pPr>
      <a:lvl4pPr algn="l" rtl="0" eaLnBrk="1" fontAlgn="base" hangingPunct="1">
        <a:lnSpc>
          <a:spcPct val="80000"/>
        </a:lnSpc>
        <a:spcBef>
          <a:spcPct val="0"/>
        </a:spcBef>
        <a:spcAft>
          <a:spcPct val="0"/>
        </a:spcAft>
        <a:defRPr sz="4000">
          <a:solidFill>
            <a:schemeClr val="tx2"/>
          </a:solidFill>
          <a:latin typeface="Verdana" pitchFamily="34" charset="0"/>
        </a:defRPr>
      </a:lvl4pPr>
      <a:lvl5pPr algn="l" rtl="0" eaLnBrk="1" fontAlgn="base" hangingPunct="1">
        <a:lnSpc>
          <a:spcPct val="80000"/>
        </a:lnSpc>
        <a:spcBef>
          <a:spcPct val="0"/>
        </a:spcBef>
        <a:spcAft>
          <a:spcPct val="0"/>
        </a:spcAft>
        <a:defRPr sz="4000">
          <a:solidFill>
            <a:schemeClr val="tx2"/>
          </a:solidFill>
          <a:latin typeface="Verdana" pitchFamily="34" charset="0"/>
        </a:defRPr>
      </a:lvl5pPr>
      <a:lvl6pPr marL="457200" algn="l" rtl="0" eaLnBrk="1" fontAlgn="base" hangingPunct="1">
        <a:lnSpc>
          <a:spcPct val="80000"/>
        </a:lnSpc>
        <a:spcBef>
          <a:spcPct val="0"/>
        </a:spcBef>
        <a:spcAft>
          <a:spcPct val="0"/>
        </a:spcAft>
        <a:defRPr sz="4000">
          <a:solidFill>
            <a:schemeClr val="tx2"/>
          </a:solidFill>
          <a:latin typeface="Verdana" pitchFamily="34" charset="0"/>
        </a:defRPr>
      </a:lvl6pPr>
      <a:lvl7pPr marL="914400" algn="l" rtl="0" eaLnBrk="1" fontAlgn="base" hangingPunct="1">
        <a:lnSpc>
          <a:spcPct val="80000"/>
        </a:lnSpc>
        <a:spcBef>
          <a:spcPct val="0"/>
        </a:spcBef>
        <a:spcAft>
          <a:spcPct val="0"/>
        </a:spcAft>
        <a:defRPr sz="4000">
          <a:solidFill>
            <a:schemeClr val="tx2"/>
          </a:solidFill>
          <a:latin typeface="Verdana" pitchFamily="34" charset="0"/>
        </a:defRPr>
      </a:lvl7pPr>
      <a:lvl8pPr marL="1371600" algn="l" rtl="0" eaLnBrk="1" fontAlgn="base" hangingPunct="1">
        <a:lnSpc>
          <a:spcPct val="80000"/>
        </a:lnSpc>
        <a:spcBef>
          <a:spcPct val="0"/>
        </a:spcBef>
        <a:spcAft>
          <a:spcPct val="0"/>
        </a:spcAft>
        <a:defRPr sz="4000">
          <a:solidFill>
            <a:schemeClr val="tx2"/>
          </a:solidFill>
          <a:latin typeface="Verdana" pitchFamily="34" charset="0"/>
        </a:defRPr>
      </a:lvl8pPr>
      <a:lvl9pPr marL="1828800" algn="l" rtl="0" eaLnBrk="1" fontAlgn="base" hangingPunct="1">
        <a:lnSpc>
          <a:spcPct val="80000"/>
        </a:lnSpc>
        <a:spcBef>
          <a:spcPct val="0"/>
        </a:spcBef>
        <a:spcAft>
          <a:spcPct val="0"/>
        </a:spcAft>
        <a:defRPr sz="4000">
          <a:solidFill>
            <a:schemeClr val="tx2"/>
          </a:solidFill>
          <a:latin typeface="Verdana" pitchFamily="34" charset="0"/>
        </a:defRPr>
      </a:lvl9pPr>
    </p:titleStyle>
    <p:bodyStyle>
      <a:lvl1pPr marL="342900" indent="-342900" algn="l" rtl="0" eaLnBrk="1" fontAlgn="base" hangingPunct="1">
        <a:spcBef>
          <a:spcPct val="20000"/>
        </a:spcBef>
        <a:spcAft>
          <a:spcPct val="0"/>
        </a:spcAft>
        <a:buClr>
          <a:schemeClr val="accent1"/>
        </a:buClr>
        <a:buSzPct val="75000"/>
        <a:buFont typeface="Wingdings" pitchFamily="2" charset="2"/>
        <a:buChar char="n"/>
        <a:defRPr sz="3100">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1"/>
        </a:buClr>
        <a:buSzPct val="65000"/>
        <a:buFont typeface="Wingdings" pitchFamily="2" charset="2"/>
        <a:buChar char="Ø"/>
        <a:defRPr sz="2600">
          <a:solidFill>
            <a:schemeClr val="tx1"/>
          </a:solidFill>
          <a:latin typeface="+mn-lt"/>
        </a:defRPr>
      </a:lvl2pPr>
      <a:lvl3pPr marL="1143000" indent="-228600" algn="l" rtl="0" eaLnBrk="1" fontAlgn="base" hangingPunct="1">
        <a:spcBef>
          <a:spcPct val="20000"/>
        </a:spcBef>
        <a:spcAft>
          <a:spcPct val="0"/>
        </a:spcAft>
        <a:buClr>
          <a:schemeClr val="folHlink"/>
        </a:buClr>
        <a:buSzPct val="55000"/>
        <a:buFont typeface="Wingdings" pitchFamily="2" charset="2"/>
        <a:buChar char="n"/>
        <a:defRPr sz="2400">
          <a:solidFill>
            <a:schemeClr val="tx1"/>
          </a:solidFill>
          <a:latin typeface="+mn-lt"/>
        </a:defRPr>
      </a:lvl3pPr>
      <a:lvl4pPr marL="1600200" indent="-228600" algn="l" rtl="0" eaLnBrk="1" fontAlgn="base" hangingPunct="1">
        <a:spcBef>
          <a:spcPct val="20000"/>
        </a:spcBef>
        <a:spcAft>
          <a:spcPct val="0"/>
        </a:spcAft>
        <a:buClr>
          <a:schemeClr val="folHlink"/>
        </a:buClr>
        <a:buChar char="•"/>
        <a:defRPr sz="2000">
          <a:solidFill>
            <a:schemeClr val="tx1"/>
          </a:solidFill>
          <a:latin typeface="+mn-lt"/>
        </a:defRPr>
      </a:lvl4pPr>
      <a:lvl5pPr marL="20574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5pPr>
      <a:lvl6pPr marL="25146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6pPr>
      <a:lvl7pPr marL="29718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7pPr>
      <a:lvl8pPr marL="34290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8pPr>
      <a:lvl9pPr marL="38862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45.png"/><Relationship Id="rId18" Type="http://schemas.openxmlformats.org/officeDocument/2006/relationships/image" Target="../media/image50.png"/><Relationship Id="rId3" Type="http://schemas.openxmlformats.org/officeDocument/2006/relationships/image" Target="../media/image35.png"/><Relationship Id="rId7" Type="http://schemas.openxmlformats.org/officeDocument/2006/relationships/image" Target="../media/image39.png"/><Relationship Id="rId12" Type="http://schemas.openxmlformats.org/officeDocument/2006/relationships/image" Target="../media/image44.png"/><Relationship Id="rId17" Type="http://schemas.openxmlformats.org/officeDocument/2006/relationships/image" Target="../media/image49.png"/><Relationship Id="rId2" Type="http://schemas.openxmlformats.org/officeDocument/2006/relationships/image" Target="../media/image34.png"/><Relationship Id="rId16" Type="http://schemas.openxmlformats.org/officeDocument/2006/relationships/image" Target="../media/image48.png"/><Relationship Id="rId1" Type="http://schemas.openxmlformats.org/officeDocument/2006/relationships/slideLayout" Target="../slideLayouts/slideLayout6.xml"/><Relationship Id="rId6" Type="http://schemas.openxmlformats.org/officeDocument/2006/relationships/image" Target="../media/image38.png"/><Relationship Id="rId11" Type="http://schemas.openxmlformats.org/officeDocument/2006/relationships/image" Target="../media/image43.png"/><Relationship Id="rId5" Type="http://schemas.openxmlformats.org/officeDocument/2006/relationships/image" Target="../media/image37.png"/><Relationship Id="rId15" Type="http://schemas.openxmlformats.org/officeDocument/2006/relationships/image" Target="../media/image47.png"/><Relationship Id="rId10" Type="http://schemas.openxmlformats.org/officeDocument/2006/relationships/image" Target="../media/image42.png"/><Relationship Id="rId19" Type="http://schemas.openxmlformats.org/officeDocument/2006/relationships/image" Target="../media/image51.png"/><Relationship Id="rId4" Type="http://schemas.openxmlformats.org/officeDocument/2006/relationships/image" Target="../media/image36.png"/><Relationship Id="rId9" Type="http://schemas.openxmlformats.org/officeDocument/2006/relationships/image" Target="../media/image41.png"/><Relationship Id="rId14" Type="http://schemas.openxmlformats.org/officeDocument/2006/relationships/image" Target="../media/image46.png"/></Relationships>
</file>

<file path=ppt/slides/_rels/slide10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2" Type="http://schemas.openxmlformats.org/officeDocument/2006/relationships/image" Target="../media/image53.wmf"/><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4.xml"/><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5.xml"/><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3" Type="http://schemas.openxmlformats.org/officeDocument/2006/relationships/hyperlink" Target="http://example.org/fhir/Status" TargetMode="External"/><Relationship Id="rId2" Type="http://schemas.openxmlformats.org/officeDocument/2006/relationships/notesSlide" Target="../notesSlides/notesSlide57.xml"/><Relationship Id="rId1" Type="http://schemas.openxmlformats.org/officeDocument/2006/relationships/slideLayout" Target="../slideLayouts/slideLayout6.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5.xml"/></Relationships>
</file>

<file path=ppt/slides/_rels/slide11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9.xml"/><Relationship Id="rId1" Type="http://schemas.openxmlformats.org/officeDocument/2006/relationships/slideLayout" Target="../slideLayouts/slideLayout6.xml"/></Relationships>
</file>

<file path=ppt/slides/_rels/slide11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60.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61.xml"/><Relationship Id="rId1" Type="http://schemas.openxmlformats.org/officeDocument/2006/relationships/slideLayout" Target="../slideLayouts/slideLayout6.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59.wmf"/><Relationship Id="rId1"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2" Type="http://schemas.openxmlformats.org/officeDocument/2006/relationships/image" Target="../media/image60.wmf"/><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6.xml.rels><?xml version="1.0" encoding="UTF-8" standalone="yes"?>
<Relationships xmlns="http://schemas.openxmlformats.org/package/2006/relationships"><Relationship Id="rId2" Type="http://schemas.openxmlformats.org/officeDocument/2006/relationships/image" Target="../media/image62.wmf"/><Relationship Id="rId1" Type="http://schemas.openxmlformats.org/officeDocument/2006/relationships/slideLayout" Target="../slideLayouts/slideLayout3.xml"/></Relationships>
</file>

<file path=ppt/slides/_rels/slide127.xml.rels><?xml version="1.0" encoding="UTF-8" standalone="yes"?>
<Relationships xmlns="http://schemas.openxmlformats.org/package/2006/relationships"><Relationship Id="rId2" Type="http://schemas.openxmlformats.org/officeDocument/2006/relationships/image" Target="../media/image63.wmf"/><Relationship Id="rId1" Type="http://schemas.openxmlformats.org/officeDocument/2006/relationships/slideLayout" Target="../slideLayouts/slideLayout3.xml"/></Relationships>
</file>

<file path=ppt/slides/_rels/slide12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64.xml"/><Relationship Id="rId1" Type="http://schemas.openxmlformats.org/officeDocument/2006/relationships/slideLayout" Target="../slideLayouts/slideLayout6.xml"/><Relationship Id="rId4" Type="http://schemas.openxmlformats.org/officeDocument/2006/relationships/image" Target="../media/image65.png"/></Relationships>
</file>

<file path=ppt/slides/_rels/slide129.xml.rels><?xml version="1.0" encoding="UTF-8" standalone="yes"?>
<Relationships xmlns="http://schemas.openxmlformats.org/package/2006/relationships"><Relationship Id="rId3" Type="http://schemas.openxmlformats.org/officeDocument/2006/relationships/hyperlink" Target="http://chat.fhir.org/" TargetMode="External"/><Relationship Id="rId2" Type="http://schemas.openxmlformats.org/officeDocument/2006/relationships/hyperlink" Target="http://hl7.org/fhir" TargetMode="External"/><Relationship Id="rId1" Type="http://schemas.openxmlformats.org/officeDocument/2006/relationships/slideLayout" Target="../slideLayouts/slideLayout3.xml"/><Relationship Id="rId5" Type="http://schemas.openxmlformats.org/officeDocument/2006/relationships/image" Target="../media/image66.jpeg"/><Relationship Id="rId4" Type="http://schemas.openxmlformats.org/officeDocument/2006/relationships/image" Target="../media/image2.jpe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30.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131.xml.rels><?xml version="1.0" encoding="UTF-8" standalone="yes"?>
<Relationships xmlns="http://schemas.openxmlformats.org/package/2006/relationships"><Relationship Id="rId8" Type="http://schemas.openxmlformats.org/officeDocument/2006/relationships/image" Target="../media/image72.jpeg"/><Relationship Id="rId3" Type="http://schemas.openxmlformats.org/officeDocument/2006/relationships/image" Target="../media/image68.jpeg"/><Relationship Id="rId7" Type="http://schemas.openxmlformats.org/officeDocument/2006/relationships/image" Target="../media/image71.png"/><Relationship Id="rId2" Type="http://schemas.openxmlformats.org/officeDocument/2006/relationships/image" Target="../media/image67.jpeg"/><Relationship Id="rId1" Type="http://schemas.openxmlformats.org/officeDocument/2006/relationships/slideLayout" Target="../slideLayouts/slideLayout7.xml"/><Relationship Id="rId6" Type="http://schemas.openxmlformats.org/officeDocument/2006/relationships/image" Target="../media/image70.jpeg"/><Relationship Id="rId5" Type="http://schemas.openxmlformats.org/officeDocument/2006/relationships/image" Target="../media/image69.jpeg"/><Relationship Id="rId4" Type="http://schemas.openxmlformats.org/officeDocument/2006/relationships/image" Target="../media/image2.jpeg"/></Relationships>
</file>

<file path=ppt/slides/_rels/slide132.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1.xml"/></Relationships>
</file>

<file path=ppt/slides/_rels/slide133.xml.rels><?xml version="1.0" encoding="UTF-8" standalone="yes"?>
<Relationships xmlns="http://schemas.openxmlformats.org/package/2006/relationships"><Relationship Id="rId3" Type="http://schemas.openxmlformats.org/officeDocument/2006/relationships/hyperlink" Target="mailto:lmckenzie@gevityinc.com" TargetMode="External"/><Relationship Id="rId2" Type="http://schemas.openxmlformats.org/officeDocument/2006/relationships/hyperlink" Target="http://hl7.org/fhir" TargetMode="External"/><Relationship Id="rId1" Type="http://schemas.openxmlformats.org/officeDocument/2006/relationships/slideLayout" Target="../slideLayouts/slideLayout3.xml"/><Relationship Id="rId5" Type="http://schemas.openxmlformats.org/officeDocument/2006/relationships/image" Target="../media/image74.png"/><Relationship Id="rId4" Type="http://schemas.openxmlformats.org/officeDocument/2006/relationships/image" Target="../media/image2.jpe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hyperlink" Target="http://hl7.org/fhir" TargetMode="External"/><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7.wm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mailto:lmckenzie@gevityinc.com" TargetMode="Externa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11.jpeg"/><Relationship Id="rId5" Type="http://schemas.openxmlformats.org/officeDocument/2006/relationships/image" Target="../media/image10.jpeg"/><Relationship Id="rId4" Type="http://schemas.openxmlformats.org/officeDocument/2006/relationships/image" Target="../media/image9.jpeg"/></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6.xml"/><Relationship Id="rId5" Type="http://schemas.openxmlformats.org/officeDocument/2006/relationships/image" Target="../media/image17.png"/><Relationship Id="rId4" Type="http://schemas.openxmlformats.org/officeDocument/2006/relationships/image" Target="../media/image16.png"/></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hyperlink" Target="http://creativecommons.org/licenses/by/3.0/deed.en_GB" TargetMode="External"/><Relationship Id="rId2" Type="http://schemas.openxmlformats.org/officeDocument/2006/relationships/hyperlink" Target="https://github.com/FHIR/documents/blob/master/presentations/2017-09%20Webinars/FHIR%20for%20Architects.pptx" TargetMode="Externa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9.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3.xml"/><Relationship Id="rId1" Type="http://schemas.openxmlformats.org/officeDocument/2006/relationships/slideLayout" Target="../slideLayouts/slideLayout3.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42.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24.xml"/><Relationship Id="rId1" Type="http://schemas.openxmlformats.org/officeDocument/2006/relationships/slideLayout" Target="../slideLayouts/slideLayout3.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43.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3.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3.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46.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3.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47.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3.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3.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3.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51.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27.xml"/><Relationship Id="rId1" Type="http://schemas.openxmlformats.org/officeDocument/2006/relationships/slideLayout" Target="../slideLayouts/slideLayout3.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5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28.xml"/><Relationship Id="rId1" Type="http://schemas.openxmlformats.org/officeDocument/2006/relationships/slideLayout" Target="../slideLayouts/slideLayout3.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54.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3.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notesSlide" Target="../notesSlides/notesSlide30.xml"/><Relationship Id="rId1" Type="http://schemas.openxmlformats.org/officeDocument/2006/relationships/slideLayout" Target="../slideLayouts/slideLayout3.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3" Type="http://schemas.openxmlformats.org/officeDocument/2006/relationships/hyperlink" Target="https://example/fhir/Observation?subject=Patient/1" TargetMode="External"/><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8.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2" Type="http://schemas.openxmlformats.org/officeDocument/2006/relationships/hyperlink" Target="http://chat.fhir.org/" TargetMode="External"/><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8.xml"/></Relationships>
</file>

<file path=ppt/slides/_rels/slide9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8.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FHIR Guided Hands-on for Payors</a:t>
            </a:r>
          </a:p>
        </p:txBody>
      </p:sp>
      <p:sp>
        <p:nvSpPr>
          <p:cNvPr id="5" name="Subtitle 2"/>
          <p:cNvSpPr txBox="1">
            <a:spLocks/>
          </p:cNvSpPr>
          <p:nvPr/>
        </p:nvSpPr>
        <p:spPr bwMode="auto">
          <a:xfrm>
            <a:off x="1473288" y="4221088"/>
            <a:ext cx="6400800" cy="13388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lgn="ctr" rtl="0" eaLnBrk="1" fontAlgn="base" hangingPunct="1">
              <a:spcBef>
                <a:spcPct val="20000"/>
              </a:spcBef>
              <a:spcAft>
                <a:spcPct val="0"/>
              </a:spcAft>
              <a:buClr>
                <a:schemeClr val="accent1"/>
              </a:buClr>
              <a:buSzPct val="75000"/>
              <a:buFont typeface="Wingdings" pitchFamily="2" charset="2"/>
              <a:buNone/>
              <a:defRPr sz="3000">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1"/>
              </a:buClr>
              <a:buSzPct val="65000"/>
              <a:buFont typeface="Wingdings" pitchFamily="2" charset="2"/>
              <a:buChar char="Ø"/>
              <a:defRPr sz="2600">
                <a:solidFill>
                  <a:schemeClr val="tx1"/>
                </a:solidFill>
                <a:latin typeface="+mn-lt"/>
              </a:defRPr>
            </a:lvl2pPr>
            <a:lvl3pPr marL="1143000" indent="-228600" algn="l" rtl="0" eaLnBrk="1" fontAlgn="base" hangingPunct="1">
              <a:spcBef>
                <a:spcPct val="20000"/>
              </a:spcBef>
              <a:spcAft>
                <a:spcPct val="0"/>
              </a:spcAft>
              <a:buClr>
                <a:schemeClr val="folHlink"/>
              </a:buClr>
              <a:buSzPct val="55000"/>
              <a:buFont typeface="Wingdings" pitchFamily="2" charset="2"/>
              <a:buChar char="n"/>
              <a:defRPr sz="2400">
                <a:solidFill>
                  <a:schemeClr val="tx1"/>
                </a:solidFill>
                <a:latin typeface="+mn-lt"/>
              </a:defRPr>
            </a:lvl3pPr>
            <a:lvl4pPr marL="1600200" indent="-228600" algn="l" rtl="0" eaLnBrk="1" fontAlgn="base" hangingPunct="1">
              <a:spcBef>
                <a:spcPct val="20000"/>
              </a:spcBef>
              <a:spcAft>
                <a:spcPct val="0"/>
              </a:spcAft>
              <a:buClr>
                <a:schemeClr val="folHlink"/>
              </a:buClr>
              <a:buChar char="•"/>
              <a:defRPr sz="2000">
                <a:solidFill>
                  <a:schemeClr val="tx1"/>
                </a:solidFill>
                <a:latin typeface="+mn-lt"/>
              </a:defRPr>
            </a:lvl4pPr>
            <a:lvl5pPr marL="20574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5pPr>
            <a:lvl6pPr marL="25146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6pPr>
            <a:lvl7pPr marL="29718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7pPr>
            <a:lvl8pPr marL="34290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8pPr>
            <a:lvl9pPr marL="38862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9pPr>
          </a:lstStyle>
          <a:p>
            <a:r>
              <a:rPr lang="en-AU" kern="0" dirty="0"/>
              <a:t>Lloyd McKenzie</a:t>
            </a:r>
          </a:p>
          <a:p>
            <a:r>
              <a:rPr lang="en-AU" kern="0" dirty="0"/>
              <a:t>Oct. 11, 2017</a:t>
            </a:r>
          </a:p>
        </p:txBody>
      </p:sp>
    </p:spTree>
    <p:extLst>
      <p:ext uri="{BB962C8B-B14F-4D97-AF65-F5344CB8AC3E}">
        <p14:creationId xmlns:p14="http://schemas.microsoft.com/office/powerpoint/2010/main" val="34958557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FHIR – Key differences</a:t>
            </a:r>
          </a:p>
        </p:txBody>
      </p:sp>
      <p:sp>
        <p:nvSpPr>
          <p:cNvPr id="4" name="Content Placeholder 3"/>
          <p:cNvSpPr>
            <a:spLocks noGrp="1"/>
          </p:cNvSpPr>
          <p:nvPr>
            <p:ph idx="1"/>
          </p:nvPr>
        </p:nvSpPr>
        <p:spPr/>
        <p:txBody>
          <a:bodyPr/>
          <a:lstStyle/>
          <a:p>
            <a:pPr lvl="0"/>
            <a:r>
              <a:rPr lang="en-US" noProof="0" dirty="0"/>
              <a:t>Focus on </a:t>
            </a:r>
            <a:r>
              <a:rPr lang="en-US" b="1" noProof="0" dirty="0"/>
              <a:t>Implementers</a:t>
            </a:r>
          </a:p>
          <a:p>
            <a:pPr lvl="0"/>
            <a:r>
              <a:rPr lang="en-US" noProof="0" dirty="0"/>
              <a:t>Target support for </a:t>
            </a:r>
            <a:r>
              <a:rPr lang="en-US" b="1" noProof="0" dirty="0"/>
              <a:t>common</a:t>
            </a:r>
            <a:r>
              <a:rPr lang="en-US" noProof="0" dirty="0"/>
              <a:t> </a:t>
            </a:r>
            <a:r>
              <a:rPr lang="en-US" b="1" noProof="0" dirty="0"/>
              <a:t>scenarios</a:t>
            </a:r>
          </a:p>
          <a:p>
            <a:r>
              <a:rPr lang="en-US" noProof="0" dirty="0"/>
              <a:t>Leverage cross-industry </a:t>
            </a:r>
            <a:r>
              <a:rPr lang="en-US" b="1" noProof="0" dirty="0"/>
              <a:t>web technologies</a:t>
            </a:r>
          </a:p>
          <a:p>
            <a:r>
              <a:rPr lang="en-US" noProof="0" dirty="0"/>
              <a:t>Require </a:t>
            </a:r>
            <a:r>
              <a:rPr lang="en-US" b="1" noProof="0" dirty="0"/>
              <a:t>human readability</a:t>
            </a:r>
            <a:r>
              <a:rPr lang="en-US" noProof="0" dirty="0"/>
              <a:t> as base level of interoperability</a:t>
            </a:r>
          </a:p>
          <a:p>
            <a:r>
              <a:rPr lang="en-US" noProof="0" dirty="0"/>
              <a:t>Make content </a:t>
            </a:r>
            <a:r>
              <a:rPr lang="en-US" b="1" noProof="0" dirty="0"/>
              <a:t>freely available</a:t>
            </a:r>
          </a:p>
          <a:p>
            <a:r>
              <a:rPr lang="en-US" b="0" noProof="0" dirty="0"/>
              <a:t>Support multiple </a:t>
            </a:r>
            <a:r>
              <a:rPr lang="en-US" b="1" noProof="0" dirty="0"/>
              <a:t>paradigms </a:t>
            </a:r>
            <a:r>
              <a:rPr lang="en-US" b="0" noProof="0" dirty="0"/>
              <a:t>&amp; architectures</a:t>
            </a:r>
          </a:p>
          <a:p>
            <a:pPr marL="342900" marR="0" indent="-342900" algn="l" defTabSz="914400" rtl="0" eaLnBrk="1" fontAlgn="base" latinLnBrk="0" hangingPunct="1">
              <a:lnSpc>
                <a:spcPct val="100000"/>
              </a:lnSpc>
              <a:spcBef>
                <a:spcPct val="20000"/>
              </a:spcBef>
              <a:spcAft>
                <a:spcPct val="0"/>
              </a:spcAft>
              <a:buClr>
                <a:schemeClr val="accent1"/>
              </a:buClr>
              <a:buSzPct val="75000"/>
              <a:buFont typeface="Wingdings" pitchFamily="2" charset="2"/>
              <a:buChar char="n"/>
              <a:tabLst/>
              <a:defRPr/>
            </a:pPr>
            <a:r>
              <a:rPr lang="en-US" sz="3100" b="0" noProof="0" dirty="0">
                <a:solidFill>
                  <a:schemeClr val="tx1"/>
                </a:solidFill>
                <a:effectLst/>
                <a:latin typeface="+mn-lt"/>
                <a:ea typeface="+mn-ea"/>
                <a:cs typeface="+mn-cs"/>
              </a:rPr>
              <a:t>Demonstrate best practice </a:t>
            </a:r>
            <a:r>
              <a:rPr lang="en-US" sz="3100" b="1" noProof="0" dirty="0">
                <a:solidFill>
                  <a:schemeClr val="tx1"/>
                </a:solidFill>
                <a:effectLst/>
                <a:latin typeface="+mn-lt"/>
                <a:ea typeface="+mn-ea"/>
                <a:cs typeface="+mn-cs"/>
              </a:rPr>
              <a:t>governance</a:t>
            </a:r>
            <a:endParaRPr lang="en-US" sz="3100" noProof="0" dirty="0">
              <a:effectLst/>
            </a:endParaRPr>
          </a:p>
        </p:txBody>
      </p:sp>
      <p:sp>
        <p:nvSpPr>
          <p:cNvPr id="3" name="Slide Number Placeholder 2"/>
          <p:cNvSpPr>
            <a:spLocks noGrp="1"/>
          </p:cNvSpPr>
          <p:nvPr>
            <p:ph type="sldNum" sz="quarter" idx="4"/>
          </p:nvPr>
        </p:nvSpPr>
        <p:spPr/>
        <p:txBody>
          <a:bodyPr/>
          <a:lstStyle/>
          <a:p>
            <a:fld id="{5CC3E5C4-3E2B-40F1-9F2B-C46CEB0C88DF}" type="slidenum">
              <a:rPr lang="en-CA" smtClean="0"/>
              <a:pPr/>
              <a:t>10</a:t>
            </a:fld>
            <a:endParaRPr lang="en-CA" dirty="0"/>
          </a:p>
        </p:txBody>
      </p:sp>
    </p:spTree>
    <p:extLst>
      <p:ext uri="{BB962C8B-B14F-4D97-AF65-F5344CB8AC3E}">
        <p14:creationId xmlns:p14="http://schemas.microsoft.com/office/powerpoint/2010/main" val="176314957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Profiled Observation (Blood Pressure)</a:t>
            </a:r>
          </a:p>
        </p:txBody>
      </p:sp>
      <p:sp>
        <p:nvSpPr>
          <p:cNvPr id="4" name="Slide Number Placeholder 3"/>
          <p:cNvSpPr>
            <a:spLocks noGrp="1"/>
          </p:cNvSpPr>
          <p:nvPr>
            <p:ph type="sldNum" sz="quarter" idx="4"/>
          </p:nvPr>
        </p:nvSpPr>
        <p:spPr/>
        <p:txBody>
          <a:bodyPr/>
          <a:lstStyle/>
          <a:p>
            <a:fld id="{5CC3E5C4-3E2B-40F1-9F2B-C46CEB0C88DF}" type="slidenum">
              <a:rPr lang="en-CA" smtClean="0">
                <a:solidFill>
                  <a:srgbClr val="000000">
                    <a:tint val="75000"/>
                  </a:srgbClr>
                </a:solidFill>
              </a:rPr>
              <a:pPr/>
              <a:t>100</a:t>
            </a:fld>
            <a:endParaRPr lang="en-CA" dirty="0">
              <a:solidFill>
                <a:srgbClr val="000000">
                  <a:tint val="75000"/>
                </a:srgbClr>
              </a:solidFill>
            </a:endParaRPr>
          </a:p>
        </p:txBody>
      </p:sp>
      <p:pic>
        <p:nvPicPr>
          <p:cNvPr id="9" name="Picture 8"/>
          <p:cNvPicPr>
            <a:picLocks noChangeAspect="1"/>
          </p:cNvPicPr>
          <p:nvPr/>
        </p:nvPicPr>
        <p:blipFill>
          <a:blip r:embed="rId2"/>
          <a:stretch>
            <a:fillRect/>
          </a:stretch>
        </p:blipFill>
        <p:spPr>
          <a:xfrm>
            <a:off x="611560" y="1709886"/>
            <a:ext cx="7419975" cy="4743450"/>
          </a:xfrm>
          <a:prstGeom prst="rect">
            <a:avLst/>
          </a:prstGeom>
        </p:spPr>
      </p:pic>
    </p:spTree>
    <p:extLst>
      <p:ext uri="{BB962C8B-B14F-4D97-AF65-F5344CB8AC3E}">
        <p14:creationId xmlns:p14="http://schemas.microsoft.com/office/powerpoint/2010/main" val="221313007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370526" y="1969173"/>
            <a:ext cx="4398777" cy="3581400"/>
          </a:xfrm>
          <a:prstGeom prst="rect">
            <a:avLst/>
          </a:prstGeom>
        </p:spPr>
      </p:pic>
      <p:sp>
        <p:nvSpPr>
          <p:cNvPr id="2" name="Title 1"/>
          <p:cNvSpPr>
            <a:spLocks noGrp="1"/>
          </p:cNvSpPr>
          <p:nvPr>
            <p:ph type="title"/>
          </p:nvPr>
        </p:nvSpPr>
        <p:spPr/>
        <p:txBody>
          <a:bodyPr/>
          <a:lstStyle/>
          <a:p>
            <a:r>
              <a:rPr lang="en-US" dirty="0"/>
              <a:t>Profiling a resource</a:t>
            </a:r>
          </a:p>
        </p:txBody>
      </p:sp>
      <p:sp>
        <p:nvSpPr>
          <p:cNvPr id="4" name="Slide Number Placeholder 3"/>
          <p:cNvSpPr>
            <a:spLocks noGrp="1"/>
          </p:cNvSpPr>
          <p:nvPr>
            <p:ph type="sldNum" sz="quarter" idx="4"/>
          </p:nvPr>
        </p:nvSpPr>
        <p:spPr/>
        <p:txBody>
          <a:bodyPr/>
          <a:lstStyle/>
          <a:p>
            <a:fld id="{5CC3E5C4-3E2B-40F1-9F2B-C46CEB0C88DF}" type="slidenum">
              <a:rPr lang="en-CA" smtClean="0"/>
              <a:pPr/>
              <a:t>101</a:t>
            </a:fld>
            <a:endParaRPr lang="en-CA"/>
          </a:p>
        </p:txBody>
      </p:sp>
      <p:sp>
        <p:nvSpPr>
          <p:cNvPr id="5" name="TextBox 4"/>
          <p:cNvSpPr txBox="1"/>
          <p:nvPr/>
        </p:nvSpPr>
        <p:spPr>
          <a:xfrm>
            <a:off x="4922008" y="2051713"/>
            <a:ext cx="3917192" cy="3416320"/>
          </a:xfrm>
          <a:prstGeom prst="rect">
            <a:avLst/>
          </a:prstGeom>
          <a:noFill/>
        </p:spPr>
        <p:txBody>
          <a:bodyPr wrap="square" rtlCol="0">
            <a:spAutoFit/>
          </a:bodyPr>
          <a:lstStyle/>
          <a:p>
            <a:r>
              <a:rPr lang="en-US" dirty="0"/>
              <a:t>Demand that the identifier uses your national patient identifier</a:t>
            </a:r>
          </a:p>
          <a:p>
            <a:endParaRPr lang="en-US" dirty="0"/>
          </a:p>
          <a:p>
            <a:r>
              <a:rPr lang="en-US" dirty="0"/>
              <a:t>Limit names to just 1 (instead of 0..*)</a:t>
            </a:r>
          </a:p>
          <a:p>
            <a:endParaRPr lang="en-US" dirty="0"/>
          </a:p>
          <a:p>
            <a:endParaRPr lang="en-US" dirty="0"/>
          </a:p>
          <a:p>
            <a:r>
              <a:rPr lang="en-US" dirty="0"/>
              <a:t>Limit </a:t>
            </a:r>
            <a:r>
              <a:rPr lang="en-US" dirty="0" err="1"/>
              <a:t>maritalStatus</a:t>
            </a:r>
            <a:r>
              <a:rPr lang="en-US" dirty="0"/>
              <a:t> to another set of codes that extends the one from HL7 international</a:t>
            </a:r>
          </a:p>
          <a:p>
            <a:endParaRPr lang="en-US" dirty="0"/>
          </a:p>
          <a:p>
            <a:r>
              <a:rPr lang="en-US" dirty="0"/>
              <a:t>Add an extension to support “</a:t>
            </a:r>
            <a:r>
              <a:rPr lang="en-US" dirty="0" err="1"/>
              <a:t>RaceCode</a:t>
            </a:r>
            <a:r>
              <a:rPr lang="en-US" dirty="0"/>
              <a:t>”</a:t>
            </a:r>
          </a:p>
        </p:txBody>
      </p:sp>
      <p:cxnSp>
        <p:nvCxnSpPr>
          <p:cNvPr id="7" name="Straight Arrow Connector 6"/>
          <p:cNvCxnSpPr/>
          <p:nvPr/>
        </p:nvCxnSpPr>
        <p:spPr bwMode="auto">
          <a:xfrm flipH="1">
            <a:off x="2362200" y="2286000"/>
            <a:ext cx="2559809" cy="263985"/>
          </a:xfrm>
          <a:prstGeom prst="straightConnector1">
            <a:avLst/>
          </a:prstGeom>
          <a:ln>
            <a:headEnd type="none" w="med" len="med"/>
            <a:tailEnd type="arrow"/>
          </a:ln>
          <a:extLst/>
        </p:spPr>
        <p:style>
          <a:lnRef idx="3">
            <a:schemeClr val="accent1"/>
          </a:lnRef>
          <a:fillRef idx="0">
            <a:schemeClr val="accent1"/>
          </a:fillRef>
          <a:effectRef idx="2">
            <a:schemeClr val="accent1"/>
          </a:effectRef>
          <a:fontRef idx="minor">
            <a:schemeClr val="tx1"/>
          </a:fontRef>
        </p:style>
      </p:cxnSp>
      <p:cxnSp>
        <p:nvCxnSpPr>
          <p:cNvPr id="10" name="Straight Arrow Connector 9"/>
          <p:cNvCxnSpPr/>
          <p:nvPr/>
        </p:nvCxnSpPr>
        <p:spPr bwMode="auto">
          <a:xfrm flipH="1" flipV="1">
            <a:off x="2267744" y="3027592"/>
            <a:ext cx="2644740" cy="96608"/>
          </a:xfrm>
          <a:prstGeom prst="straightConnector1">
            <a:avLst/>
          </a:prstGeom>
          <a:ln>
            <a:headEnd type="none" w="med" len="med"/>
            <a:tailEnd type="arrow"/>
          </a:ln>
          <a:extLst/>
        </p:spPr>
        <p:style>
          <a:lnRef idx="3">
            <a:schemeClr val="accent1"/>
          </a:lnRef>
          <a:fillRef idx="0">
            <a:schemeClr val="accent1"/>
          </a:fillRef>
          <a:effectRef idx="2">
            <a:schemeClr val="accent1"/>
          </a:effectRef>
          <a:fontRef idx="minor">
            <a:schemeClr val="tx1"/>
          </a:fontRef>
        </p:style>
      </p:cxnSp>
      <p:cxnSp>
        <p:nvCxnSpPr>
          <p:cNvPr id="12" name="Straight Arrow Connector 11"/>
          <p:cNvCxnSpPr/>
          <p:nvPr/>
        </p:nvCxnSpPr>
        <p:spPr bwMode="auto">
          <a:xfrm flipH="1">
            <a:off x="3923928" y="3886200"/>
            <a:ext cx="988556" cy="406896"/>
          </a:xfrm>
          <a:prstGeom prst="straightConnector1">
            <a:avLst/>
          </a:prstGeom>
          <a:ln>
            <a:headEnd type="none" w="med" len="med"/>
            <a:tailEnd type="arrow"/>
          </a:ln>
          <a:extLst/>
        </p:spPr>
        <p:style>
          <a:lnRef idx="3">
            <a:schemeClr val="accent1"/>
          </a:lnRef>
          <a:fillRef idx="0">
            <a:schemeClr val="accent1"/>
          </a:fillRef>
          <a:effectRef idx="2">
            <a:schemeClr val="accent1"/>
          </a:effectRef>
          <a:fontRef idx="minor">
            <a:schemeClr val="tx1"/>
          </a:fontRef>
        </p:style>
      </p:cxnSp>
      <p:cxnSp>
        <p:nvCxnSpPr>
          <p:cNvPr id="14" name="Straight Arrow Connector 13"/>
          <p:cNvCxnSpPr/>
          <p:nvPr/>
        </p:nvCxnSpPr>
        <p:spPr bwMode="auto">
          <a:xfrm flipH="1">
            <a:off x="3381446" y="5257800"/>
            <a:ext cx="1531038" cy="403448"/>
          </a:xfrm>
          <a:prstGeom prst="straightConnector1">
            <a:avLst/>
          </a:prstGeom>
          <a:ln>
            <a:headEnd type="none" w="med" len="med"/>
            <a:tailEnd type="arrow"/>
          </a:ln>
          <a:extLst/>
        </p:spPr>
        <p:style>
          <a:lnRef idx="3">
            <a:schemeClr val="accent1"/>
          </a:lnRef>
          <a:fillRef idx="0">
            <a:schemeClr val="accent1"/>
          </a:fillRef>
          <a:effectRef idx="2">
            <a:schemeClr val="accent1"/>
          </a:effectRef>
          <a:fontRef idx="minor">
            <a:schemeClr val="tx1"/>
          </a:fontRef>
        </p:style>
      </p:cxnSp>
      <p:sp>
        <p:nvSpPr>
          <p:cNvPr id="3" name="TextBox 2"/>
          <p:cNvSpPr txBox="1"/>
          <p:nvPr/>
        </p:nvSpPr>
        <p:spPr>
          <a:xfrm>
            <a:off x="5076056" y="5661248"/>
            <a:ext cx="2592288" cy="923330"/>
          </a:xfrm>
          <a:prstGeom prst="rect">
            <a:avLst/>
          </a:prstGeom>
          <a:noFill/>
        </p:spPr>
        <p:txBody>
          <a:bodyPr wrap="square" rtlCol="0">
            <a:spAutoFit/>
          </a:bodyPr>
          <a:lstStyle/>
          <a:p>
            <a:r>
              <a:rPr lang="en-US" i="1" dirty="0"/>
              <a:t>Note: hardly any mandatory elements in the core spec!</a:t>
            </a:r>
            <a:endParaRPr lang="nl-NL" i="1" dirty="0"/>
          </a:p>
        </p:txBody>
      </p:sp>
    </p:spTree>
    <p:extLst>
      <p:ext uri="{BB962C8B-B14F-4D97-AF65-F5344CB8AC3E}">
        <p14:creationId xmlns:p14="http://schemas.microsoft.com/office/powerpoint/2010/main" val="269225675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FHIR Architecture Approaches</a:t>
            </a:r>
          </a:p>
        </p:txBody>
      </p:sp>
      <p:sp>
        <p:nvSpPr>
          <p:cNvPr id="3" name="Text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083125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Some possible uses</a:t>
            </a:r>
          </a:p>
        </p:txBody>
      </p:sp>
      <p:sp>
        <p:nvSpPr>
          <p:cNvPr id="5" name="Slide Number Placeholder 4"/>
          <p:cNvSpPr>
            <a:spLocks noGrp="1"/>
          </p:cNvSpPr>
          <p:nvPr>
            <p:ph type="sldNum" sz="quarter" idx="4"/>
          </p:nvPr>
        </p:nvSpPr>
        <p:spPr/>
        <p:txBody>
          <a:bodyPr/>
          <a:lstStyle/>
          <a:p>
            <a:fld id="{2CD36790-EF9F-4521-A783-189BE19EEE4B}" type="slidenum">
              <a:rPr lang="en-US" smtClean="0"/>
              <a:pPr/>
              <a:t>103</a:t>
            </a:fld>
            <a:endParaRPr lang="en-US"/>
          </a:p>
        </p:txBody>
      </p:sp>
      <p:cxnSp>
        <p:nvCxnSpPr>
          <p:cNvPr id="18" name="Straight Connector 17"/>
          <p:cNvCxnSpPr>
            <a:stCxn id="19" idx="0"/>
            <a:endCxn id="20" idx="2"/>
          </p:cNvCxnSpPr>
          <p:nvPr/>
        </p:nvCxnSpPr>
        <p:spPr bwMode="auto">
          <a:xfrm flipH="1" flipV="1">
            <a:off x="1771293" y="4278842"/>
            <a:ext cx="3919" cy="582693"/>
          </a:xfrm>
          <a:prstGeom prst="line">
            <a:avLst/>
          </a:prstGeom>
          <a:ln>
            <a:headEnd type="none" w="med" len="med"/>
            <a:tailEnd type="none" w="med" len="med"/>
          </a:ln>
        </p:spPr>
        <p:style>
          <a:lnRef idx="3">
            <a:schemeClr val="accent6"/>
          </a:lnRef>
          <a:fillRef idx="0">
            <a:schemeClr val="accent6"/>
          </a:fillRef>
          <a:effectRef idx="2">
            <a:schemeClr val="accent6"/>
          </a:effectRef>
          <a:fontRef idx="minor">
            <a:schemeClr val="tx1"/>
          </a:fontRef>
        </p:style>
      </p:cxnSp>
      <p:sp>
        <p:nvSpPr>
          <p:cNvPr id="19" name="Oval 18"/>
          <p:cNvSpPr/>
          <p:nvPr/>
        </p:nvSpPr>
        <p:spPr bwMode="auto">
          <a:xfrm>
            <a:off x="1307160" y="4861535"/>
            <a:ext cx="936104" cy="69164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nl-NL" sz="1400" b="1" i="0" u="none" strike="noStrike" cap="none" normalizeH="0" baseline="0" dirty="0">
                <a:ln>
                  <a:noFill/>
                </a:ln>
                <a:solidFill>
                  <a:srgbClr val="FFFFFF"/>
                </a:solidFill>
                <a:effectLst/>
                <a:latin typeface="Arial" charset="0"/>
                <a:cs typeface="Arial" charset="0"/>
              </a:rPr>
              <a:t>FHIR</a:t>
            </a:r>
          </a:p>
        </p:txBody>
      </p:sp>
      <p:sp>
        <p:nvSpPr>
          <p:cNvPr id="20" name="Rectangle 19"/>
          <p:cNvSpPr/>
          <p:nvPr/>
        </p:nvSpPr>
        <p:spPr bwMode="auto">
          <a:xfrm>
            <a:off x="1051213" y="3683210"/>
            <a:ext cx="1440160" cy="595632"/>
          </a:xfrm>
          <a:prstGeom prst="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nl-NL" dirty="0">
                <a:solidFill>
                  <a:schemeClr val="tx1"/>
                </a:solidFill>
                <a:latin typeface="Arial" charset="0"/>
                <a:cs typeface="Arial" charset="0"/>
              </a:rPr>
              <a:t>Broker</a:t>
            </a:r>
            <a:endParaRPr kumimoji="0" lang="nl-NL" b="1" i="0" u="none" strike="noStrike" cap="none" normalizeH="0" baseline="0" dirty="0">
              <a:ln>
                <a:noFill/>
              </a:ln>
              <a:solidFill>
                <a:schemeClr val="tx1"/>
              </a:solidFill>
              <a:effectLst/>
              <a:latin typeface="Arial" charset="0"/>
              <a:cs typeface="Arial" charset="0"/>
            </a:endParaRPr>
          </a:p>
        </p:txBody>
      </p:sp>
      <p:grpSp>
        <p:nvGrpSpPr>
          <p:cNvPr id="21" name="Group 20"/>
          <p:cNvGrpSpPr/>
          <p:nvPr/>
        </p:nvGrpSpPr>
        <p:grpSpPr>
          <a:xfrm>
            <a:off x="959864" y="2006891"/>
            <a:ext cx="669976" cy="1676320"/>
            <a:chOff x="4020988" y="2150421"/>
            <a:chExt cx="669976" cy="1379158"/>
          </a:xfrm>
        </p:grpSpPr>
        <p:cxnSp>
          <p:nvCxnSpPr>
            <p:cNvPr id="22" name="Straight Connector 21"/>
            <p:cNvCxnSpPr>
              <a:endCxn id="23" idx="4"/>
            </p:cNvCxnSpPr>
            <p:nvPr/>
          </p:nvCxnSpPr>
          <p:spPr bwMode="auto">
            <a:xfrm flipV="1">
              <a:off x="4355976" y="2711809"/>
              <a:ext cx="0" cy="817770"/>
            </a:xfrm>
            <a:prstGeom prst="line">
              <a:avLst/>
            </a:prstGeom>
            <a:ln>
              <a:headEnd type="none" w="med" len="med"/>
              <a:tailEnd type="none" w="med" len="med"/>
            </a:ln>
          </p:spPr>
          <p:style>
            <a:lnRef idx="2">
              <a:schemeClr val="accent2"/>
            </a:lnRef>
            <a:fillRef idx="0">
              <a:schemeClr val="accent2"/>
            </a:fillRef>
            <a:effectRef idx="1">
              <a:schemeClr val="accent2"/>
            </a:effectRef>
            <a:fontRef idx="minor">
              <a:schemeClr val="tx1"/>
            </a:fontRef>
          </p:style>
        </p:cxnSp>
        <p:sp>
          <p:nvSpPr>
            <p:cNvPr id="23" name="Oval 22"/>
            <p:cNvSpPr/>
            <p:nvPr/>
          </p:nvSpPr>
          <p:spPr bwMode="auto">
            <a:xfrm>
              <a:off x="4020988" y="2150421"/>
              <a:ext cx="669976" cy="561388"/>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nl-NL" sz="1600" b="1" i="0" u="none" strike="noStrike" cap="none" normalizeH="0" baseline="0" dirty="0">
                  <a:ln>
                    <a:noFill/>
                  </a:ln>
                  <a:solidFill>
                    <a:srgbClr val="FFFFFF"/>
                  </a:solidFill>
                  <a:effectLst/>
                  <a:latin typeface="Arial" charset="0"/>
                  <a:cs typeface="Arial" charset="0"/>
                </a:rPr>
                <a:t>v3</a:t>
              </a:r>
            </a:p>
          </p:txBody>
        </p:sp>
      </p:grpSp>
      <p:sp>
        <p:nvSpPr>
          <p:cNvPr id="24" name="Rectangle 23"/>
          <p:cNvSpPr/>
          <p:nvPr/>
        </p:nvSpPr>
        <p:spPr bwMode="auto">
          <a:xfrm>
            <a:off x="659088" y="4202399"/>
            <a:ext cx="2232248" cy="1563865"/>
          </a:xfrm>
          <a:prstGeom prst="rect">
            <a:avLst/>
          </a:prstGeom>
          <a:noFill/>
          <a:ln cap="rnd">
            <a:prstDash val="sysDash"/>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nl-NL" sz="2400" b="1" i="0" u="none" strike="noStrike" cap="none" normalizeH="0" baseline="0">
              <a:ln>
                <a:noFill/>
              </a:ln>
              <a:solidFill>
                <a:srgbClr val="FFFFFF"/>
              </a:solidFill>
              <a:effectLst/>
              <a:latin typeface="Arial" charset="0"/>
              <a:cs typeface="Arial" charset="0"/>
            </a:endParaRPr>
          </a:p>
        </p:txBody>
      </p:sp>
      <p:grpSp>
        <p:nvGrpSpPr>
          <p:cNvPr id="25" name="Group 24"/>
          <p:cNvGrpSpPr/>
          <p:nvPr/>
        </p:nvGrpSpPr>
        <p:grpSpPr>
          <a:xfrm>
            <a:off x="1846449" y="2604039"/>
            <a:ext cx="669976" cy="1079172"/>
            <a:chOff x="3876972" y="2147531"/>
            <a:chExt cx="669976" cy="809379"/>
          </a:xfrm>
        </p:grpSpPr>
        <p:cxnSp>
          <p:nvCxnSpPr>
            <p:cNvPr id="26" name="Straight Connector 25"/>
            <p:cNvCxnSpPr>
              <a:endCxn id="27" idx="4"/>
            </p:cNvCxnSpPr>
            <p:nvPr/>
          </p:nvCxnSpPr>
          <p:spPr bwMode="auto">
            <a:xfrm flipV="1">
              <a:off x="4211960" y="2658238"/>
              <a:ext cx="0" cy="298672"/>
            </a:xfrm>
            <a:prstGeom prst="line">
              <a:avLst/>
            </a:prstGeom>
            <a:ln>
              <a:headEnd type="none" w="med" len="med"/>
              <a:tailEnd type="none" w="med" len="med"/>
            </a:ln>
          </p:spPr>
          <p:style>
            <a:lnRef idx="2">
              <a:schemeClr val="accent2"/>
            </a:lnRef>
            <a:fillRef idx="0">
              <a:schemeClr val="accent2"/>
            </a:fillRef>
            <a:effectRef idx="1">
              <a:schemeClr val="accent2"/>
            </a:effectRef>
            <a:fontRef idx="minor">
              <a:schemeClr val="tx1"/>
            </a:fontRef>
          </p:style>
        </p:cxnSp>
        <p:sp>
          <p:nvSpPr>
            <p:cNvPr id="27" name="Oval 26"/>
            <p:cNvSpPr/>
            <p:nvPr/>
          </p:nvSpPr>
          <p:spPr bwMode="auto">
            <a:xfrm>
              <a:off x="3876972" y="2147531"/>
              <a:ext cx="669976" cy="510707"/>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nl-NL" sz="1600" b="1" i="0" u="none" strike="noStrike" cap="none" normalizeH="0" baseline="0" dirty="0">
                  <a:ln>
                    <a:noFill/>
                  </a:ln>
                  <a:solidFill>
                    <a:srgbClr val="FFFFFF"/>
                  </a:solidFill>
                  <a:effectLst/>
                  <a:latin typeface="Arial" charset="0"/>
                  <a:cs typeface="Arial" charset="0"/>
                </a:rPr>
                <a:t>v2</a:t>
              </a:r>
            </a:p>
          </p:txBody>
        </p:sp>
      </p:grpSp>
      <p:sp>
        <p:nvSpPr>
          <p:cNvPr id="29" name="Rectangle 28"/>
          <p:cNvSpPr/>
          <p:nvPr/>
        </p:nvSpPr>
        <p:spPr bwMode="auto">
          <a:xfrm>
            <a:off x="3835996" y="3151588"/>
            <a:ext cx="1440160" cy="960107"/>
          </a:xfrm>
          <a:prstGeom prst="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nl-NL" sz="2400" b="1" i="0" u="none" strike="noStrike" cap="none" normalizeH="0" baseline="0" dirty="0">
                <a:ln>
                  <a:noFill/>
                </a:ln>
                <a:solidFill>
                  <a:schemeClr val="tx1"/>
                </a:solidFill>
                <a:effectLst/>
                <a:latin typeface="Arial" charset="0"/>
                <a:cs typeface="Arial" charset="0"/>
              </a:rPr>
              <a:t>PHR</a:t>
            </a:r>
          </a:p>
        </p:txBody>
      </p:sp>
      <p:cxnSp>
        <p:nvCxnSpPr>
          <p:cNvPr id="30" name="Straight Connector 29"/>
          <p:cNvCxnSpPr/>
          <p:nvPr/>
        </p:nvCxnSpPr>
        <p:spPr bwMode="auto">
          <a:xfrm flipV="1">
            <a:off x="4052020" y="2503517"/>
            <a:ext cx="0" cy="648071"/>
          </a:xfrm>
          <a:prstGeom prst="line">
            <a:avLst/>
          </a:prstGeom>
          <a:ln>
            <a:headEnd type="none" w="med" len="med"/>
            <a:tailEnd type="none" w="med" len="med"/>
          </a:ln>
        </p:spPr>
        <p:style>
          <a:lnRef idx="3">
            <a:schemeClr val="accent6"/>
          </a:lnRef>
          <a:fillRef idx="0">
            <a:schemeClr val="accent6"/>
          </a:fillRef>
          <a:effectRef idx="2">
            <a:schemeClr val="accent6"/>
          </a:effectRef>
          <a:fontRef idx="minor">
            <a:schemeClr val="tx1"/>
          </a:fontRef>
        </p:style>
      </p:cxnSp>
      <p:sp>
        <p:nvSpPr>
          <p:cNvPr id="31" name="Rectangle 30"/>
          <p:cNvSpPr/>
          <p:nvPr/>
        </p:nvSpPr>
        <p:spPr bwMode="auto">
          <a:xfrm>
            <a:off x="3419872" y="1844824"/>
            <a:ext cx="2232248" cy="2496278"/>
          </a:xfrm>
          <a:prstGeom prst="rect">
            <a:avLst/>
          </a:prstGeom>
          <a:noFill/>
          <a:ln cap="rnd">
            <a:prstDash val="sysDash"/>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nl-NL" sz="2400" b="1" i="0" u="none" strike="noStrike" cap="none" normalizeH="0" baseline="0">
              <a:ln>
                <a:noFill/>
              </a:ln>
              <a:solidFill>
                <a:srgbClr val="FFFFFF"/>
              </a:solidFill>
              <a:effectLst/>
              <a:latin typeface="Arial" charset="0"/>
              <a:cs typeface="Arial" charset="0"/>
            </a:endParaRPr>
          </a:p>
        </p:txBody>
      </p:sp>
      <p:sp>
        <p:nvSpPr>
          <p:cNvPr id="32" name="Oval 31"/>
          <p:cNvSpPr/>
          <p:nvPr/>
        </p:nvSpPr>
        <p:spPr bwMode="auto">
          <a:xfrm>
            <a:off x="4454872" y="2499506"/>
            <a:ext cx="936104" cy="691643"/>
          </a:xfrm>
          <a:prstGeom prst="ellipse">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nl-NL" sz="1400" b="1" i="0" u="none" strike="noStrike" cap="none" normalizeH="0" baseline="0" dirty="0">
                <a:ln>
                  <a:noFill/>
                </a:ln>
                <a:solidFill>
                  <a:srgbClr val="FFFFFF"/>
                </a:solidFill>
                <a:effectLst/>
                <a:latin typeface="Arial" charset="0"/>
                <a:cs typeface="Arial" charset="0"/>
              </a:rPr>
              <a:t>FHIR</a:t>
            </a:r>
          </a:p>
        </p:txBody>
      </p:sp>
      <p:sp>
        <p:nvSpPr>
          <p:cNvPr id="33" name="Rectangle 32"/>
          <p:cNvSpPr/>
          <p:nvPr/>
        </p:nvSpPr>
        <p:spPr bwMode="auto">
          <a:xfrm>
            <a:off x="3988396" y="2006889"/>
            <a:ext cx="1024780" cy="531651"/>
          </a:xfrm>
          <a:prstGeom prst="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nl-NL" sz="2400" b="1" i="0" u="none" strike="noStrike" cap="none" normalizeH="0" baseline="0" dirty="0" err="1">
                <a:ln>
                  <a:noFill/>
                </a:ln>
                <a:solidFill>
                  <a:schemeClr val="tx1"/>
                </a:solidFill>
                <a:effectLst/>
                <a:latin typeface="Arial" charset="0"/>
                <a:cs typeface="Arial" charset="0"/>
              </a:rPr>
              <a:t>App</a:t>
            </a:r>
            <a:endParaRPr kumimoji="0" lang="nl-NL" sz="2400" b="1" i="0" u="none" strike="noStrike" cap="none" normalizeH="0" baseline="0" dirty="0">
              <a:ln>
                <a:noFill/>
              </a:ln>
              <a:solidFill>
                <a:schemeClr val="tx1"/>
              </a:solidFill>
              <a:effectLst/>
              <a:latin typeface="Arial" charset="0"/>
              <a:cs typeface="Arial" charset="0"/>
            </a:endParaRPr>
          </a:p>
        </p:txBody>
      </p:sp>
      <p:sp>
        <p:nvSpPr>
          <p:cNvPr id="35" name="Rectangle 34"/>
          <p:cNvSpPr/>
          <p:nvPr/>
        </p:nvSpPr>
        <p:spPr bwMode="auto">
          <a:xfrm>
            <a:off x="6328130" y="2811460"/>
            <a:ext cx="2358669" cy="1792425"/>
          </a:xfrm>
          <a:prstGeom prst="rect">
            <a:avLst/>
          </a:prstGeom>
          <a:noFill/>
          <a:ln cap="rnd">
            <a:prstDash val="sysDash"/>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nl-NL" sz="2400" b="1" i="0" u="none" strike="noStrike" cap="none" normalizeH="0" baseline="0">
              <a:ln>
                <a:noFill/>
              </a:ln>
              <a:solidFill>
                <a:srgbClr val="FFFFFF"/>
              </a:solidFill>
              <a:effectLst/>
              <a:latin typeface="Arial" charset="0"/>
              <a:cs typeface="Arial" charset="0"/>
            </a:endParaRPr>
          </a:p>
        </p:txBody>
      </p:sp>
      <p:sp>
        <p:nvSpPr>
          <p:cNvPr id="37" name="Rectangle 36"/>
          <p:cNvSpPr/>
          <p:nvPr/>
        </p:nvSpPr>
        <p:spPr bwMode="auto">
          <a:xfrm>
            <a:off x="6701491" y="4306069"/>
            <a:ext cx="1440160" cy="595632"/>
          </a:xfrm>
          <a:prstGeom prst="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nl-NL" sz="1600" dirty="0" err="1">
                <a:solidFill>
                  <a:schemeClr val="tx1"/>
                </a:solidFill>
                <a:latin typeface="Arial" charset="0"/>
                <a:cs typeface="Arial" charset="0"/>
              </a:rPr>
              <a:t>Comm</a:t>
            </a:r>
            <a:r>
              <a:rPr lang="nl-NL" sz="1600" dirty="0">
                <a:solidFill>
                  <a:schemeClr val="tx1"/>
                </a:solidFill>
                <a:latin typeface="Arial" charset="0"/>
                <a:cs typeface="Arial" charset="0"/>
              </a:rPr>
              <a:t>.</a:t>
            </a:r>
          </a:p>
          <a:p>
            <a:pPr marL="0" marR="0" indent="0" algn="ctr" defTabSz="914400" rtl="0" eaLnBrk="1" fontAlgn="base" latinLnBrk="0" hangingPunct="1">
              <a:lnSpc>
                <a:spcPct val="100000"/>
              </a:lnSpc>
              <a:spcBef>
                <a:spcPct val="0"/>
              </a:spcBef>
              <a:spcAft>
                <a:spcPct val="0"/>
              </a:spcAft>
              <a:buClrTx/>
              <a:buSzTx/>
              <a:buFontTx/>
              <a:buNone/>
              <a:tabLst/>
            </a:pPr>
            <a:r>
              <a:rPr lang="nl-NL" sz="1600" dirty="0">
                <a:solidFill>
                  <a:schemeClr val="tx1"/>
                </a:solidFill>
                <a:latin typeface="Arial" charset="0"/>
                <a:cs typeface="Arial" charset="0"/>
              </a:rPr>
              <a:t>Interface</a:t>
            </a:r>
            <a:endParaRPr kumimoji="0" lang="nl-NL" sz="1600" b="1" i="0" u="none" strike="noStrike" cap="none" normalizeH="0" baseline="0" dirty="0">
              <a:ln>
                <a:noFill/>
              </a:ln>
              <a:solidFill>
                <a:schemeClr val="tx1"/>
              </a:solidFill>
              <a:effectLst/>
              <a:latin typeface="Arial" charset="0"/>
              <a:cs typeface="Arial" charset="0"/>
            </a:endParaRPr>
          </a:p>
        </p:txBody>
      </p:sp>
      <p:sp>
        <p:nvSpPr>
          <p:cNvPr id="38" name="Rectangle 37"/>
          <p:cNvSpPr/>
          <p:nvPr/>
        </p:nvSpPr>
        <p:spPr bwMode="auto">
          <a:xfrm>
            <a:off x="6705600" y="4900557"/>
            <a:ext cx="1440160" cy="723408"/>
          </a:xfrm>
          <a:prstGeom prst="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nl-NL" sz="2400" b="1" dirty="0">
                <a:solidFill>
                  <a:schemeClr val="tx1"/>
                </a:solidFill>
                <a:latin typeface="Arial" charset="0"/>
                <a:cs typeface="Arial" charset="0"/>
              </a:rPr>
              <a:t>DB</a:t>
            </a:r>
            <a:endParaRPr kumimoji="0" lang="nl-NL" sz="2400" b="1" i="0" u="none" strike="noStrike" cap="none" normalizeH="0" baseline="0" dirty="0">
              <a:ln>
                <a:noFill/>
              </a:ln>
              <a:solidFill>
                <a:schemeClr val="tx1"/>
              </a:solidFill>
              <a:effectLst/>
              <a:latin typeface="Arial" charset="0"/>
              <a:cs typeface="Arial" charset="0"/>
            </a:endParaRPr>
          </a:p>
        </p:txBody>
      </p:sp>
      <p:cxnSp>
        <p:nvCxnSpPr>
          <p:cNvPr id="39" name="Straight Connector 38"/>
          <p:cNvCxnSpPr>
            <a:stCxn id="37" idx="0"/>
            <a:endCxn id="40" idx="4"/>
          </p:cNvCxnSpPr>
          <p:nvPr/>
        </p:nvCxnSpPr>
        <p:spPr bwMode="auto">
          <a:xfrm flipV="1">
            <a:off x="7421571" y="3728926"/>
            <a:ext cx="0" cy="577143"/>
          </a:xfrm>
          <a:prstGeom prst="line">
            <a:avLst/>
          </a:prstGeom>
          <a:ln>
            <a:headEnd type="none" w="med" len="med"/>
            <a:tailEnd type="none" w="med" len="med"/>
          </a:ln>
        </p:spPr>
        <p:style>
          <a:lnRef idx="3">
            <a:schemeClr val="accent6"/>
          </a:lnRef>
          <a:fillRef idx="0">
            <a:schemeClr val="accent6"/>
          </a:fillRef>
          <a:effectRef idx="2">
            <a:schemeClr val="accent6"/>
          </a:effectRef>
          <a:fontRef idx="minor">
            <a:schemeClr val="tx1"/>
          </a:fontRef>
        </p:style>
      </p:cxnSp>
      <p:sp>
        <p:nvSpPr>
          <p:cNvPr id="40" name="Oval 39"/>
          <p:cNvSpPr/>
          <p:nvPr/>
        </p:nvSpPr>
        <p:spPr bwMode="auto">
          <a:xfrm>
            <a:off x="6953519" y="3037283"/>
            <a:ext cx="936104" cy="691643"/>
          </a:xfrm>
          <a:prstGeom prst="ellipse">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nl-NL" sz="1400" b="1" i="0" u="none" strike="noStrike" cap="none" normalizeH="0" baseline="0" dirty="0">
                <a:ln>
                  <a:noFill/>
                </a:ln>
                <a:solidFill>
                  <a:srgbClr val="FFFFFF"/>
                </a:solidFill>
                <a:effectLst/>
                <a:latin typeface="Arial" charset="0"/>
                <a:cs typeface="Arial" charset="0"/>
              </a:rPr>
              <a:t>FHIR</a:t>
            </a:r>
          </a:p>
        </p:txBody>
      </p:sp>
    </p:spTree>
    <p:extLst>
      <p:ext uri="{BB962C8B-B14F-4D97-AF65-F5344CB8AC3E}">
        <p14:creationId xmlns:p14="http://schemas.microsoft.com/office/powerpoint/2010/main" val="340337947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Repository model</a:t>
            </a:r>
          </a:p>
        </p:txBody>
      </p:sp>
      <p:sp>
        <p:nvSpPr>
          <p:cNvPr id="14" name="Rectangle 13"/>
          <p:cNvSpPr/>
          <p:nvPr/>
        </p:nvSpPr>
        <p:spPr bwMode="auto">
          <a:xfrm>
            <a:off x="1619672" y="3933056"/>
            <a:ext cx="5760640" cy="1296144"/>
          </a:xfrm>
          <a:prstGeom prst="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1" i="0" u="none" strike="noStrike" cap="none" normalizeH="0" baseline="0">
                <a:ln>
                  <a:noFill/>
                </a:ln>
                <a:solidFill>
                  <a:schemeClr val="tx1"/>
                </a:solidFill>
                <a:effectLst/>
                <a:latin typeface="Arial" charset="0"/>
                <a:cs typeface="Arial" charset="0"/>
              </a:rPr>
              <a:t>Vendor</a:t>
            </a:r>
            <a:r>
              <a:rPr kumimoji="0" lang="en-US" sz="2400" b="1" i="0" u="none" strike="noStrike" cap="none" normalizeH="0">
                <a:ln>
                  <a:noFill/>
                </a:ln>
                <a:solidFill>
                  <a:schemeClr val="tx1"/>
                </a:solidFill>
                <a:effectLst/>
                <a:latin typeface="Arial" charset="0"/>
                <a:cs typeface="Arial" charset="0"/>
              </a:rPr>
              <a:t> Neutral Repository</a:t>
            </a:r>
            <a:endParaRPr kumimoji="0" lang="en-US" sz="2400" b="1" i="0" u="none" strike="noStrike" cap="none" normalizeH="0" baseline="0">
              <a:ln>
                <a:noFill/>
              </a:ln>
              <a:solidFill>
                <a:schemeClr val="tx1"/>
              </a:solidFill>
              <a:effectLst/>
              <a:latin typeface="Arial" charset="0"/>
              <a:cs typeface="Arial" charset="0"/>
            </a:endParaRPr>
          </a:p>
        </p:txBody>
      </p:sp>
      <p:cxnSp>
        <p:nvCxnSpPr>
          <p:cNvPr id="15" name="Straight Connector 14"/>
          <p:cNvCxnSpPr/>
          <p:nvPr/>
        </p:nvCxnSpPr>
        <p:spPr bwMode="auto">
          <a:xfrm flipV="1">
            <a:off x="4355976" y="2503518"/>
            <a:ext cx="0" cy="1429538"/>
          </a:xfrm>
          <a:prstGeom prst="line">
            <a:avLst/>
          </a:prstGeom>
          <a:ln>
            <a:headEnd type="none" w="med" len="med"/>
            <a:tailEnd type="none" w="med" len="med"/>
          </a:ln>
        </p:spPr>
        <p:style>
          <a:lnRef idx="3">
            <a:schemeClr val="accent6"/>
          </a:lnRef>
          <a:fillRef idx="0">
            <a:schemeClr val="accent6"/>
          </a:fillRef>
          <a:effectRef idx="2">
            <a:schemeClr val="accent6"/>
          </a:effectRef>
          <a:fontRef idx="minor">
            <a:schemeClr val="tx1"/>
          </a:fontRef>
        </p:style>
      </p:cxnSp>
      <p:sp>
        <p:nvSpPr>
          <p:cNvPr id="16" name="Rectangle 15"/>
          <p:cNvSpPr/>
          <p:nvPr/>
        </p:nvSpPr>
        <p:spPr bwMode="auto">
          <a:xfrm>
            <a:off x="1259632" y="3645025"/>
            <a:ext cx="6400378" cy="1800200"/>
          </a:xfrm>
          <a:prstGeom prst="rect">
            <a:avLst/>
          </a:prstGeom>
          <a:noFill/>
          <a:ln cap="rnd">
            <a:prstDash val="sysDash"/>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1" i="0" u="none" strike="noStrike" cap="none" normalizeH="0" baseline="0">
              <a:ln>
                <a:noFill/>
              </a:ln>
              <a:solidFill>
                <a:srgbClr val="FFFFFF"/>
              </a:solidFill>
              <a:effectLst/>
              <a:latin typeface="Arial" charset="0"/>
              <a:cs typeface="Arial" charset="0"/>
            </a:endParaRPr>
          </a:p>
        </p:txBody>
      </p:sp>
      <p:sp>
        <p:nvSpPr>
          <p:cNvPr id="17" name="Oval 16"/>
          <p:cNvSpPr/>
          <p:nvPr/>
        </p:nvSpPr>
        <p:spPr bwMode="auto">
          <a:xfrm>
            <a:off x="4267200" y="3118357"/>
            <a:ext cx="936104" cy="691643"/>
          </a:xfrm>
          <a:prstGeom prst="ellipse">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a:ln>
                  <a:noFill/>
                </a:ln>
                <a:solidFill>
                  <a:srgbClr val="FFFFFF"/>
                </a:solidFill>
                <a:effectLst/>
                <a:latin typeface="Arial" charset="0"/>
                <a:cs typeface="Arial" charset="0"/>
              </a:rPr>
              <a:t>FHIR</a:t>
            </a:r>
          </a:p>
        </p:txBody>
      </p:sp>
      <p:sp>
        <p:nvSpPr>
          <p:cNvPr id="18" name="Rectangle 17"/>
          <p:cNvSpPr/>
          <p:nvPr/>
        </p:nvSpPr>
        <p:spPr bwMode="auto">
          <a:xfrm>
            <a:off x="997322" y="1967855"/>
            <a:ext cx="1024780" cy="531651"/>
          </a:xfrm>
          <a:prstGeom prst="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1" i="0" u="none" strike="noStrike" cap="none" normalizeH="0" baseline="0">
                <a:ln>
                  <a:noFill/>
                </a:ln>
                <a:solidFill>
                  <a:schemeClr val="tx1"/>
                </a:solidFill>
                <a:effectLst/>
                <a:latin typeface="Arial" charset="0"/>
                <a:cs typeface="Arial" charset="0"/>
              </a:rPr>
              <a:t>HIS</a:t>
            </a:r>
          </a:p>
        </p:txBody>
      </p:sp>
      <p:sp>
        <p:nvSpPr>
          <p:cNvPr id="19" name="Rectangle 18"/>
          <p:cNvSpPr/>
          <p:nvPr/>
        </p:nvSpPr>
        <p:spPr bwMode="auto">
          <a:xfrm>
            <a:off x="2323084" y="1988840"/>
            <a:ext cx="1024780" cy="531651"/>
          </a:xfrm>
          <a:prstGeom prst="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2400" b="1">
                <a:solidFill>
                  <a:schemeClr val="tx1"/>
                </a:solidFill>
                <a:latin typeface="Arial" charset="0"/>
                <a:cs typeface="Arial" charset="0"/>
              </a:rPr>
              <a:t>L</a:t>
            </a:r>
            <a:r>
              <a:rPr kumimoji="0" lang="en-US" sz="2400" b="1" i="0" u="none" strike="noStrike" cap="none" normalizeH="0" baseline="0">
                <a:ln>
                  <a:noFill/>
                </a:ln>
                <a:solidFill>
                  <a:schemeClr val="tx1"/>
                </a:solidFill>
                <a:effectLst/>
                <a:latin typeface="Arial" charset="0"/>
                <a:cs typeface="Arial" charset="0"/>
              </a:rPr>
              <a:t>IMS</a:t>
            </a:r>
          </a:p>
        </p:txBody>
      </p:sp>
      <p:sp>
        <p:nvSpPr>
          <p:cNvPr id="20" name="Rectangle 19"/>
          <p:cNvSpPr/>
          <p:nvPr/>
        </p:nvSpPr>
        <p:spPr bwMode="auto">
          <a:xfrm>
            <a:off x="3619228" y="1988840"/>
            <a:ext cx="1024780" cy="531651"/>
          </a:xfrm>
          <a:prstGeom prst="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2400" b="1">
                <a:solidFill>
                  <a:schemeClr val="tx1"/>
                </a:solidFill>
                <a:latin typeface="Arial" charset="0"/>
                <a:cs typeface="Arial" charset="0"/>
              </a:rPr>
              <a:t>PACS</a:t>
            </a:r>
            <a:endParaRPr kumimoji="0" lang="en-US" sz="2400" b="1" i="0" u="none" strike="noStrike" cap="none" normalizeH="0" baseline="0">
              <a:ln>
                <a:noFill/>
              </a:ln>
              <a:solidFill>
                <a:schemeClr val="tx1"/>
              </a:solidFill>
              <a:effectLst/>
              <a:latin typeface="Arial" charset="0"/>
              <a:cs typeface="Arial" charset="0"/>
            </a:endParaRPr>
          </a:p>
        </p:txBody>
      </p:sp>
      <p:sp>
        <p:nvSpPr>
          <p:cNvPr id="21" name="Rectangle 20"/>
          <p:cNvSpPr/>
          <p:nvPr/>
        </p:nvSpPr>
        <p:spPr bwMode="auto">
          <a:xfrm>
            <a:off x="4987380" y="1988840"/>
            <a:ext cx="1600844" cy="531651"/>
          </a:xfrm>
          <a:prstGeom prst="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2400" b="1">
                <a:solidFill>
                  <a:schemeClr val="tx1"/>
                </a:solidFill>
                <a:latin typeface="Arial" charset="0"/>
                <a:cs typeface="Arial" charset="0"/>
              </a:rPr>
              <a:t>SystemX</a:t>
            </a:r>
            <a:endParaRPr kumimoji="0" lang="en-US" sz="2400" b="1" i="0" u="none" strike="noStrike" cap="none" normalizeH="0" baseline="0">
              <a:ln>
                <a:noFill/>
              </a:ln>
              <a:solidFill>
                <a:schemeClr val="tx1"/>
              </a:solidFill>
              <a:effectLst/>
              <a:latin typeface="Arial" charset="0"/>
              <a:cs typeface="Arial" charset="0"/>
            </a:endParaRPr>
          </a:p>
        </p:txBody>
      </p:sp>
      <p:sp>
        <p:nvSpPr>
          <p:cNvPr id="22" name="Rectangle 21"/>
          <p:cNvSpPr/>
          <p:nvPr/>
        </p:nvSpPr>
        <p:spPr bwMode="auto">
          <a:xfrm>
            <a:off x="6859588" y="1988840"/>
            <a:ext cx="1600844" cy="531651"/>
          </a:xfrm>
          <a:prstGeom prst="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1" i="0" u="none" strike="noStrike" cap="none" normalizeH="0" baseline="0">
                <a:ln>
                  <a:noFill/>
                </a:ln>
                <a:solidFill>
                  <a:schemeClr val="tx1"/>
                </a:solidFill>
                <a:effectLst/>
                <a:latin typeface="Arial" charset="0"/>
                <a:cs typeface="Arial" charset="0"/>
              </a:rPr>
              <a:t>Gateway</a:t>
            </a:r>
          </a:p>
        </p:txBody>
      </p:sp>
      <p:sp>
        <p:nvSpPr>
          <p:cNvPr id="23" name="Can 22"/>
          <p:cNvSpPr/>
          <p:nvPr/>
        </p:nvSpPr>
        <p:spPr bwMode="auto">
          <a:xfrm>
            <a:off x="827584" y="2420888"/>
            <a:ext cx="618454" cy="576064"/>
          </a:xfrm>
          <a:prstGeom prst="can">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4" name="Can 23"/>
          <p:cNvSpPr/>
          <p:nvPr/>
        </p:nvSpPr>
        <p:spPr bwMode="auto">
          <a:xfrm>
            <a:off x="2153346" y="2420888"/>
            <a:ext cx="618454" cy="576064"/>
          </a:xfrm>
          <a:prstGeom prst="can">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5" name="Can 24"/>
          <p:cNvSpPr/>
          <p:nvPr/>
        </p:nvSpPr>
        <p:spPr bwMode="auto">
          <a:xfrm>
            <a:off x="3491880" y="2420888"/>
            <a:ext cx="618454" cy="576064"/>
          </a:xfrm>
          <a:prstGeom prst="can">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6" name="Can 25"/>
          <p:cNvSpPr/>
          <p:nvPr/>
        </p:nvSpPr>
        <p:spPr bwMode="auto">
          <a:xfrm>
            <a:off x="6041778" y="2420888"/>
            <a:ext cx="618454" cy="576064"/>
          </a:xfrm>
          <a:prstGeom prst="can">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cxnSp>
        <p:nvCxnSpPr>
          <p:cNvPr id="28" name="Straight Connector 27"/>
          <p:cNvCxnSpPr/>
          <p:nvPr/>
        </p:nvCxnSpPr>
        <p:spPr bwMode="auto">
          <a:xfrm flipV="1">
            <a:off x="5787802" y="2520491"/>
            <a:ext cx="0" cy="1429538"/>
          </a:xfrm>
          <a:prstGeom prst="line">
            <a:avLst/>
          </a:prstGeom>
          <a:ln>
            <a:headEnd type="none" w="med" len="med"/>
            <a:tailEnd type="none" w="med" len="med"/>
          </a:ln>
        </p:spPr>
        <p:style>
          <a:lnRef idx="3">
            <a:schemeClr val="accent6"/>
          </a:lnRef>
          <a:fillRef idx="0">
            <a:schemeClr val="accent6"/>
          </a:fillRef>
          <a:effectRef idx="2">
            <a:schemeClr val="accent6"/>
          </a:effectRef>
          <a:fontRef idx="minor">
            <a:schemeClr val="tx1"/>
          </a:fontRef>
        </p:style>
      </p:cxnSp>
      <p:cxnSp>
        <p:nvCxnSpPr>
          <p:cNvPr id="29" name="Straight Connector 28"/>
          <p:cNvCxnSpPr/>
          <p:nvPr/>
        </p:nvCxnSpPr>
        <p:spPr bwMode="auto">
          <a:xfrm flipV="1">
            <a:off x="7236296" y="2492896"/>
            <a:ext cx="0" cy="1429538"/>
          </a:xfrm>
          <a:prstGeom prst="line">
            <a:avLst/>
          </a:prstGeom>
          <a:ln>
            <a:headEnd type="none" w="med" len="med"/>
            <a:tailEnd type="none" w="med" len="med"/>
          </a:ln>
        </p:spPr>
        <p:style>
          <a:lnRef idx="3">
            <a:schemeClr val="accent6"/>
          </a:lnRef>
          <a:fillRef idx="0">
            <a:schemeClr val="accent6"/>
          </a:fillRef>
          <a:effectRef idx="2">
            <a:schemeClr val="accent6"/>
          </a:effectRef>
          <a:fontRef idx="minor">
            <a:schemeClr val="tx1"/>
          </a:fontRef>
        </p:style>
      </p:cxnSp>
      <p:sp>
        <p:nvSpPr>
          <p:cNvPr id="30" name="Oval 29"/>
          <p:cNvSpPr/>
          <p:nvPr/>
        </p:nvSpPr>
        <p:spPr bwMode="auto">
          <a:xfrm>
            <a:off x="5652120" y="3118357"/>
            <a:ext cx="936104" cy="691643"/>
          </a:xfrm>
          <a:prstGeom prst="ellipse">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a:ln>
                  <a:noFill/>
                </a:ln>
                <a:solidFill>
                  <a:srgbClr val="FFFFFF"/>
                </a:solidFill>
                <a:effectLst/>
                <a:latin typeface="Arial" charset="0"/>
                <a:cs typeface="Arial" charset="0"/>
              </a:rPr>
              <a:t>FHIR</a:t>
            </a:r>
          </a:p>
        </p:txBody>
      </p:sp>
      <p:sp>
        <p:nvSpPr>
          <p:cNvPr id="31" name="Oval 30"/>
          <p:cNvSpPr/>
          <p:nvPr/>
        </p:nvSpPr>
        <p:spPr bwMode="auto">
          <a:xfrm>
            <a:off x="7164288" y="3118357"/>
            <a:ext cx="936104" cy="691643"/>
          </a:xfrm>
          <a:prstGeom prst="ellipse">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a:ln>
                  <a:noFill/>
                </a:ln>
                <a:solidFill>
                  <a:srgbClr val="FFFFFF"/>
                </a:solidFill>
                <a:effectLst/>
                <a:latin typeface="Arial" charset="0"/>
                <a:cs typeface="Arial" charset="0"/>
              </a:rPr>
              <a:t>FHIR</a:t>
            </a:r>
          </a:p>
        </p:txBody>
      </p:sp>
      <p:cxnSp>
        <p:nvCxnSpPr>
          <p:cNvPr id="32" name="Straight Connector 31"/>
          <p:cNvCxnSpPr/>
          <p:nvPr/>
        </p:nvCxnSpPr>
        <p:spPr bwMode="auto">
          <a:xfrm flipV="1">
            <a:off x="3059832" y="2492896"/>
            <a:ext cx="0" cy="1429538"/>
          </a:xfrm>
          <a:prstGeom prst="line">
            <a:avLst/>
          </a:prstGeom>
          <a:ln>
            <a:headEnd type="none" w="med" len="med"/>
            <a:tailEnd type="none" w="med" len="med"/>
          </a:ln>
        </p:spPr>
        <p:style>
          <a:lnRef idx="3">
            <a:schemeClr val="accent6"/>
          </a:lnRef>
          <a:fillRef idx="0">
            <a:schemeClr val="accent6"/>
          </a:fillRef>
          <a:effectRef idx="2">
            <a:schemeClr val="accent6"/>
          </a:effectRef>
          <a:fontRef idx="minor">
            <a:schemeClr val="tx1"/>
          </a:fontRef>
        </p:style>
      </p:cxnSp>
      <p:cxnSp>
        <p:nvCxnSpPr>
          <p:cNvPr id="33" name="Straight Connector 32"/>
          <p:cNvCxnSpPr/>
          <p:nvPr/>
        </p:nvCxnSpPr>
        <p:spPr bwMode="auto">
          <a:xfrm flipV="1">
            <a:off x="1763688" y="2492896"/>
            <a:ext cx="0" cy="1429538"/>
          </a:xfrm>
          <a:prstGeom prst="line">
            <a:avLst/>
          </a:prstGeom>
          <a:ln>
            <a:headEnd type="none" w="med" len="med"/>
            <a:tailEnd type="none" w="med" len="med"/>
          </a:ln>
        </p:spPr>
        <p:style>
          <a:lnRef idx="3">
            <a:schemeClr val="accent6"/>
          </a:lnRef>
          <a:fillRef idx="0">
            <a:schemeClr val="accent6"/>
          </a:fillRef>
          <a:effectRef idx="2">
            <a:schemeClr val="accent6"/>
          </a:effectRef>
          <a:fontRef idx="minor">
            <a:schemeClr val="tx1"/>
          </a:fontRef>
        </p:style>
      </p:cxnSp>
      <p:sp>
        <p:nvSpPr>
          <p:cNvPr id="34" name="Oval 33"/>
          <p:cNvSpPr/>
          <p:nvPr/>
        </p:nvSpPr>
        <p:spPr bwMode="auto">
          <a:xfrm>
            <a:off x="2987824" y="3118357"/>
            <a:ext cx="936104" cy="691643"/>
          </a:xfrm>
          <a:prstGeom prst="ellipse">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a:ln>
                  <a:noFill/>
                </a:ln>
                <a:solidFill>
                  <a:srgbClr val="FFFFFF"/>
                </a:solidFill>
                <a:effectLst/>
                <a:latin typeface="Arial" charset="0"/>
                <a:cs typeface="Arial" charset="0"/>
              </a:rPr>
              <a:t>FHIR</a:t>
            </a:r>
          </a:p>
        </p:txBody>
      </p:sp>
      <p:sp>
        <p:nvSpPr>
          <p:cNvPr id="35" name="Oval 34"/>
          <p:cNvSpPr/>
          <p:nvPr/>
        </p:nvSpPr>
        <p:spPr bwMode="auto">
          <a:xfrm>
            <a:off x="1619672" y="3118357"/>
            <a:ext cx="936104" cy="691643"/>
          </a:xfrm>
          <a:prstGeom prst="ellipse">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a:ln>
                  <a:noFill/>
                </a:ln>
                <a:solidFill>
                  <a:srgbClr val="FFFFFF"/>
                </a:solidFill>
                <a:effectLst/>
                <a:latin typeface="Arial" charset="0"/>
                <a:cs typeface="Arial" charset="0"/>
              </a:rPr>
              <a:t>FHIR</a:t>
            </a:r>
          </a:p>
        </p:txBody>
      </p:sp>
    </p:spTree>
    <p:extLst>
      <p:ext uri="{BB962C8B-B14F-4D97-AF65-F5344CB8AC3E}">
        <p14:creationId xmlns:p14="http://schemas.microsoft.com/office/powerpoint/2010/main" val="252747129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lowchart: Magnetic Disk 2"/>
          <p:cNvSpPr/>
          <p:nvPr/>
        </p:nvSpPr>
        <p:spPr bwMode="auto">
          <a:xfrm>
            <a:off x="1091136" y="4504378"/>
            <a:ext cx="1368152" cy="1119587"/>
          </a:xfrm>
          <a:prstGeom prst="flowChartMagneticDisk">
            <a:avLst/>
          </a:prstGeom>
          <a:gradFill flip="none" rotWithShape="1">
            <a:gsLst>
              <a:gs pos="0">
                <a:srgbClr val="FF0000">
                  <a:shade val="30000"/>
                  <a:satMod val="115000"/>
                </a:srgbClr>
              </a:gs>
              <a:gs pos="50000">
                <a:srgbClr val="FF0000">
                  <a:shade val="67500"/>
                  <a:satMod val="115000"/>
                </a:srgbClr>
              </a:gs>
              <a:gs pos="100000">
                <a:srgbClr val="FF0000">
                  <a:shade val="100000"/>
                  <a:satMod val="115000"/>
                </a:srgbClr>
              </a:gs>
            </a:gsLst>
            <a:lin ang="16200000" scaled="1"/>
            <a:tileRect/>
          </a:gra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CA" sz="1600" b="0" i="0" u="none" strike="noStrike" cap="none" normalizeH="0" baseline="0" dirty="0">
              <a:ln>
                <a:noFill/>
              </a:ln>
              <a:solidFill>
                <a:schemeClr val="tx1"/>
              </a:solidFill>
              <a:effectLst/>
              <a:latin typeface="Arial" charset="0"/>
            </a:endParaRPr>
          </a:p>
        </p:txBody>
      </p:sp>
      <p:sp>
        <p:nvSpPr>
          <p:cNvPr id="2" name="Title 1"/>
          <p:cNvSpPr>
            <a:spLocks noGrp="1"/>
          </p:cNvSpPr>
          <p:nvPr>
            <p:ph type="title"/>
          </p:nvPr>
        </p:nvSpPr>
        <p:spPr/>
        <p:txBody>
          <a:bodyPr/>
          <a:lstStyle/>
          <a:p>
            <a:r>
              <a:rPr lang="en-US" noProof="0" dirty="0"/>
              <a:t>Beyond exchange</a:t>
            </a:r>
          </a:p>
        </p:txBody>
      </p:sp>
      <p:sp>
        <p:nvSpPr>
          <p:cNvPr id="5" name="Slide Number Placeholder 4"/>
          <p:cNvSpPr>
            <a:spLocks noGrp="1"/>
          </p:cNvSpPr>
          <p:nvPr>
            <p:ph type="sldNum" sz="quarter" idx="4"/>
          </p:nvPr>
        </p:nvSpPr>
        <p:spPr/>
        <p:txBody>
          <a:bodyPr/>
          <a:lstStyle/>
          <a:p>
            <a:fld id="{2CD36790-EF9F-4521-A783-189BE19EEE4B}" type="slidenum">
              <a:rPr lang="en-US" smtClean="0"/>
              <a:pPr/>
              <a:t>105</a:t>
            </a:fld>
            <a:endParaRPr lang="en-US"/>
          </a:p>
        </p:txBody>
      </p:sp>
      <p:grpSp>
        <p:nvGrpSpPr>
          <p:cNvPr id="21" name="Group 20"/>
          <p:cNvGrpSpPr/>
          <p:nvPr/>
        </p:nvGrpSpPr>
        <p:grpSpPr>
          <a:xfrm>
            <a:off x="815848" y="2003378"/>
            <a:ext cx="669976" cy="2199020"/>
            <a:chOff x="3876972" y="2147532"/>
            <a:chExt cx="669976" cy="1809200"/>
          </a:xfrm>
        </p:grpSpPr>
        <p:cxnSp>
          <p:nvCxnSpPr>
            <p:cNvPr id="22" name="Straight Connector 21"/>
            <p:cNvCxnSpPr>
              <a:endCxn id="23" idx="4"/>
            </p:cNvCxnSpPr>
            <p:nvPr/>
          </p:nvCxnSpPr>
          <p:spPr bwMode="auto">
            <a:xfrm flipV="1">
              <a:off x="4211960" y="2708920"/>
              <a:ext cx="0" cy="1247812"/>
            </a:xfrm>
            <a:prstGeom prst="line">
              <a:avLst/>
            </a:prstGeom>
            <a:ln>
              <a:headEnd type="none" w="med" len="med"/>
              <a:tailEnd type="none" w="med" len="med"/>
            </a:ln>
          </p:spPr>
          <p:style>
            <a:lnRef idx="2">
              <a:schemeClr val="accent2"/>
            </a:lnRef>
            <a:fillRef idx="0">
              <a:schemeClr val="accent2"/>
            </a:fillRef>
            <a:effectRef idx="1">
              <a:schemeClr val="accent2"/>
            </a:effectRef>
            <a:fontRef idx="minor">
              <a:schemeClr val="tx1"/>
            </a:fontRef>
          </p:style>
        </p:cxnSp>
        <p:sp>
          <p:nvSpPr>
            <p:cNvPr id="23" name="Oval 22"/>
            <p:cNvSpPr/>
            <p:nvPr/>
          </p:nvSpPr>
          <p:spPr bwMode="auto">
            <a:xfrm>
              <a:off x="3876972" y="2147532"/>
              <a:ext cx="669976" cy="561388"/>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nl-NL" sz="1600" b="1" i="0" u="none" strike="noStrike" cap="none" normalizeH="0" baseline="0" dirty="0">
                  <a:ln>
                    <a:noFill/>
                  </a:ln>
                  <a:solidFill>
                    <a:srgbClr val="FFFFFF"/>
                  </a:solidFill>
                  <a:effectLst/>
                  <a:latin typeface="Arial" charset="0"/>
                  <a:cs typeface="Arial" charset="0"/>
                </a:rPr>
                <a:t>v3</a:t>
              </a:r>
            </a:p>
          </p:txBody>
        </p:sp>
      </p:grpSp>
      <p:sp>
        <p:nvSpPr>
          <p:cNvPr id="24" name="Rectangle 23"/>
          <p:cNvSpPr/>
          <p:nvPr/>
        </p:nvSpPr>
        <p:spPr bwMode="auto">
          <a:xfrm>
            <a:off x="659088" y="4202399"/>
            <a:ext cx="2232248" cy="1563865"/>
          </a:xfrm>
          <a:prstGeom prst="rect">
            <a:avLst/>
          </a:prstGeom>
          <a:noFill/>
          <a:ln cap="rnd">
            <a:prstDash val="sysDash"/>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nl-NL" sz="2400" b="1" i="0" u="none" strike="noStrike" cap="none" normalizeH="0" baseline="0">
              <a:ln>
                <a:noFill/>
              </a:ln>
              <a:solidFill>
                <a:srgbClr val="FFFFFF"/>
              </a:solidFill>
              <a:effectLst/>
              <a:latin typeface="Arial" charset="0"/>
              <a:cs typeface="Arial" charset="0"/>
            </a:endParaRPr>
          </a:p>
        </p:txBody>
      </p:sp>
      <p:grpSp>
        <p:nvGrpSpPr>
          <p:cNvPr id="25" name="Group 24"/>
          <p:cNvGrpSpPr/>
          <p:nvPr/>
        </p:nvGrpSpPr>
        <p:grpSpPr>
          <a:xfrm>
            <a:off x="1427916" y="2778978"/>
            <a:ext cx="669976" cy="1423421"/>
            <a:chOff x="3793444" y="2136673"/>
            <a:chExt cx="669976" cy="1067566"/>
          </a:xfrm>
        </p:grpSpPr>
        <p:cxnSp>
          <p:nvCxnSpPr>
            <p:cNvPr id="26" name="Straight Connector 25"/>
            <p:cNvCxnSpPr>
              <a:stCxn id="24" idx="0"/>
              <a:endCxn id="27" idx="4"/>
            </p:cNvCxnSpPr>
            <p:nvPr/>
          </p:nvCxnSpPr>
          <p:spPr bwMode="auto">
            <a:xfrm flipH="1" flipV="1">
              <a:off x="4128432" y="2647380"/>
              <a:ext cx="12308" cy="556859"/>
            </a:xfrm>
            <a:prstGeom prst="line">
              <a:avLst/>
            </a:prstGeom>
            <a:ln>
              <a:headEnd type="none" w="med" len="med"/>
              <a:tailEnd type="none" w="med" len="med"/>
            </a:ln>
          </p:spPr>
          <p:style>
            <a:lnRef idx="2">
              <a:schemeClr val="accent2"/>
            </a:lnRef>
            <a:fillRef idx="0">
              <a:schemeClr val="accent2"/>
            </a:fillRef>
            <a:effectRef idx="1">
              <a:schemeClr val="accent2"/>
            </a:effectRef>
            <a:fontRef idx="minor">
              <a:schemeClr val="tx1"/>
            </a:fontRef>
          </p:style>
        </p:cxnSp>
        <p:sp>
          <p:nvSpPr>
            <p:cNvPr id="27" name="Oval 26"/>
            <p:cNvSpPr/>
            <p:nvPr/>
          </p:nvSpPr>
          <p:spPr bwMode="auto">
            <a:xfrm>
              <a:off x="3793444" y="2136673"/>
              <a:ext cx="669976" cy="510707"/>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nl-NL" sz="1600" b="1" i="0" u="none" strike="noStrike" cap="none" normalizeH="0" baseline="0" dirty="0">
                  <a:ln>
                    <a:noFill/>
                  </a:ln>
                  <a:solidFill>
                    <a:srgbClr val="FFFFFF"/>
                  </a:solidFill>
                  <a:effectLst/>
                  <a:latin typeface="Arial" charset="0"/>
                  <a:cs typeface="Arial" charset="0"/>
                </a:rPr>
                <a:t>v2</a:t>
              </a:r>
            </a:p>
          </p:txBody>
        </p:sp>
      </p:grpSp>
      <p:sp>
        <p:nvSpPr>
          <p:cNvPr id="35" name="Rectangle 34"/>
          <p:cNvSpPr/>
          <p:nvPr/>
        </p:nvSpPr>
        <p:spPr bwMode="auto">
          <a:xfrm>
            <a:off x="6012160" y="3284984"/>
            <a:ext cx="2674639" cy="1779187"/>
          </a:xfrm>
          <a:prstGeom prst="rect">
            <a:avLst/>
          </a:prstGeom>
          <a:noFill/>
          <a:ln cap="rnd">
            <a:prstDash val="sysDash"/>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nl-NL" sz="2400" b="1" i="0" u="none" strike="noStrike" cap="none" normalizeH="0" baseline="0">
              <a:ln>
                <a:noFill/>
              </a:ln>
              <a:solidFill>
                <a:srgbClr val="FFFFFF"/>
              </a:solidFill>
              <a:effectLst/>
              <a:latin typeface="Arial" charset="0"/>
              <a:cs typeface="Arial" charset="0"/>
            </a:endParaRPr>
          </a:p>
        </p:txBody>
      </p:sp>
      <p:cxnSp>
        <p:nvCxnSpPr>
          <p:cNvPr id="39" name="Straight Connector 38"/>
          <p:cNvCxnSpPr/>
          <p:nvPr/>
        </p:nvCxnSpPr>
        <p:spPr bwMode="auto">
          <a:xfrm flipV="1">
            <a:off x="7467600" y="3617525"/>
            <a:ext cx="0" cy="730778"/>
          </a:xfrm>
          <a:prstGeom prst="line">
            <a:avLst/>
          </a:prstGeom>
          <a:ln>
            <a:headEnd type="none" w="med" len="med"/>
            <a:tailEnd type="none" w="med" len="med"/>
          </a:ln>
        </p:spPr>
        <p:style>
          <a:lnRef idx="3">
            <a:schemeClr val="accent6"/>
          </a:lnRef>
          <a:fillRef idx="0">
            <a:schemeClr val="accent6"/>
          </a:fillRef>
          <a:effectRef idx="2">
            <a:schemeClr val="accent6"/>
          </a:effectRef>
          <a:fontRef idx="minor">
            <a:schemeClr val="tx1"/>
          </a:fontRef>
        </p:style>
      </p:cxnSp>
      <p:grpSp>
        <p:nvGrpSpPr>
          <p:cNvPr id="34" name="Group 33"/>
          <p:cNvGrpSpPr/>
          <p:nvPr/>
        </p:nvGrpSpPr>
        <p:grpSpPr>
          <a:xfrm>
            <a:off x="1943708" y="2027978"/>
            <a:ext cx="1116124" cy="2174419"/>
            <a:chOff x="3612852" y="1559406"/>
            <a:chExt cx="1116124" cy="1630815"/>
          </a:xfrm>
        </p:grpSpPr>
        <p:cxnSp>
          <p:nvCxnSpPr>
            <p:cNvPr id="36" name="Straight Connector 35"/>
            <p:cNvCxnSpPr>
              <a:endCxn id="41" idx="4"/>
            </p:cNvCxnSpPr>
            <p:nvPr/>
          </p:nvCxnSpPr>
          <p:spPr bwMode="auto">
            <a:xfrm flipV="1">
              <a:off x="4170914" y="2070113"/>
              <a:ext cx="0" cy="1120108"/>
            </a:xfrm>
            <a:prstGeom prst="line">
              <a:avLst/>
            </a:prstGeom>
            <a:ln>
              <a:headEnd type="none" w="med" len="med"/>
              <a:tailEnd type="none" w="med" len="med"/>
            </a:ln>
          </p:spPr>
          <p:style>
            <a:lnRef idx="2">
              <a:schemeClr val="accent2"/>
            </a:lnRef>
            <a:fillRef idx="0">
              <a:schemeClr val="accent2"/>
            </a:fillRef>
            <a:effectRef idx="1">
              <a:schemeClr val="accent2"/>
            </a:effectRef>
            <a:fontRef idx="minor">
              <a:schemeClr val="tx1"/>
            </a:fontRef>
          </p:style>
        </p:cxnSp>
        <p:sp>
          <p:nvSpPr>
            <p:cNvPr id="41" name="Oval 40"/>
            <p:cNvSpPr/>
            <p:nvPr/>
          </p:nvSpPr>
          <p:spPr bwMode="auto">
            <a:xfrm>
              <a:off x="3612852" y="1559406"/>
              <a:ext cx="1116124" cy="510707"/>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nl-NL" sz="1600" b="1" i="0" u="none" strike="noStrike" cap="none" normalizeH="0" baseline="0" dirty="0">
                  <a:ln>
                    <a:noFill/>
                  </a:ln>
                  <a:solidFill>
                    <a:srgbClr val="FFFFFF"/>
                  </a:solidFill>
                  <a:effectLst/>
                  <a:latin typeface="Arial" charset="0"/>
                  <a:cs typeface="Arial" charset="0"/>
                </a:rPr>
                <a:t>Other</a:t>
              </a:r>
            </a:p>
          </p:txBody>
        </p:sp>
      </p:grpSp>
      <p:cxnSp>
        <p:nvCxnSpPr>
          <p:cNvPr id="42" name="Straight Connector 41"/>
          <p:cNvCxnSpPr/>
          <p:nvPr/>
        </p:nvCxnSpPr>
        <p:spPr bwMode="auto">
          <a:xfrm flipH="1" flipV="1">
            <a:off x="4671624" y="4019707"/>
            <a:ext cx="10951" cy="1070188"/>
          </a:xfrm>
          <a:prstGeom prst="line">
            <a:avLst/>
          </a:prstGeom>
          <a:ln>
            <a:headEnd type="none" w="med" len="med"/>
            <a:tailEnd type="none" w="med" len="med"/>
          </a:ln>
        </p:spPr>
        <p:style>
          <a:lnRef idx="3">
            <a:schemeClr val="accent6"/>
          </a:lnRef>
          <a:fillRef idx="0">
            <a:schemeClr val="accent6"/>
          </a:fillRef>
          <a:effectRef idx="2">
            <a:schemeClr val="accent6"/>
          </a:effectRef>
          <a:fontRef idx="minor">
            <a:schemeClr val="tx1"/>
          </a:fontRef>
        </p:style>
      </p:cxnSp>
      <p:sp>
        <p:nvSpPr>
          <p:cNvPr id="43" name="Oval 42"/>
          <p:cNvSpPr/>
          <p:nvPr/>
        </p:nvSpPr>
        <p:spPr bwMode="auto">
          <a:xfrm>
            <a:off x="4287812" y="4854688"/>
            <a:ext cx="789525" cy="69164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nl-NL" sz="1400" b="1" i="0" u="none" strike="noStrike" cap="none" normalizeH="0" baseline="0" dirty="0">
                <a:ln>
                  <a:noFill/>
                </a:ln>
                <a:solidFill>
                  <a:srgbClr val="FFFFFF"/>
                </a:solidFill>
                <a:effectLst/>
                <a:latin typeface="Arial" charset="0"/>
                <a:cs typeface="Arial" charset="0"/>
              </a:rPr>
              <a:t>X12</a:t>
            </a:r>
          </a:p>
        </p:txBody>
      </p:sp>
      <p:sp>
        <p:nvSpPr>
          <p:cNvPr id="44" name="Rectangle 43"/>
          <p:cNvSpPr/>
          <p:nvPr/>
        </p:nvSpPr>
        <p:spPr bwMode="auto">
          <a:xfrm>
            <a:off x="3779912" y="3617525"/>
            <a:ext cx="1728192" cy="986360"/>
          </a:xfrm>
          <a:prstGeom prst="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nl-NL" sz="1600" dirty="0">
                <a:solidFill>
                  <a:schemeClr val="tx1"/>
                </a:solidFill>
                <a:latin typeface="Arial" charset="0"/>
                <a:cs typeface="Arial" charset="0"/>
              </a:rPr>
              <a:t>Broker</a:t>
            </a:r>
          </a:p>
          <a:p>
            <a:pPr marL="0" marR="0" indent="0" algn="ctr" defTabSz="914400" rtl="0" eaLnBrk="1" fontAlgn="base" latinLnBrk="0" hangingPunct="1">
              <a:lnSpc>
                <a:spcPct val="100000"/>
              </a:lnSpc>
              <a:spcBef>
                <a:spcPct val="0"/>
              </a:spcBef>
              <a:spcAft>
                <a:spcPct val="0"/>
              </a:spcAft>
              <a:buClrTx/>
              <a:buSzTx/>
              <a:buFontTx/>
              <a:buNone/>
              <a:tabLst/>
            </a:pPr>
            <a:endParaRPr kumimoji="0" lang="nl-NL" sz="1200" b="1" i="0" u="none" strike="noStrike" cap="none" normalizeH="0" baseline="0" dirty="0">
              <a:ln>
                <a:noFill/>
              </a:ln>
              <a:solidFill>
                <a:schemeClr val="tx1"/>
              </a:solidFill>
              <a:effectLst/>
              <a:latin typeface="Arial" charset="0"/>
              <a:cs typeface="Arial" charset="0"/>
            </a:endParaRPr>
          </a:p>
          <a:p>
            <a:pPr marL="0" marR="0" indent="0" algn="ctr" defTabSz="914400" rtl="0" eaLnBrk="1" fontAlgn="base" latinLnBrk="0" hangingPunct="1">
              <a:lnSpc>
                <a:spcPct val="100000"/>
              </a:lnSpc>
              <a:spcBef>
                <a:spcPct val="0"/>
              </a:spcBef>
              <a:spcAft>
                <a:spcPct val="0"/>
              </a:spcAft>
              <a:buClrTx/>
              <a:buSzTx/>
              <a:buFontTx/>
              <a:buNone/>
              <a:tabLst/>
            </a:pPr>
            <a:endParaRPr lang="nl-NL" sz="1200" b="1" dirty="0">
              <a:solidFill>
                <a:schemeClr val="tx1"/>
              </a:solidFill>
              <a:latin typeface="Arial" charset="0"/>
              <a:cs typeface="Arial" charset="0"/>
            </a:endParaRPr>
          </a:p>
          <a:p>
            <a:pPr marL="0" marR="0" indent="0" algn="ctr" defTabSz="914400" rtl="0" eaLnBrk="1" fontAlgn="base" latinLnBrk="0" hangingPunct="1">
              <a:lnSpc>
                <a:spcPct val="100000"/>
              </a:lnSpc>
              <a:spcBef>
                <a:spcPct val="0"/>
              </a:spcBef>
              <a:spcAft>
                <a:spcPct val="0"/>
              </a:spcAft>
              <a:buClrTx/>
              <a:buSzTx/>
              <a:buFontTx/>
              <a:buNone/>
              <a:tabLst/>
            </a:pPr>
            <a:endParaRPr kumimoji="0" lang="nl-NL" sz="1200" b="1" i="0" u="none" strike="noStrike" cap="none" normalizeH="0" baseline="0" dirty="0">
              <a:ln>
                <a:noFill/>
              </a:ln>
              <a:solidFill>
                <a:schemeClr val="tx1"/>
              </a:solidFill>
              <a:effectLst/>
              <a:latin typeface="Arial" charset="0"/>
              <a:cs typeface="Arial" charset="0"/>
            </a:endParaRPr>
          </a:p>
        </p:txBody>
      </p:sp>
      <p:grpSp>
        <p:nvGrpSpPr>
          <p:cNvPr id="45" name="Group 44"/>
          <p:cNvGrpSpPr/>
          <p:nvPr/>
        </p:nvGrpSpPr>
        <p:grpSpPr>
          <a:xfrm>
            <a:off x="3779912" y="1937693"/>
            <a:ext cx="669976" cy="1679832"/>
            <a:chOff x="4112337" y="2147532"/>
            <a:chExt cx="669976" cy="1382048"/>
          </a:xfrm>
        </p:grpSpPr>
        <p:cxnSp>
          <p:nvCxnSpPr>
            <p:cNvPr id="46" name="Straight Connector 45"/>
            <p:cNvCxnSpPr>
              <a:endCxn id="47" idx="4"/>
            </p:cNvCxnSpPr>
            <p:nvPr/>
          </p:nvCxnSpPr>
          <p:spPr bwMode="auto">
            <a:xfrm flipV="1">
              <a:off x="4447325" y="2708920"/>
              <a:ext cx="0" cy="820660"/>
            </a:xfrm>
            <a:prstGeom prst="line">
              <a:avLst/>
            </a:prstGeom>
            <a:ln>
              <a:headEnd type="none" w="med" len="med"/>
              <a:tailEnd type="none" w="med" len="med"/>
            </a:ln>
          </p:spPr>
          <p:style>
            <a:lnRef idx="2">
              <a:schemeClr val="accent2"/>
            </a:lnRef>
            <a:fillRef idx="0">
              <a:schemeClr val="accent2"/>
            </a:fillRef>
            <a:effectRef idx="1">
              <a:schemeClr val="accent2"/>
            </a:effectRef>
            <a:fontRef idx="minor">
              <a:schemeClr val="tx1"/>
            </a:fontRef>
          </p:style>
        </p:cxnSp>
        <p:sp>
          <p:nvSpPr>
            <p:cNvPr id="47" name="Oval 46"/>
            <p:cNvSpPr/>
            <p:nvPr/>
          </p:nvSpPr>
          <p:spPr bwMode="auto">
            <a:xfrm>
              <a:off x="4112337" y="2147532"/>
              <a:ext cx="669976" cy="561388"/>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nl-NL" sz="1600" b="1" i="0" u="none" strike="noStrike" cap="none" normalizeH="0" baseline="0" dirty="0">
                  <a:ln>
                    <a:noFill/>
                  </a:ln>
                  <a:solidFill>
                    <a:srgbClr val="FFFFFF"/>
                  </a:solidFill>
                  <a:effectLst/>
                  <a:latin typeface="Arial" charset="0"/>
                  <a:cs typeface="Arial" charset="0"/>
                </a:rPr>
                <a:t>v3</a:t>
              </a:r>
            </a:p>
          </p:txBody>
        </p:sp>
      </p:grpSp>
      <p:sp>
        <p:nvSpPr>
          <p:cNvPr id="48" name="Rectangle 47"/>
          <p:cNvSpPr/>
          <p:nvPr/>
        </p:nvSpPr>
        <p:spPr bwMode="auto">
          <a:xfrm>
            <a:off x="3563888" y="3383104"/>
            <a:ext cx="2124236" cy="1396002"/>
          </a:xfrm>
          <a:prstGeom prst="rect">
            <a:avLst/>
          </a:prstGeom>
          <a:noFill/>
          <a:ln cap="rnd">
            <a:prstDash val="sysDash"/>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nl-NL" sz="2400" b="1" i="0" u="none" strike="noStrike" cap="none" normalizeH="0" baseline="0">
              <a:ln>
                <a:noFill/>
              </a:ln>
              <a:solidFill>
                <a:srgbClr val="FFFFFF"/>
              </a:solidFill>
              <a:effectLst/>
              <a:latin typeface="Arial" charset="0"/>
              <a:cs typeface="Arial" charset="0"/>
            </a:endParaRPr>
          </a:p>
        </p:txBody>
      </p:sp>
      <p:grpSp>
        <p:nvGrpSpPr>
          <p:cNvPr id="49" name="Group 48"/>
          <p:cNvGrpSpPr/>
          <p:nvPr/>
        </p:nvGrpSpPr>
        <p:grpSpPr>
          <a:xfrm>
            <a:off x="4575148" y="2538355"/>
            <a:ext cx="669976" cy="1079168"/>
            <a:chOff x="3876972" y="2147532"/>
            <a:chExt cx="669976" cy="809376"/>
          </a:xfrm>
        </p:grpSpPr>
        <p:cxnSp>
          <p:nvCxnSpPr>
            <p:cNvPr id="50" name="Straight Connector 49"/>
            <p:cNvCxnSpPr>
              <a:endCxn id="51" idx="4"/>
            </p:cNvCxnSpPr>
            <p:nvPr/>
          </p:nvCxnSpPr>
          <p:spPr bwMode="auto">
            <a:xfrm flipV="1">
              <a:off x="4211960" y="2635270"/>
              <a:ext cx="0" cy="321638"/>
            </a:xfrm>
            <a:prstGeom prst="line">
              <a:avLst/>
            </a:prstGeom>
            <a:ln>
              <a:headEnd type="none" w="med" len="med"/>
              <a:tailEnd type="none" w="med" len="med"/>
            </a:ln>
          </p:spPr>
          <p:style>
            <a:lnRef idx="2">
              <a:schemeClr val="accent2"/>
            </a:lnRef>
            <a:fillRef idx="0">
              <a:schemeClr val="accent2"/>
            </a:fillRef>
            <a:effectRef idx="1">
              <a:schemeClr val="accent2"/>
            </a:effectRef>
            <a:fontRef idx="minor">
              <a:schemeClr val="tx1"/>
            </a:fontRef>
          </p:style>
        </p:cxnSp>
        <p:sp>
          <p:nvSpPr>
            <p:cNvPr id="51" name="Oval 50"/>
            <p:cNvSpPr/>
            <p:nvPr/>
          </p:nvSpPr>
          <p:spPr bwMode="auto">
            <a:xfrm>
              <a:off x="3876972" y="2147532"/>
              <a:ext cx="669976" cy="487738"/>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nl-NL" sz="1600" b="1" i="0" u="none" strike="noStrike" cap="none" normalizeH="0" baseline="0" dirty="0">
                  <a:ln>
                    <a:noFill/>
                  </a:ln>
                  <a:solidFill>
                    <a:srgbClr val="FFFFFF"/>
                  </a:solidFill>
                  <a:effectLst/>
                  <a:latin typeface="Arial" charset="0"/>
                  <a:cs typeface="Arial" charset="0"/>
                </a:rPr>
                <a:t>v2</a:t>
              </a:r>
            </a:p>
          </p:txBody>
        </p:sp>
      </p:grpSp>
      <p:sp>
        <p:nvSpPr>
          <p:cNvPr id="72" name="Oval 71"/>
          <p:cNvSpPr/>
          <p:nvPr/>
        </p:nvSpPr>
        <p:spPr bwMode="auto">
          <a:xfrm>
            <a:off x="4175956" y="4019707"/>
            <a:ext cx="936104" cy="436061"/>
          </a:xfrm>
          <a:prstGeom prst="ellipse">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nl-NL" sz="1400" b="1" i="0" u="none" strike="noStrike" cap="none" normalizeH="0" baseline="0" dirty="0">
                <a:ln>
                  <a:noFill/>
                </a:ln>
                <a:solidFill>
                  <a:srgbClr val="FFFFFF"/>
                </a:solidFill>
                <a:effectLst/>
                <a:latin typeface="Arial" charset="0"/>
                <a:cs typeface="Arial" charset="0"/>
              </a:rPr>
              <a:t>FHIR</a:t>
            </a:r>
          </a:p>
        </p:txBody>
      </p:sp>
      <p:sp>
        <p:nvSpPr>
          <p:cNvPr id="73" name="TextBox 72"/>
          <p:cNvSpPr txBox="1"/>
          <p:nvPr/>
        </p:nvSpPr>
        <p:spPr>
          <a:xfrm>
            <a:off x="1125292" y="4516134"/>
            <a:ext cx="1333996" cy="338554"/>
          </a:xfrm>
          <a:prstGeom prst="rect">
            <a:avLst/>
          </a:prstGeom>
          <a:noFill/>
        </p:spPr>
        <p:txBody>
          <a:bodyPr wrap="square" rtlCol="0">
            <a:spAutoFit/>
          </a:bodyPr>
          <a:lstStyle/>
          <a:p>
            <a:pPr algn="ctr"/>
            <a:r>
              <a:rPr lang="en-US" sz="1600" dirty="0"/>
              <a:t>Repository</a:t>
            </a:r>
            <a:endParaRPr lang="en-CA" sz="1600" dirty="0"/>
          </a:p>
        </p:txBody>
      </p:sp>
      <p:sp>
        <p:nvSpPr>
          <p:cNvPr id="74" name="Flowchart: Magnetic Disk 73"/>
          <p:cNvSpPr/>
          <p:nvPr/>
        </p:nvSpPr>
        <p:spPr bwMode="auto">
          <a:xfrm>
            <a:off x="6823388" y="4594141"/>
            <a:ext cx="1368152" cy="1119587"/>
          </a:xfrm>
          <a:prstGeom prst="flowChartMagneticDisk">
            <a:avLst/>
          </a:prstGeom>
          <a:gradFill flip="none" rotWithShape="1">
            <a:gsLst>
              <a:gs pos="0">
                <a:schemeClr val="accent5">
                  <a:shade val="30000"/>
                  <a:satMod val="115000"/>
                </a:schemeClr>
              </a:gs>
              <a:gs pos="50000">
                <a:schemeClr val="accent5">
                  <a:shade val="67500"/>
                  <a:satMod val="115000"/>
                </a:schemeClr>
              </a:gs>
              <a:gs pos="100000">
                <a:schemeClr val="accent5">
                  <a:shade val="100000"/>
                  <a:satMod val="115000"/>
                </a:schemeClr>
              </a:gs>
            </a:gsLst>
            <a:lin ang="16200000" scaled="1"/>
            <a:tileRect/>
          </a:gra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CA" sz="1600" b="0" i="0" u="none" strike="noStrike" cap="none" normalizeH="0" baseline="0" dirty="0">
              <a:ln>
                <a:noFill/>
              </a:ln>
              <a:solidFill>
                <a:schemeClr val="tx1"/>
              </a:solidFill>
              <a:effectLst/>
              <a:latin typeface="Arial" charset="0"/>
            </a:endParaRPr>
          </a:p>
        </p:txBody>
      </p:sp>
      <p:sp>
        <p:nvSpPr>
          <p:cNvPr id="76" name="Rectangle 75"/>
          <p:cNvSpPr/>
          <p:nvPr/>
        </p:nvSpPr>
        <p:spPr bwMode="auto">
          <a:xfrm>
            <a:off x="6146304" y="3383105"/>
            <a:ext cx="1361160" cy="1490332"/>
          </a:xfrm>
          <a:prstGeom prst="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nl-NL" sz="1600" dirty="0">
                <a:solidFill>
                  <a:schemeClr val="tx1"/>
                </a:solidFill>
                <a:latin typeface="Arial" charset="0"/>
                <a:cs typeface="Arial" charset="0"/>
              </a:rPr>
              <a:t>Decision Support</a:t>
            </a:r>
          </a:p>
          <a:p>
            <a:pPr marL="0" marR="0" indent="0" algn="ctr" defTabSz="914400" rtl="0" eaLnBrk="1" fontAlgn="base" latinLnBrk="0" hangingPunct="1">
              <a:lnSpc>
                <a:spcPct val="100000"/>
              </a:lnSpc>
              <a:spcBef>
                <a:spcPct val="0"/>
              </a:spcBef>
              <a:spcAft>
                <a:spcPct val="0"/>
              </a:spcAft>
              <a:buClrTx/>
              <a:buSzTx/>
              <a:buFontTx/>
              <a:buNone/>
              <a:tabLst/>
            </a:pPr>
            <a:endParaRPr kumimoji="0" lang="nl-NL" sz="1200" b="1" i="0" u="none" strike="noStrike" cap="none" normalizeH="0" baseline="0" dirty="0">
              <a:ln>
                <a:noFill/>
              </a:ln>
              <a:solidFill>
                <a:schemeClr val="tx1"/>
              </a:solidFill>
              <a:effectLst/>
              <a:latin typeface="Arial" charset="0"/>
              <a:cs typeface="Arial" charset="0"/>
            </a:endParaRPr>
          </a:p>
          <a:p>
            <a:pPr marL="0" marR="0" indent="0" algn="ctr" defTabSz="914400" rtl="0" eaLnBrk="1" fontAlgn="base" latinLnBrk="0" hangingPunct="1">
              <a:lnSpc>
                <a:spcPct val="100000"/>
              </a:lnSpc>
              <a:spcBef>
                <a:spcPct val="0"/>
              </a:spcBef>
              <a:spcAft>
                <a:spcPct val="0"/>
              </a:spcAft>
              <a:buClrTx/>
              <a:buSzTx/>
              <a:buFontTx/>
              <a:buNone/>
              <a:tabLst/>
            </a:pPr>
            <a:endParaRPr lang="nl-NL" sz="1200" b="1" dirty="0">
              <a:solidFill>
                <a:schemeClr val="tx1"/>
              </a:solidFill>
              <a:latin typeface="Arial" charset="0"/>
              <a:cs typeface="Arial" charset="0"/>
            </a:endParaRPr>
          </a:p>
          <a:p>
            <a:pPr marL="0" marR="0" indent="0" algn="ctr" defTabSz="914400" rtl="0" eaLnBrk="1" fontAlgn="base" latinLnBrk="0" hangingPunct="1">
              <a:lnSpc>
                <a:spcPct val="100000"/>
              </a:lnSpc>
              <a:spcBef>
                <a:spcPct val="0"/>
              </a:spcBef>
              <a:spcAft>
                <a:spcPct val="0"/>
              </a:spcAft>
              <a:buClrTx/>
              <a:buSzTx/>
              <a:buFontTx/>
              <a:buNone/>
              <a:tabLst/>
            </a:pPr>
            <a:endParaRPr kumimoji="0" lang="nl-NL" sz="1200" b="1" i="0" u="none" strike="noStrike" cap="none" normalizeH="0" baseline="0" dirty="0">
              <a:ln>
                <a:noFill/>
              </a:ln>
              <a:solidFill>
                <a:schemeClr val="tx1"/>
              </a:solidFill>
              <a:effectLst/>
              <a:latin typeface="Arial" charset="0"/>
              <a:cs typeface="Arial" charset="0"/>
            </a:endParaRPr>
          </a:p>
        </p:txBody>
      </p:sp>
      <p:sp>
        <p:nvSpPr>
          <p:cNvPr id="77" name="Oval 76"/>
          <p:cNvSpPr/>
          <p:nvPr/>
        </p:nvSpPr>
        <p:spPr bwMode="auto">
          <a:xfrm>
            <a:off x="6358832" y="4125505"/>
            <a:ext cx="936104" cy="691643"/>
          </a:xfrm>
          <a:prstGeom prst="ellipse">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nl-NL" sz="1400" b="1" i="0" u="none" strike="noStrike" cap="none" normalizeH="0" baseline="0" dirty="0">
                <a:ln>
                  <a:noFill/>
                </a:ln>
                <a:solidFill>
                  <a:srgbClr val="FFFFFF"/>
                </a:solidFill>
                <a:effectLst/>
                <a:latin typeface="Arial" charset="0"/>
                <a:cs typeface="Arial" charset="0"/>
              </a:rPr>
              <a:t>FHIR</a:t>
            </a:r>
          </a:p>
        </p:txBody>
      </p:sp>
      <p:sp>
        <p:nvSpPr>
          <p:cNvPr id="78" name="Oval 77"/>
          <p:cNvSpPr/>
          <p:nvPr/>
        </p:nvSpPr>
        <p:spPr bwMode="auto">
          <a:xfrm>
            <a:off x="1294852" y="4889251"/>
            <a:ext cx="936104" cy="691643"/>
          </a:xfrm>
          <a:prstGeom prst="ellipse">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nl-NL" sz="1400" b="1" i="0" u="none" strike="noStrike" cap="none" normalizeH="0" baseline="0" dirty="0">
                <a:ln>
                  <a:noFill/>
                </a:ln>
                <a:solidFill>
                  <a:srgbClr val="FFFFFF"/>
                </a:solidFill>
                <a:effectLst/>
                <a:latin typeface="Arial" charset="0"/>
                <a:cs typeface="Arial" charset="0"/>
              </a:rPr>
              <a:t>FHIR</a:t>
            </a:r>
          </a:p>
        </p:txBody>
      </p:sp>
      <p:grpSp>
        <p:nvGrpSpPr>
          <p:cNvPr id="80" name="Group 79"/>
          <p:cNvGrpSpPr/>
          <p:nvPr/>
        </p:nvGrpSpPr>
        <p:grpSpPr>
          <a:xfrm>
            <a:off x="7096186" y="2429466"/>
            <a:ext cx="1116124" cy="2174419"/>
            <a:chOff x="3612852" y="1559406"/>
            <a:chExt cx="1116124" cy="1630815"/>
          </a:xfrm>
        </p:grpSpPr>
        <p:cxnSp>
          <p:nvCxnSpPr>
            <p:cNvPr id="81" name="Straight Connector 80"/>
            <p:cNvCxnSpPr>
              <a:endCxn id="82" idx="4"/>
            </p:cNvCxnSpPr>
            <p:nvPr/>
          </p:nvCxnSpPr>
          <p:spPr bwMode="auto">
            <a:xfrm flipV="1">
              <a:off x="4170914" y="2070113"/>
              <a:ext cx="0" cy="1120108"/>
            </a:xfrm>
            <a:prstGeom prst="line">
              <a:avLst/>
            </a:prstGeom>
            <a:ln>
              <a:headEnd type="none" w="med" len="med"/>
              <a:tailEnd type="none" w="med" len="med"/>
            </a:ln>
          </p:spPr>
          <p:style>
            <a:lnRef idx="2">
              <a:schemeClr val="accent2"/>
            </a:lnRef>
            <a:fillRef idx="0">
              <a:schemeClr val="accent2"/>
            </a:fillRef>
            <a:effectRef idx="1">
              <a:schemeClr val="accent2"/>
            </a:effectRef>
            <a:fontRef idx="minor">
              <a:schemeClr val="tx1"/>
            </a:fontRef>
          </p:style>
        </p:cxnSp>
        <p:sp>
          <p:nvSpPr>
            <p:cNvPr id="82" name="Oval 81"/>
            <p:cNvSpPr/>
            <p:nvPr/>
          </p:nvSpPr>
          <p:spPr bwMode="auto">
            <a:xfrm>
              <a:off x="3612852" y="1559406"/>
              <a:ext cx="1116124" cy="510707"/>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nl-NL" sz="1600" b="1" i="0" u="none" strike="noStrike" cap="none" normalizeH="0" baseline="0" dirty="0">
                  <a:ln>
                    <a:noFill/>
                  </a:ln>
                  <a:solidFill>
                    <a:srgbClr val="FFFFFF"/>
                  </a:solidFill>
                  <a:effectLst/>
                  <a:latin typeface="Arial" charset="0"/>
                  <a:cs typeface="Arial" charset="0"/>
                </a:rPr>
                <a:t>Other</a:t>
              </a:r>
            </a:p>
          </p:txBody>
        </p:sp>
      </p:grpSp>
      <p:cxnSp>
        <p:nvCxnSpPr>
          <p:cNvPr id="83" name="Straight Connector 82"/>
          <p:cNvCxnSpPr>
            <a:stCxn id="76" idx="0"/>
            <a:endCxn id="82" idx="3"/>
          </p:cNvCxnSpPr>
          <p:nvPr/>
        </p:nvCxnSpPr>
        <p:spPr bwMode="auto">
          <a:xfrm flipV="1">
            <a:off x="6826884" y="3010686"/>
            <a:ext cx="432755" cy="372419"/>
          </a:xfrm>
          <a:prstGeom prst="line">
            <a:avLst/>
          </a:prstGeom>
          <a:ln>
            <a:headEnd type="none" w="med" len="med"/>
            <a:tailEnd type="none" w="med" len="med"/>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275522220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Overview of a server</a:t>
            </a:r>
          </a:p>
        </p:txBody>
      </p:sp>
      <p:sp>
        <p:nvSpPr>
          <p:cNvPr id="3" name="Slide Number Placeholder 2"/>
          <p:cNvSpPr>
            <a:spLocks noGrp="1"/>
          </p:cNvSpPr>
          <p:nvPr>
            <p:ph type="sldNum" sz="quarter" idx="4"/>
          </p:nvPr>
        </p:nvSpPr>
        <p:spPr/>
        <p:txBody>
          <a:bodyPr/>
          <a:lstStyle/>
          <a:p>
            <a:fld id="{5CC3E5C4-3E2B-40F1-9F2B-C46CEB0C88DF}" type="slidenum">
              <a:rPr lang="en-US" smtClean="0"/>
              <a:pPr/>
              <a:t>106</a:t>
            </a:fld>
            <a:endParaRPr lang="en-US"/>
          </a:p>
        </p:txBody>
      </p:sp>
      <p:sp>
        <p:nvSpPr>
          <p:cNvPr id="5" name="Rounded Rectangle 4"/>
          <p:cNvSpPr/>
          <p:nvPr/>
        </p:nvSpPr>
        <p:spPr bwMode="auto">
          <a:xfrm>
            <a:off x="685800" y="1828800"/>
            <a:ext cx="7848600" cy="4343400"/>
          </a:xfrm>
          <a:prstGeom prst="roundRect">
            <a:avLst/>
          </a:prstGeom>
          <a:ln>
            <a:headEnd type="none" w="med" len="med"/>
            <a:tailEnd type="none" w="med" len="med"/>
          </a:ln>
          <a:extLst/>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6" name="Rectangle 5"/>
          <p:cNvSpPr/>
          <p:nvPr/>
        </p:nvSpPr>
        <p:spPr bwMode="auto">
          <a:xfrm>
            <a:off x="2971800" y="1828800"/>
            <a:ext cx="2895600" cy="838200"/>
          </a:xfrm>
          <a:prstGeom prst="rect">
            <a:avLst/>
          </a:prstGeom>
          <a:ln>
            <a:headEnd type="none" w="med" len="med"/>
            <a:tailEnd type="none" w="med" len="med"/>
          </a:ln>
          <a:extLst/>
        </p:spPr>
        <p:style>
          <a:lnRef idx="3">
            <a:schemeClr val="lt1"/>
          </a:lnRef>
          <a:fillRef idx="1">
            <a:schemeClr val="accent2"/>
          </a:fillRef>
          <a:effectRef idx="1">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b="1">
                <a:solidFill>
                  <a:schemeClr val="bg1"/>
                </a:solidFill>
              </a:rPr>
              <a:t>HTTP</a:t>
            </a:r>
            <a:r>
              <a:rPr kumimoji="0" lang="en-US" sz="1800" b="1" i="0" u="none" strike="noStrike" cap="none" normalizeH="0" baseline="0">
                <a:ln>
                  <a:noFill/>
                </a:ln>
                <a:solidFill>
                  <a:schemeClr val="bg1"/>
                </a:solidFill>
                <a:effectLst/>
                <a:latin typeface="Arial" charset="0"/>
              </a:rPr>
              <a:t> / REST interface</a:t>
            </a:r>
          </a:p>
        </p:txBody>
      </p:sp>
      <p:sp>
        <p:nvSpPr>
          <p:cNvPr id="7" name="Cloud 6"/>
          <p:cNvSpPr/>
          <p:nvPr/>
        </p:nvSpPr>
        <p:spPr bwMode="auto">
          <a:xfrm>
            <a:off x="5486400" y="1828800"/>
            <a:ext cx="3352800" cy="1447800"/>
          </a:xfrm>
          <a:prstGeom prst="cloud">
            <a:avLst/>
          </a:prstGeom>
          <a:solidFill>
            <a:srgbClr val="FFC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a:t>Encoding/decoding, param validation, syntax validation</a:t>
            </a:r>
            <a:endParaRPr kumimoji="0" lang="en-US" sz="1800" b="0" i="0" u="none" strike="noStrike" cap="none" normalizeH="0" baseline="0">
              <a:ln>
                <a:noFill/>
              </a:ln>
              <a:solidFill>
                <a:schemeClr val="tx1"/>
              </a:solidFill>
              <a:effectLst/>
              <a:latin typeface="Arial" charset="0"/>
            </a:endParaRPr>
          </a:p>
        </p:txBody>
      </p:sp>
      <p:sp>
        <p:nvSpPr>
          <p:cNvPr id="8" name="Rectangle 7"/>
          <p:cNvSpPr/>
          <p:nvPr/>
        </p:nvSpPr>
        <p:spPr bwMode="auto">
          <a:xfrm>
            <a:off x="3276600" y="3200400"/>
            <a:ext cx="2362200" cy="1219200"/>
          </a:xfrm>
          <a:prstGeom prst="rect">
            <a:avLst/>
          </a:prstGeom>
          <a:ln>
            <a:headEnd type="none" w="med" len="med"/>
            <a:tailEnd type="none" w="med" len="med"/>
          </a:ln>
          <a:extLst/>
        </p:spPr>
        <p:style>
          <a:lnRef idx="3">
            <a:schemeClr val="lt1"/>
          </a:lnRef>
          <a:fillRef idx="1">
            <a:schemeClr val="accent2"/>
          </a:fillRef>
          <a:effectRef idx="1">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b="1">
                <a:solidFill>
                  <a:schemeClr val="bg1"/>
                </a:solidFill>
              </a:rPr>
              <a:t>Fhir Service</a:t>
            </a:r>
            <a:endParaRPr kumimoji="0" lang="en-US" sz="1800" b="1" i="0" u="none" strike="noStrike" cap="none" normalizeH="0" baseline="0">
              <a:ln>
                <a:noFill/>
              </a:ln>
              <a:solidFill>
                <a:schemeClr val="bg1"/>
              </a:solidFill>
              <a:effectLst/>
              <a:latin typeface="Arial" charset="0"/>
            </a:endParaRPr>
          </a:p>
        </p:txBody>
      </p:sp>
      <p:sp>
        <p:nvSpPr>
          <p:cNvPr id="9" name="Up-Down Arrow 8"/>
          <p:cNvSpPr/>
          <p:nvPr/>
        </p:nvSpPr>
        <p:spPr bwMode="auto">
          <a:xfrm>
            <a:off x="4191000" y="2514600"/>
            <a:ext cx="533400" cy="914400"/>
          </a:xfrm>
          <a:prstGeom prst="upDownArrow">
            <a:avLst/>
          </a:prstGeom>
          <a:ln>
            <a:headEnd type="none" w="med" len="med"/>
            <a:tailEnd type="none" w="med" len="med"/>
          </a:ln>
          <a:extLst/>
        </p:spPr>
        <p:style>
          <a:lnRef idx="1">
            <a:schemeClr val="accent4"/>
          </a:lnRef>
          <a:fillRef idx="2">
            <a:schemeClr val="accent4"/>
          </a:fillRef>
          <a:effectRef idx="1">
            <a:schemeClr val="accent4"/>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0" name="Rectangle 9"/>
          <p:cNvSpPr/>
          <p:nvPr/>
        </p:nvSpPr>
        <p:spPr bwMode="auto">
          <a:xfrm>
            <a:off x="1066800" y="4648200"/>
            <a:ext cx="2362200" cy="1219200"/>
          </a:xfrm>
          <a:prstGeom prst="rect">
            <a:avLst/>
          </a:prstGeom>
          <a:ln>
            <a:headEnd type="none" w="med" len="med"/>
            <a:tailEnd type="none" w="med" len="med"/>
          </a:ln>
          <a:extLst/>
        </p:spPr>
        <p:style>
          <a:lnRef idx="3">
            <a:schemeClr val="lt1"/>
          </a:lnRef>
          <a:fillRef idx="1">
            <a:schemeClr val="accent2"/>
          </a:fillRef>
          <a:effectRef idx="1">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b="1">
                <a:solidFill>
                  <a:schemeClr val="bg1"/>
                </a:solidFill>
              </a:rPr>
              <a:t>Indexer / Search</a:t>
            </a:r>
            <a:endParaRPr kumimoji="0" lang="en-US" sz="1800" b="1" i="0" u="none" strike="noStrike" cap="none" normalizeH="0" baseline="0">
              <a:ln>
                <a:noFill/>
              </a:ln>
              <a:solidFill>
                <a:schemeClr val="bg1"/>
              </a:solidFill>
              <a:effectLst/>
              <a:latin typeface="Arial" charset="0"/>
            </a:endParaRPr>
          </a:p>
        </p:txBody>
      </p:sp>
      <p:sp>
        <p:nvSpPr>
          <p:cNvPr id="11" name="Rectangle 10"/>
          <p:cNvSpPr/>
          <p:nvPr/>
        </p:nvSpPr>
        <p:spPr bwMode="auto">
          <a:xfrm>
            <a:off x="5334000" y="4648200"/>
            <a:ext cx="2362200" cy="1219200"/>
          </a:xfrm>
          <a:prstGeom prst="rect">
            <a:avLst/>
          </a:prstGeom>
          <a:ln>
            <a:headEnd type="none" w="med" len="med"/>
            <a:tailEnd type="none" w="med" len="med"/>
          </a:ln>
          <a:extLst/>
        </p:spPr>
        <p:style>
          <a:lnRef idx="3">
            <a:schemeClr val="lt1"/>
          </a:lnRef>
          <a:fillRef idx="1">
            <a:schemeClr val="accent2"/>
          </a:fillRef>
          <a:effectRef idx="1">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b="1">
                <a:solidFill>
                  <a:schemeClr val="bg1"/>
                </a:solidFill>
              </a:rPr>
              <a:t>Storage</a:t>
            </a:r>
            <a:endParaRPr kumimoji="0" lang="en-US" sz="1800" b="1" i="0" u="none" strike="noStrike" cap="none" normalizeH="0" baseline="0">
              <a:ln>
                <a:noFill/>
              </a:ln>
              <a:solidFill>
                <a:schemeClr val="bg1"/>
              </a:solidFill>
              <a:effectLst/>
              <a:latin typeface="Arial" charset="0"/>
            </a:endParaRPr>
          </a:p>
        </p:txBody>
      </p:sp>
      <p:sp>
        <p:nvSpPr>
          <p:cNvPr id="12" name="Left-Up Arrow 11"/>
          <p:cNvSpPr/>
          <p:nvPr/>
        </p:nvSpPr>
        <p:spPr bwMode="auto">
          <a:xfrm rot="10800000">
            <a:off x="2133601" y="3581400"/>
            <a:ext cx="1295400" cy="1219200"/>
          </a:xfrm>
          <a:prstGeom prst="leftUpArrow">
            <a:avLst/>
          </a:prstGeom>
          <a:ln>
            <a:headEnd type="none" w="med" len="med"/>
            <a:tailEnd type="none" w="med" len="med"/>
          </a:ln>
          <a:extLst/>
        </p:spPr>
        <p:style>
          <a:lnRef idx="1">
            <a:schemeClr val="accent4"/>
          </a:lnRef>
          <a:fillRef idx="2">
            <a:schemeClr val="accent4"/>
          </a:fillRef>
          <a:effectRef idx="1">
            <a:schemeClr val="accent4"/>
          </a:effectRef>
          <a:fontRef idx="minor">
            <a:schemeClr val="dk1"/>
          </a:fontRef>
        </p:style>
        <p:txBody>
          <a:bodyPr vert="horz" wrap="square" lIns="91440" tIns="45720" rIns="91440" bIns="45720" numCol="1" rtlCol="0" anchor="t" anchorCtr="0" compatLnSpc="1">
            <a:prstTxWarp prst="textNoShape">
              <a:avLst/>
            </a:prstTxWarp>
          </a:bodyPr>
          <a:lstStyle/>
          <a:p>
            <a:endParaRPr lang="en-US"/>
          </a:p>
        </p:txBody>
      </p:sp>
      <p:sp>
        <p:nvSpPr>
          <p:cNvPr id="13" name="Left-Up Arrow 12"/>
          <p:cNvSpPr/>
          <p:nvPr/>
        </p:nvSpPr>
        <p:spPr bwMode="auto">
          <a:xfrm rot="16200000">
            <a:off x="5372100" y="3619500"/>
            <a:ext cx="1295400" cy="1219200"/>
          </a:xfrm>
          <a:prstGeom prst="leftUpArrow">
            <a:avLst/>
          </a:prstGeom>
          <a:ln>
            <a:headEnd type="none" w="med" len="med"/>
            <a:tailEnd type="none" w="med" len="med"/>
          </a:ln>
          <a:extLst/>
        </p:spPr>
        <p:style>
          <a:lnRef idx="1">
            <a:schemeClr val="accent4"/>
          </a:lnRef>
          <a:fillRef idx="2">
            <a:schemeClr val="accent4"/>
          </a:fillRef>
          <a:effectRef idx="1">
            <a:schemeClr val="accent4"/>
          </a:effectRef>
          <a:fontRef idx="minor">
            <a:schemeClr val="dk1"/>
          </a:fontRef>
        </p:style>
        <p:txBody>
          <a:bodyPr vert="horz" wrap="square" lIns="91440" tIns="45720" rIns="91440" bIns="45720" numCol="1" rtlCol="0" anchor="t" anchorCtr="0" compatLnSpc="1">
            <a:prstTxWarp prst="textNoShape">
              <a:avLst/>
            </a:prstTxWarp>
          </a:bodyPr>
          <a:lstStyle/>
          <a:p>
            <a:endParaRPr lang="en-US"/>
          </a:p>
        </p:txBody>
      </p:sp>
      <p:sp>
        <p:nvSpPr>
          <p:cNvPr id="14" name="Cloud 13"/>
          <p:cNvSpPr/>
          <p:nvPr/>
        </p:nvSpPr>
        <p:spPr bwMode="auto">
          <a:xfrm>
            <a:off x="838200" y="2476500"/>
            <a:ext cx="3352800" cy="1447800"/>
          </a:xfrm>
          <a:prstGeom prst="cloud">
            <a:avLst/>
          </a:prstGeom>
          <a:solidFill>
            <a:srgbClr val="FFC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a:t>Implement service operations as described in spec</a:t>
            </a:r>
            <a:endParaRPr kumimoji="0" lang="en-US"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28053168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2" grpId="0" animBg="1"/>
      <p:bldP spid="13" grpId="0" animBg="1"/>
      <p:bldP spid="14" grpId="0" animBg="1"/>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Rectangle 55"/>
          <p:cNvSpPr/>
          <p:nvPr/>
        </p:nvSpPr>
        <p:spPr bwMode="auto">
          <a:xfrm>
            <a:off x="2590800" y="1752600"/>
            <a:ext cx="1839074" cy="4638187"/>
          </a:xfrm>
          <a:prstGeom prst="rect">
            <a:avLst/>
          </a:prstGeom>
          <a:solidFill>
            <a:schemeClr val="accent5">
              <a:lumMod val="40000"/>
              <a:lumOff val="60000"/>
            </a:scheme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06" name="Rectangle 105"/>
          <p:cNvSpPr/>
          <p:nvPr/>
        </p:nvSpPr>
        <p:spPr bwMode="auto">
          <a:xfrm>
            <a:off x="6781800" y="1828800"/>
            <a:ext cx="1839074" cy="4638187"/>
          </a:xfrm>
          <a:prstGeom prst="rect">
            <a:avLst/>
          </a:prstGeom>
          <a:solidFill>
            <a:schemeClr val="accent5">
              <a:lumMod val="40000"/>
              <a:lumOff val="60000"/>
            </a:scheme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 name="Title 1"/>
          <p:cNvSpPr>
            <a:spLocks noGrp="1"/>
          </p:cNvSpPr>
          <p:nvPr>
            <p:ph type="title"/>
          </p:nvPr>
        </p:nvSpPr>
        <p:spPr/>
        <p:txBody>
          <a:bodyPr/>
          <a:lstStyle/>
          <a:p>
            <a:r>
              <a:rPr lang="en-US"/>
              <a:t>From wire to store</a:t>
            </a:r>
          </a:p>
        </p:txBody>
      </p:sp>
      <p:sp>
        <p:nvSpPr>
          <p:cNvPr id="4" name="Can 3"/>
          <p:cNvSpPr/>
          <p:nvPr/>
        </p:nvSpPr>
        <p:spPr>
          <a:xfrm>
            <a:off x="345976" y="5562600"/>
            <a:ext cx="1787624" cy="786662"/>
          </a:xfrm>
          <a:prstGeom prst="can">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t>Storage</a:t>
            </a:r>
          </a:p>
        </p:txBody>
      </p:sp>
      <p:sp>
        <p:nvSpPr>
          <p:cNvPr id="8" name="Rectangle 7"/>
          <p:cNvSpPr/>
          <p:nvPr/>
        </p:nvSpPr>
        <p:spPr>
          <a:xfrm>
            <a:off x="332319" y="3886200"/>
            <a:ext cx="1752600" cy="115184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solidFill>
                  <a:schemeClr val="dk1"/>
                </a:solidFill>
              </a:rPr>
              <a:t>Fhir Service</a:t>
            </a:r>
          </a:p>
        </p:txBody>
      </p:sp>
      <p:sp>
        <p:nvSpPr>
          <p:cNvPr id="9" name="Round Diagonal Corner Rectangle 8"/>
          <p:cNvSpPr/>
          <p:nvPr/>
        </p:nvSpPr>
        <p:spPr>
          <a:xfrm>
            <a:off x="371128" y="1828800"/>
            <a:ext cx="1960250" cy="487893"/>
          </a:xfrm>
          <a:prstGeom prst="round2Diag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solidFill>
                  <a:schemeClr val="dk1"/>
                </a:solidFill>
              </a:rPr>
              <a:t>REST interface</a:t>
            </a:r>
          </a:p>
        </p:txBody>
      </p:sp>
      <p:grpSp>
        <p:nvGrpSpPr>
          <p:cNvPr id="33" name="Group 32"/>
          <p:cNvGrpSpPr/>
          <p:nvPr/>
        </p:nvGrpSpPr>
        <p:grpSpPr>
          <a:xfrm>
            <a:off x="2590800" y="1880338"/>
            <a:ext cx="1676400" cy="4493980"/>
            <a:chOff x="2926422" y="1828800"/>
            <a:chExt cx="1676400" cy="4493980"/>
          </a:xfrm>
        </p:grpSpPr>
        <p:sp>
          <p:nvSpPr>
            <p:cNvPr id="12" name="TextBox 11"/>
            <p:cNvSpPr txBox="1"/>
            <p:nvPr/>
          </p:nvSpPr>
          <p:spPr>
            <a:xfrm>
              <a:off x="3124200" y="1828800"/>
              <a:ext cx="1364476" cy="369332"/>
            </a:xfrm>
            <a:prstGeom prst="rect">
              <a:avLst/>
            </a:prstGeom>
            <a:noFill/>
          </p:spPr>
          <p:txBody>
            <a:bodyPr wrap="none" rtlCol="0">
              <a:spAutoFit/>
            </a:bodyPr>
            <a:lstStyle/>
            <a:p>
              <a:r>
                <a:rPr lang="en-US" b="1"/>
                <a:t>JSON/XML</a:t>
              </a:r>
            </a:p>
          </p:txBody>
        </p:sp>
        <p:sp>
          <p:nvSpPr>
            <p:cNvPr id="13" name="TextBox 12"/>
            <p:cNvSpPr txBox="1"/>
            <p:nvPr/>
          </p:nvSpPr>
          <p:spPr>
            <a:xfrm>
              <a:off x="2926422" y="4267200"/>
              <a:ext cx="1676400" cy="369332"/>
            </a:xfrm>
            <a:prstGeom prst="rect">
              <a:avLst/>
            </a:prstGeom>
            <a:noFill/>
          </p:spPr>
          <p:txBody>
            <a:bodyPr wrap="square" rtlCol="0">
              <a:spAutoFit/>
            </a:bodyPr>
            <a:lstStyle/>
            <a:p>
              <a:r>
                <a:rPr lang="en-US" b="1"/>
                <a:t>POCO/POJO</a:t>
              </a:r>
            </a:p>
          </p:txBody>
        </p:sp>
        <p:sp>
          <p:nvSpPr>
            <p:cNvPr id="14" name="TextBox 13"/>
            <p:cNvSpPr txBox="1"/>
            <p:nvPr/>
          </p:nvSpPr>
          <p:spPr>
            <a:xfrm>
              <a:off x="3354148" y="5953448"/>
              <a:ext cx="864339" cy="369332"/>
            </a:xfrm>
            <a:prstGeom prst="rect">
              <a:avLst/>
            </a:prstGeom>
            <a:noFill/>
          </p:spPr>
          <p:txBody>
            <a:bodyPr wrap="none" rtlCol="0">
              <a:spAutoFit/>
            </a:bodyPr>
            <a:lstStyle/>
            <a:p>
              <a:r>
                <a:rPr lang="en-US" b="1"/>
                <a:t>DBMS</a:t>
              </a:r>
            </a:p>
          </p:txBody>
        </p:sp>
        <p:sp>
          <p:nvSpPr>
            <p:cNvPr id="15" name="TextBox 14"/>
            <p:cNvSpPr txBox="1"/>
            <p:nvPr/>
          </p:nvSpPr>
          <p:spPr>
            <a:xfrm>
              <a:off x="3240578" y="5181600"/>
              <a:ext cx="1133644" cy="369332"/>
            </a:xfrm>
            <a:prstGeom prst="rect">
              <a:avLst/>
            </a:prstGeom>
            <a:noFill/>
          </p:spPr>
          <p:txBody>
            <a:bodyPr wrap="none" rtlCol="0">
              <a:spAutoFit/>
            </a:bodyPr>
            <a:lstStyle/>
            <a:p>
              <a:r>
                <a:rPr lang="en-US" b="1"/>
                <a:t>O-R Map</a:t>
              </a:r>
            </a:p>
          </p:txBody>
        </p:sp>
        <p:sp>
          <p:nvSpPr>
            <p:cNvPr id="16" name="TextBox 15"/>
            <p:cNvSpPr txBox="1"/>
            <p:nvPr/>
          </p:nvSpPr>
          <p:spPr>
            <a:xfrm>
              <a:off x="3048000" y="3048000"/>
              <a:ext cx="1505540" cy="369332"/>
            </a:xfrm>
            <a:prstGeom prst="rect">
              <a:avLst/>
            </a:prstGeom>
            <a:noFill/>
          </p:spPr>
          <p:txBody>
            <a:bodyPr wrap="none" rtlCol="0">
              <a:spAutoFit/>
            </a:bodyPr>
            <a:lstStyle/>
            <a:p>
              <a:r>
                <a:rPr lang="en-US" b="1"/>
                <a:t>FHIR Parser</a:t>
              </a:r>
            </a:p>
          </p:txBody>
        </p:sp>
        <p:cxnSp>
          <p:nvCxnSpPr>
            <p:cNvPr id="18" name="Straight Arrow Connector 17"/>
            <p:cNvCxnSpPr/>
            <p:nvPr/>
          </p:nvCxnSpPr>
          <p:spPr>
            <a:xfrm>
              <a:off x="3733800" y="2438400"/>
              <a:ext cx="0" cy="540198"/>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19" name="Straight Arrow Connector 18"/>
            <p:cNvCxnSpPr/>
            <p:nvPr/>
          </p:nvCxnSpPr>
          <p:spPr>
            <a:xfrm>
              <a:off x="3733800" y="3480487"/>
              <a:ext cx="0" cy="786713"/>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20" name="Straight Arrow Connector 19"/>
            <p:cNvCxnSpPr/>
            <p:nvPr/>
          </p:nvCxnSpPr>
          <p:spPr>
            <a:xfrm>
              <a:off x="3733800" y="4712144"/>
              <a:ext cx="0" cy="393256"/>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23" name="Straight Arrow Connector 22"/>
            <p:cNvCxnSpPr/>
            <p:nvPr/>
          </p:nvCxnSpPr>
          <p:spPr>
            <a:xfrm>
              <a:off x="3744074" y="5616136"/>
              <a:ext cx="0" cy="270099"/>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grpSp>
      <p:sp>
        <p:nvSpPr>
          <p:cNvPr id="5" name="Slide Number Placeholder 4"/>
          <p:cNvSpPr>
            <a:spLocks noGrp="1"/>
          </p:cNvSpPr>
          <p:nvPr>
            <p:ph type="sldNum" sz="quarter" idx="4"/>
          </p:nvPr>
        </p:nvSpPr>
        <p:spPr/>
        <p:txBody>
          <a:bodyPr/>
          <a:lstStyle/>
          <a:p>
            <a:fld id="{5CC3E5C4-3E2B-40F1-9F2B-C46CEB0C88DF}" type="slidenum">
              <a:rPr lang="en-US" smtClean="0"/>
              <a:pPr/>
              <a:t>107</a:t>
            </a:fld>
            <a:endParaRPr lang="en-US"/>
          </a:p>
        </p:txBody>
      </p:sp>
      <p:grpSp>
        <p:nvGrpSpPr>
          <p:cNvPr id="34" name="Group 33"/>
          <p:cNvGrpSpPr/>
          <p:nvPr/>
        </p:nvGrpSpPr>
        <p:grpSpPr>
          <a:xfrm>
            <a:off x="4800600" y="1852844"/>
            <a:ext cx="1676400" cy="4624156"/>
            <a:chOff x="4526622" y="1828800"/>
            <a:chExt cx="1676400" cy="4624156"/>
          </a:xfrm>
        </p:grpSpPr>
        <p:grpSp>
          <p:nvGrpSpPr>
            <p:cNvPr id="71" name="Group 70"/>
            <p:cNvGrpSpPr/>
            <p:nvPr/>
          </p:nvGrpSpPr>
          <p:grpSpPr>
            <a:xfrm>
              <a:off x="4526622" y="1828800"/>
              <a:ext cx="1676400" cy="4057435"/>
              <a:chOff x="2926422" y="1828800"/>
              <a:chExt cx="1676400" cy="4057435"/>
            </a:xfrm>
          </p:grpSpPr>
          <p:sp>
            <p:nvSpPr>
              <p:cNvPr id="72" name="TextBox 71"/>
              <p:cNvSpPr txBox="1"/>
              <p:nvPr/>
            </p:nvSpPr>
            <p:spPr>
              <a:xfrm>
                <a:off x="3124200" y="1828800"/>
                <a:ext cx="1364476" cy="369332"/>
              </a:xfrm>
              <a:prstGeom prst="rect">
                <a:avLst/>
              </a:prstGeom>
              <a:noFill/>
            </p:spPr>
            <p:txBody>
              <a:bodyPr wrap="none" rtlCol="0">
                <a:spAutoFit/>
              </a:bodyPr>
              <a:lstStyle/>
              <a:p>
                <a:r>
                  <a:rPr lang="en-US" b="1"/>
                  <a:t>JSON/XML</a:t>
                </a:r>
              </a:p>
            </p:txBody>
          </p:sp>
          <p:sp>
            <p:nvSpPr>
              <p:cNvPr id="73" name="TextBox 72"/>
              <p:cNvSpPr txBox="1"/>
              <p:nvPr/>
            </p:nvSpPr>
            <p:spPr>
              <a:xfrm>
                <a:off x="2926422" y="4267200"/>
                <a:ext cx="1676400" cy="369332"/>
              </a:xfrm>
              <a:prstGeom prst="rect">
                <a:avLst/>
              </a:prstGeom>
              <a:noFill/>
            </p:spPr>
            <p:txBody>
              <a:bodyPr wrap="square" rtlCol="0">
                <a:spAutoFit/>
              </a:bodyPr>
              <a:lstStyle/>
              <a:p>
                <a:r>
                  <a:rPr lang="en-US" b="1"/>
                  <a:t>POCO/POJO</a:t>
                </a:r>
              </a:p>
            </p:txBody>
          </p:sp>
          <p:sp>
            <p:nvSpPr>
              <p:cNvPr id="75" name="TextBox 74"/>
              <p:cNvSpPr txBox="1"/>
              <p:nvPr/>
            </p:nvSpPr>
            <p:spPr>
              <a:xfrm>
                <a:off x="3203776" y="5181600"/>
                <a:ext cx="1120820" cy="369332"/>
              </a:xfrm>
              <a:prstGeom prst="rect">
                <a:avLst/>
              </a:prstGeom>
              <a:noFill/>
            </p:spPr>
            <p:txBody>
              <a:bodyPr wrap="none" rtlCol="0">
                <a:spAutoFit/>
              </a:bodyPr>
              <a:lstStyle/>
              <a:p>
                <a:r>
                  <a:rPr lang="en-US" b="1"/>
                  <a:t>Serialize</a:t>
                </a:r>
              </a:p>
            </p:txBody>
          </p:sp>
          <p:sp>
            <p:nvSpPr>
              <p:cNvPr id="76" name="TextBox 75"/>
              <p:cNvSpPr txBox="1"/>
              <p:nvPr/>
            </p:nvSpPr>
            <p:spPr>
              <a:xfrm>
                <a:off x="3048000" y="3048000"/>
                <a:ext cx="1505540" cy="369332"/>
              </a:xfrm>
              <a:prstGeom prst="rect">
                <a:avLst/>
              </a:prstGeom>
              <a:noFill/>
            </p:spPr>
            <p:txBody>
              <a:bodyPr wrap="none" rtlCol="0">
                <a:spAutoFit/>
              </a:bodyPr>
              <a:lstStyle/>
              <a:p>
                <a:r>
                  <a:rPr lang="en-US" b="1"/>
                  <a:t>FHIR Parser</a:t>
                </a:r>
              </a:p>
            </p:txBody>
          </p:sp>
          <p:cxnSp>
            <p:nvCxnSpPr>
              <p:cNvPr id="77" name="Straight Arrow Connector 76"/>
              <p:cNvCxnSpPr/>
              <p:nvPr/>
            </p:nvCxnSpPr>
            <p:spPr>
              <a:xfrm>
                <a:off x="3733800" y="2438400"/>
                <a:ext cx="0" cy="540198"/>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78" name="Straight Arrow Connector 77"/>
              <p:cNvCxnSpPr/>
              <p:nvPr/>
            </p:nvCxnSpPr>
            <p:spPr>
              <a:xfrm>
                <a:off x="3733800" y="3480487"/>
                <a:ext cx="0" cy="786713"/>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79" name="Straight Arrow Connector 78"/>
              <p:cNvCxnSpPr/>
              <p:nvPr/>
            </p:nvCxnSpPr>
            <p:spPr>
              <a:xfrm>
                <a:off x="3733800" y="4712144"/>
                <a:ext cx="0" cy="393256"/>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80" name="Straight Arrow Connector 79"/>
              <p:cNvCxnSpPr/>
              <p:nvPr/>
            </p:nvCxnSpPr>
            <p:spPr>
              <a:xfrm>
                <a:off x="3744074" y="5616136"/>
                <a:ext cx="0" cy="270099"/>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grpSp>
        <p:sp>
          <p:nvSpPr>
            <p:cNvPr id="81" name="TextBox 80"/>
            <p:cNvSpPr txBox="1"/>
            <p:nvPr/>
          </p:nvSpPr>
          <p:spPr>
            <a:xfrm>
              <a:off x="4679207" y="5806625"/>
              <a:ext cx="1364477" cy="646331"/>
            </a:xfrm>
            <a:prstGeom prst="rect">
              <a:avLst/>
            </a:prstGeom>
            <a:noFill/>
          </p:spPr>
          <p:txBody>
            <a:bodyPr wrap="none" rtlCol="0">
              <a:spAutoFit/>
            </a:bodyPr>
            <a:lstStyle/>
            <a:p>
              <a:pPr algn="ctr"/>
              <a:r>
                <a:rPr lang="en-US" b="1"/>
                <a:t>NoSql</a:t>
              </a:r>
              <a:br>
                <a:rPr lang="en-US" b="1"/>
              </a:br>
              <a:r>
                <a:rPr lang="en-US" b="1"/>
                <a:t>(Xml/Json)</a:t>
              </a:r>
            </a:p>
          </p:txBody>
        </p:sp>
      </p:grpSp>
      <p:grpSp>
        <p:nvGrpSpPr>
          <p:cNvPr id="107" name="Group 106"/>
          <p:cNvGrpSpPr/>
          <p:nvPr/>
        </p:nvGrpSpPr>
        <p:grpSpPr>
          <a:xfrm>
            <a:off x="6858000" y="1828800"/>
            <a:ext cx="1676400" cy="4493980"/>
            <a:chOff x="2926422" y="1828800"/>
            <a:chExt cx="1676400" cy="4493980"/>
          </a:xfrm>
        </p:grpSpPr>
        <p:sp>
          <p:nvSpPr>
            <p:cNvPr id="108" name="TextBox 107"/>
            <p:cNvSpPr txBox="1"/>
            <p:nvPr/>
          </p:nvSpPr>
          <p:spPr>
            <a:xfrm>
              <a:off x="3124200" y="1828800"/>
              <a:ext cx="1364476" cy="369332"/>
            </a:xfrm>
            <a:prstGeom prst="rect">
              <a:avLst/>
            </a:prstGeom>
            <a:noFill/>
          </p:spPr>
          <p:txBody>
            <a:bodyPr wrap="none" rtlCol="0">
              <a:spAutoFit/>
            </a:bodyPr>
            <a:lstStyle/>
            <a:p>
              <a:r>
                <a:rPr lang="en-US" b="1"/>
                <a:t>JSON/XML</a:t>
              </a:r>
            </a:p>
          </p:txBody>
        </p:sp>
        <p:sp>
          <p:nvSpPr>
            <p:cNvPr id="109" name="TextBox 108"/>
            <p:cNvSpPr txBox="1"/>
            <p:nvPr/>
          </p:nvSpPr>
          <p:spPr>
            <a:xfrm>
              <a:off x="2926422" y="4267200"/>
              <a:ext cx="1676400" cy="369332"/>
            </a:xfrm>
            <a:prstGeom prst="rect">
              <a:avLst/>
            </a:prstGeom>
            <a:noFill/>
          </p:spPr>
          <p:txBody>
            <a:bodyPr wrap="square" rtlCol="0">
              <a:spAutoFit/>
            </a:bodyPr>
            <a:lstStyle/>
            <a:p>
              <a:r>
                <a:rPr lang="en-US" b="1"/>
                <a:t>POCO/POJO</a:t>
              </a:r>
            </a:p>
          </p:txBody>
        </p:sp>
        <p:sp>
          <p:nvSpPr>
            <p:cNvPr id="110" name="TextBox 109"/>
            <p:cNvSpPr txBox="1"/>
            <p:nvPr/>
          </p:nvSpPr>
          <p:spPr>
            <a:xfrm>
              <a:off x="3354148" y="5953448"/>
              <a:ext cx="864339" cy="369332"/>
            </a:xfrm>
            <a:prstGeom prst="rect">
              <a:avLst/>
            </a:prstGeom>
            <a:noFill/>
          </p:spPr>
          <p:txBody>
            <a:bodyPr wrap="none" rtlCol="0">
              <a:spAutoFit/>
            </a:bodyPr>
            <a:lstStyle/>
            <a:p>
              <a:r>
                <a:rPr lang="en-US" b="1"/>
                <a:t>DBMS</a:t>
              </a:r>
            </a:p>
          </p:txBody>
        </p:sp>
        <p:sp>
          <p:nvSpPr>
            <p:cNvPr id="111" name="TextBox 110"/>
            <p:cNvSpPr txBox="1"/>
            <p:nvPr/>
          </p:nvSpPr>
          <p:spPr>
            <a:xfrm>
              <a:off x="3231222" y="5181600"/>
              <a:ext cx="1120820" cy="369332"/>
            </a:xfrm>
            <a:prstGeom prst="rect">
              <a:avLst/>
            </a:prstGeom>
            <a:noFill/>
          </p:spPr>
          <p:txBody>
            <a:bodyPr wrap="none" rtlCol="0">
              <a:spAutoFit/>
            </a:bodyPr>
            <a:lstStyle/>
            <a:p>
              <a:r>
                <a:rPr lang="en-US" b="1"/>
                <a:t>Serialize</a:t>
              </a:r>
            </a:p>
          </p:txBody>
        </p:sp>
        <p:sp>
          <p:nvSpPr>
            <p:cNvPr id="112" name="TextBox 111"/>
            <p:cNvSpPr txBox="1"/>
            <p:nvPr/>
          </p:nvSpPr>
          <p:spPr>
            <a:xfrm>
              <a:off x="3048000" y="3048000"/>
              <a:ext cx="1505540" cy="369332"/>
            </a:xfrm>
            <a:prstGeom prst="rect">
              <a:avLst/>
            </a:prstGeom>
            <a:noFill/>
          </p:spPr>
          <p:txBody>
            <a:bodyPr wrap="none" rtlCol="0">
              <a:spAutoFit/>
            </a:bodyPr>
            <a:lstStyle/>
            <a:p>
              <a:r>
                <a:rPr lang="en-US" b="1"/>
                <a:t>FHIR Parser</a:t>
              </a:r>
            </a:p>
          </p:txBody>
        </p:sp>
        <p:cxnSp>
          <p:nvCxnSpPr>
            <p:cNvPr id="113" name="Straight Arrow Connector 112"/>
            <p:cNvCxnSpPr/>
            <p:nvPr/>
          </p:nvCxnSpPr>
          <p:spPr>
            <a:xfrm>
              <a:off x="3733800" y="2438400"/>
              <a:ext cx="0" cy="540198"/>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114" name="Straight Arrow Connector 113"/>
            <p:cNvCxnSpPr/>
            <p:nvPr/>
          </p:nvCxnSpPr>
          <p:spPr>
            <a:xfrm>
              <a:off x="3733800" y="3480487"/>
              <a:ext cx="0" cy="786713"/>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115" name="Straight Arrow Connector 114"/>
            <p:cNvCxnSpPr/>
            <p:nvPr/>
          </p:nvCxnSpPr>
          <p:spPr>
            <a:xfrm>
              <a:off x="3733800" y="4712144"/>
              <a:ext cx="0" cy="393256"/>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116" name="Straight Arrow Connector 115"/>
            <p:cNvCxnSpPr/>
            <p:nvPr/>
          </p:nvCxnSpPr>
          <p:spPr>
            <a:xfrm>
              <a:off x="3744074" y="5616136"/>
              <a:ext cx="0" cy="270099"/>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162162856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Shape 562">
            <a:extLst>
              <a:ext uri="{FF2B5EF4-FFF2-40B4-BE49-F238E27FC236}">
                <a16:creationId xmlns:a16="http://schemas.microsoft.com/office/drawing/2014/main" id="{9EA31835-0A5D-482B-9555-F910C71D8EAA}"/>
              </a:ext>
            </a:extLst>
          </p:cNvPr>
          <p:cNvSpPr/>
          <p:nvPr/>
        </p:nvSpPr>
        <p:spPr>
          <a:xfrm>
            <a:off x="2595844" y="5850121"/>
            <a:ext cx="1835400" cy="517199"/>
          </a:xfrm>
          <a:prstGeom prst="roundRect">
            <a:avLst>
              <a:gd name="adj" fmla="val 16667"/>
            </a:avLst>
          </a:prstGeom>
          <a:gradFill>
            <a:gsLst>
              <a:gs pos="0">
                <a:srgbClr val="BBBBBB"/>
              </a:gs>
              <a:gs pos="35000">
                <a:srgbClr val="CFCFCF"/>
              </a:gs>
              <a:gs pos="100000">
                <a:srgbClr val="EEEEEE"/>
              </a:gs>
            </a:gsLst>
            <a:lin ang="16200038" scaled="0"/>
          </a:gradFill>
          <a:ln>
            <a:noFill/>
          </a:ln>
        </p:spPr>
        <p:txBody>
          <a:bodyPr lIns="91425" tIns="45700" rIns="91425" bIns="45700" anchor="ctr" anchorCtr="0">
            <a:noAutofit/>
          </a:bodyPr>
          <a:lstStyle/>
          <a:p>
            <a:pPr marL="0" marR="0" lvl="0" indent="0" algn="l" rtl="0">
              <a:spcBef>
                <a:spcPts val="0"/>
              </a:spcBef>
              <a:buNone/>
            </a:pPr>
            <a:endParaRPr sz="1600" b="0" i="0" u="none" strike="noStrike" cap="none">
              <a:solidFill>
                <a:srgbClr val="3F3F3F"/>
              </a:solidFill>
              <a:latin typeface="Souce Sans Pro"/>
              <a:ea typeface="Souce Sans Pro"/>
              <a:cs typeface="Souce Sans Pro"/>
              <a:sym typeface="Souce Sans Pro"/>
            </a:endParaRPr>
          </a:p>
        </p:txBody>
      </p:sp>
      <p:sp>
        <p:nvSpPr>
          <p:cNvPr id="2" name="Title 1">
            <a:extLst>
              <a:ext uri="{FF2B5EF4-FFF2-40B4-BE49-F238E27FC236}">
                <a16:creationId xmlns:a16="http://schemas.microsoft.com/office/drawing/2014/main" id="{A17A3D2D-5544-465F-BBCA-8D80EBF886A5}"/>
              </a:ext>
            </a:extLst>
          </p:cNvPr>
          <p:cNvSpPr>
            <a:spLocks noGrp="1"/>
          </p:cNvSpPr>
          <p:nvPr>
            <p:ph type="title"/>
          </p:nvPr>
        </p:nvSpPr>
        <p:spPr/>
        <p:txBody>
          <a:bodyPr/>
          <a:lstStyle/>
          <a:p>
            <a:r>
              <a:rPr lang="en-CA" dirty="0"/>
              <a:t>SMART on FHIR</a:t>
            </a:r>
          </a:p>
        </p:txBody>
      </p:sp>
      <p:sp>
        <p:nvSpPr>
          <p:cNvPr id="3" name="Slide Number Placeholder 2">
            <a:extLst>
              <a:ext uri="{FF2B5EF4-FFF2-40B4-BE49-F238E27FC236}">
                <a16:creationId xmlns:a16="http://schemas.microsoft.com/office/drawing/2014/main" id="{02D0CBEF-D6FA-4E2B-B8ED-B125A2E3490F}"/>
              </a:ext>
            </a:extLst>
          </p:cNvPr>
          <p:cNvSpPr>
            <a:spLocks noGrp="1"/>
          </p:cNvSpPr>
          <p:nvPr>
            <p:ph type="sldNum" sz="quarter" idx="4"/>
          </p:nvPr>
        </p:nvSpPr>
        <p:spPr/>
        <p:txBody>
          <a:bodyPr/>
          <a:lstStyle/>
          <a:p>
            <a:fld id="{5CC3E5C4-3E2B-40F1-9F2B-C46CEB0C88DF}" type="slidenum">
              <a:rPr lang="en-CA" smtClean="0"/>
              <a:pPr/>
              <a:t>108</a:t>
            </a:fld>
            <a:endParaRPr lang="en-CA" dirty="0"/>
          </a:p>
        </p:txBody>
      </p:sp>
      <p:sp>
        <p:nvSpPr>
          <p:cNvPr id="4" name="Shape 511">
            <a:extLst>
              <a:ext uri="{FF2B5EF4-FFF2-40B4-BE49-F238E27FC236}">
                <a16:creationId xmlns:a16="http://schemas.microsoft.com/office/drawing/2014/main" id="{480C85B3-AA36-414F-9EB4-88BB162BCC00}"/>
              </a:ext>
            </a:extLst>
          </p:cNvPr>
          <p:cNvSpPr/>
          <p:nvPr/>
        </p:nvSpPr>
        <p:spPr>
          <a:xfrm>
            <a:off x="874667" y="4284912"/>
            <a:ext cx="3409199" cy="512400"/>
          </a:xfrm>
          <a:prstGeom prst="roundRect">
            <a:avLst>
              <a:gd name="adj" fmla="val 16667"/>
            </a:avLst>
          </a:prstGeom>
          <a:gradFill>
            <a:gsLst>
              <a:gs pos="0">
                <a:srgbClr val="BBBBBB"/>
              </a:gs>
              <a:gs pos="35000">
                <a:srgbClr val="CFCFCF"/>
              </a:gs>
              <a:gs pos="100000">
                <a:srgbClr val="EEEEEE"/>
              </a:gs>
            </a:gsLst>
            <a:lin ang="16200038" scaled="0"/>
          </a:gradFill>
          <a:ln>
            <a:noFill/>
          </a:ln>
        </p:spPr>
        <p:txBody>
          <a:bodyPr lIns="91425" tIns="45700" rIns="91425" bIns="45700" anchor="ctr" anchorCtr="0">
            <a:noAutofit/>
          </a:bodyPr>
          <a:lstStyle/>
          <a:p>
            <a:pPr marL="0" marR="0" lvl="0" indent="0" algn="ctr" rtl="0">
              <a:spcBef>
                <a:spcPts val="0"/>
              </a:spcBef>
              <a:buSzPct val="25000"/>
              <a:buNone/>
            </a:pPr>
            <a:r>
              <a:rPr lang="en" sz="1600">
                <a:solidFill>
                  <a:srgbClr val="3F3F3F"/>
                </a:solidFill>
                <a:latin typeface="Calibri"/>
                <a:ea typeface="Calibri"/>
                <a:cs typeface="Calibri"/>
                <a:sym typeface="Calibri"/>
              </a:rPr>
              <a:t>MU-oriented</a:t>
            </a:r>
            <a:br>
              <a:rPr lang="en" sz="1600" b="0" i="0" u="none" strike="noStrike" cap="none">
                <a:solidFill>
                  <a:srgbClr val="3F3F3F"/>
                </a:solidFill>
                <a:latin typeface="Calibri"/>
                <a:ea typeface="Calibri"/>
                <a:cs typeface="Calibri"/>
                <a:sym typeface="Calibri"/>
              </a:rPr>
            </a:br>
            <a:r>
              <a:rPr lang="en" sz="1600" b="0" i="0" u="none" strike="noStrike" cap="none">
                <a:solidFill>
                  <a:srgbClr val="3F3F3F"/>
                </a:solidFill>
                <a:latin typeface="Calibri"/>
                <a:ea typeface="Calibri"/>
                <a:cs typeface="Calibri"/>
                <a:sym typeface="Calibri"/>
              </a:rPr>
              <a:t>FHIR Data Profiles</a:t>
            </a:r>
          </a:p>
        </p:txBody>
      </p:sp>
      <p:sp>
        <p:nvSpPr>
          <p:cNvPr id="5" name="Shape 512">
            <a:extLst>
              <a:ext uri="{FF2B5EF4-FFF2-40B4-BE49-F238E27FC236}">
                <a16:creationId xmlns:a16="http://schemas.microsoft.com/office/drawing/2014/main" id="{1B1BD943-5478-43F8-8CE5-E50DAC32D8E9}"/>
              </a:ext>
            </a:extLst>
          </p:cNvPr>
          <p:cNvSpPr/>
          <p:nvPr/>
        </p:nvSpPr>
        <p:spPr>
          <a:xfrm>
            <a:off x="874667" y="3535506"/>
            <a:ext cx="3409199" cy="668400"/>
          </a:xfrm>
          <a:prstGeom prst="roundRect">
            <a:avLst>
              <a:gd name="adj" fmla="val 16667"/>
            </a:avLst>
          </a:prstGeom>
          <a:gradFill>
            <a:gsLst>
              <a:gs pos="0">
                <a:srgbClr val="BBBBBB"/>
              </a:gs>
              <a:gs pos="35000">
                <a:srgbClr val="CFCFCF"/>
              </a:gs>
              <a:gs pos="100000">
                <a:srgbClr val="EEEEEE"/>
              </a:gs>
            </a:gsLst>
            <a:lin ang="16200038" scaled="0"/>
          </a:gra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rgbClr val="000000"/>
              </a:solidFill>
              <a:latin typeface="Souce Sans Pro"/>
              <a:ea typeface="Souce Sans Pro"/>
              <a:cs typeface="Souce Sans Pro"/>
              <a:sym typeface="Souce Sans Pro"/>
            </a:endParaRPr>
          </a:p>
        </p:txBody>
      </p:sp>
      <p:sp>
        <p:nvSpPr>
          <p:cNvPr id="6" name="Shape 513">
            <a:extLst>
              <a:ext uri="{FF2B5EF4-FFF2-40B4-BE49-F238E27FC236}">
                <a16:creationId xmlns:a16="http://schemas.microsoft.com/office/drawing/2014/main" id="{B6F1E154-7853-4056-BA22-426A830D5983}"/>
              </a:ext>
            </a:extLst>
          </p:cNvPr>
          <p:cNvSpPr/>
          <p:nvPr/>
        </p:nvSpPr>
        <p:spPr>
          <a:xfrm>
            <a:off x="1353555" y="1716081"/>
            <a:ext cx="3178499" cy="1163699"/>
          </a:xfrm>
          <a:prstGeom prst="roundRect">
            <a:avLst>
              <a:gd name="adj" fmla="val 16667"/>
            </a:avLst>
          </a:prstGeom>
          <a:gradFill>
            <a:gsLst>
              <a:gs pos="0">
                <a:srgbClr val="FFE2CA"/>
              </a:gs>
              <a:gs pos="35000">
                <a:srgbClr val="FFEADA"/>
              </a:gs>
              <a:gs pos="100000">
                <a:srgbClr val="FEF8F1"/>
              </a:gs>
            </a:gsLst>
            <a:lin ang="16200038" scaled="0"/>
          </a:gradFill>
          <a:ln>
            <a:noFill/>
          </a:ln>
        </p:spPr>
        <p:txBody>
          <a:bodyPr lIns="91425" tIns="45700" rIns="91425" bIns="45700" anchor="ctr" anchorCtr="0">
            <a:noAutofit/>
          </a:bodyPr>
          <a:lstStyle/>
          <a:p>
            <a:pPr marL="0" marR="0" lvl="0" indent="0" algn="ctr" rtl="0">
              <a:spcBef>
                <a:spcPts val="0"/>
              </a:spcBef>
              <a:buNone/>
            </a:pPr>
            <a:endParaRPr sz="1200" b="0" i="0" u="none" strike="noStrike" cap="none">
              <a:solidFill>
                <a:srgbClr val="000000"/>
              </a:solidFill>
              <a:latin typeface="Calibri"/>
              <a:ea typeface="Calibri"/>
              <a:cs typeface="Calibri"/>
              <a:sym typeface="Calibri"/>
            </a:endParaRPr>
          </a:p>
          <a:p>
            <a:pPr marL="0" marR="0" lvl="0" indent="0" algn="ctr" rtl="0">
              <a:spcBef>
                <a:spcPts val="0"/>
              </a:spcBef>
              <a:buNone/>
            </a:pPr>
            <a:endParaRPr sz="1200" b="0" i="0" u="none" strike="noStrike" cap="none">
              <a:solidFill>
                <a:srgbClr val="000000"/>
              </a:solidFill>
              <a:latin typeface="Calibri"/>
              <a:ea typeface="Calibri"/>
              <a:cs typeface="Calibri"/>
              <a:sym typeface="Calibri"/>
            </a:endParaRPr>
          </a:p>
          <a:p>
            <a:pPr marL="0" marR="0" lvl="0" indent="0" algn="ctr" rtl="0">
              <a:spcBef>
                <a:spcPts val="0"/>
              </a:spcBef>
              <a:buNone/>
            </a:pPr>
            <a:endParaRPr sz="1200" b="0" i="0" u="none" strike="noStrike" cap="none">
              <a:solidFill>
                <a:srgbClr val="000000"/>
              </a:solidFill>
              <a:latin typeface="Calibri"/>
              <a:ea typeface="Calibri"/>
              <a:cs typeface="Calibri"/>
              <a:sym typeface="Calibri"/>
            </a:endParaRPr>
          </a:p>
          <a:p>
            <a:pPr marL="0" marR="0" lvl="0" indent="0" algn="ctr" rtl="0">
              <a:spcBef>
                <a:spcPts val="0"/>
              </a:spcBef>
              <a:buNone/>
            </a:pPr>
            <a:endParaRPr sz="1200" b="0" i="0" u="none" strike="noStrike" cap="none">
              <a:solidFill>
                <a:srgbClr val="000000"/>
              </a:solidFill>
              <a:latin typeface="Calibri"/>
              <a:ea typeface="Calibri"/>
              <a:cs typeface="Calibri"/>
              <a:sym typeface="Calibri"/>
            </a:endParaRPr>
          </a:p>
          <a:p>
            <a:pPr marL="0" marR="0" lvl="0" indent="0" algn="ctr" rtl="0">
              <a:spcBef>
                <a:spcPts val="0"/>
              </a:spcBef>
              <a:buNone/>
            </a:pPr>
            <a:endParaRPr sz="1200" b="0" i="0" u="none" strike="noStrike" cap="none">
              <a:solidFill>
                <a:srgbClr val="000000"/>
              </a:solidFill>
              <a:latin typeface="Calibri"/>
              <a:ea typeface="Calibri"/>
              <a:cs typeface="Calibri"/>
              <a:sym typeface="Calibri"/>
            </a:endParaRPr>
          </a:p>
          <a:p>
            <a:pPr marL="0" marR="0" lvl="0" indent="0" algn="ctr" rtl="0">
              <a:spcBef>
                <a:spcPts val="0"/>
              </a:spcBef>
              <a:buNone/>
            </a:pPr>
            <a:endParaRPr sz="1600" b="0" i="0" u="none" strike="noStrike" cap="none">
              <a:solidFill>
                <a:srgbClr val="3F3F3F"/>
              </a:solidFill>
              <a:latin typeface="Calibri"/>
              <a:ea typeface="Calibri"/>
              <a:cs typeface="Calibri"/>
              <a:sym typeface="Calibri"/>
            </a:endParaRPr>
          </a:p>
        </p:txBody>
      </p:sp>
      <p:grpSp>
        <p:nvGrpSpPr>
          <p:cNvPr id="7" name="Shape 514">
            <a:extLst>
              <a:ext uri="{FF2B5EF4-FFF2-40B4-BE49-F238E27FC236}">
                <a16:creationId xmlns:a16="http://schemas.microsoft.com/office/drawing/2014/main" id="{853D8089-4DEA-4FA0-821D-45C7D1B83485}"/>
              </a:ext>
            </a:extLst>
          </p:cNvPr>
          <p:cNvGrpSpPr/>
          <p:nvPr/>
        </p:nvGrpSpPr>
        <p:grpSpPr>
          <a:xfrm>
            <a:off x="921869" y="5279596"/>
            <a:ext cx="1559700" cy="517199"/>
            <a:chOff x="976100" y="4309350"/>
            <a:chExt cx="1559700" cy="517199"/>
          </a:xfrm>
        </p:grpSpPr>
        <p:sp>
          <p:nvSpPr>
            <p:cNvPr id="8" name="Shape 515">
              <a:extLst>
                <a:ext uri="{FF2B5EF4-FFF2-40B4-BE49-F238E27FC236}">
                  <a16:creationId xmlns:a16="http://schemas.microsoft.com/office/drawing/2014/main" id="{5ADD098B-B87D-403E-B252-C4BFF8E54549}"/>
                </a:ext>
              </a:extLst>
            </p:cNvPr>
            <p:cNvSpPr/>
            <p:nvPr/>
          </p:nvSpPr>
          <p:spPr>
            <a:xfrm>
              <a:off x="976100" y="4309350"/>
              <a:ext cx="1559700" cy="517199"/>
            </a:xfrm>
            <a:prstGeom prst="roundRect">
              <a:avLst>
                <a:gd name="adj" fmla="val 16667"/>
              </a:avLst>
            </a:prstGeom>
            <a:gradFill>
              <a:gsLst>
                <a:gs pos="0">
                  <a:srgbClr val="BBBBBB"/>
                </a:gs>
                <a:gs pos="35000">
                  <a:srgbClr val="CFCFCF"/>
                </a:gs>
                <a:gs pos="100000">
                  <a:srgbClr val="EEEEEE"/>
                </a:gs>
              </a:gsLst>
              <a:lin ang="16200038" scaled="0"/>
            </a:gradFill>
            <a:ln>
              <a:noFill/>
            </a:ln>
          </p:spPr>
          <p:txBody>
            <a:bodyPr lIns="91425" tIns="45700" rIns="91425" bIns="45700" anchor="ctr" anchorCtr="0">
              <a:noAutofit/>
            </a:bodyPr>
            <a:lstStyle/>
            <a:p>
              <a:pPr marL="0" marR="0" lvl="0" indent="0" algn="l" rtl="0">
                <a:spcBef>
                  <a:spcPts val="0"/>
                </a:spcBef>
                <a:buNone/>
              </a:pPr>
              <a:endParaRPr sz="1600" b="0" i="0" u="none" strike="noStrike" cap="none">
                <a:solidFill>
                  <a:srgbClr val="3F3F3F"/>
                </a:solidFill>
                <a:latin typeface="Souce Sans Pro"/>
                <a:ea typeface="Souce Sans Pro"/>
                <a:cs typeface="Souce Sans Pro"/>
                <a:sym typeface="Souce Sans Pro"/>
              </a:endParaRPr>
            </a:p>
          </p:txBody>
        </p:sp>
        <p:pic>
          <p:nvPicPr>
            <p:cNvPr id="9" name="Shape 516">
              <a:extLst>
                <a:ext uri="{FF2B5EF4-FFF2-40B4-BE49-F238E27FC236}">
                  <a16:creationId xmlns:a16="http://schemas.microsoft.com/office/drawing/2014/main" id="{6C0C1AC9-DD6D-4750-8DCE-3729AFC52252}"/>
                </a:ext>
              </a:extLst>
            </p:cNvPr>
            <p:cNvPicPr preferRelativeResize="0"/>
            <p:nvPr/>
          </p:nvPicPr>
          <p:blipFill rotWithShape="1">
            <a:blip r:embed="rId2">
              <a:alphaModFix/>
            </a:blip>
            <a:srcRect/>
            <a:stretch/>
          </p:blipFill>
          <p:spPr>
            <a:xfrm>
              <a:off x="1197347" y="4404441"/>
              <a:ext cx="1204800" cy="316799"/>
            </a:xfrm>
            <a:prstGeom prst="rect">
              <a:avLst/>
            </a:prstGeom>
            <a:noFill/>
            <a:ln>
              <a:noFill/>
            </a:ln>
          </p:spPr>
        </p:pic>
      </p:grpSp>
      <p:grpSp>
        <p:nvGrpSpPr>
          <p:cNvPr id="10" name="Shape 517">
            <a:extLst>
              <a:ext uri="{FF2B5EF4-FFF2-40B4-BE49-F238E27FC236}">
                <a16:creationId xmlns:a16="http://schemas.microsoft.com/office/drawing/2014/main" id="{D50E8561-26D6-4E19-8843-DA60CA5D4B83}"/>
              </a:ext>
            </a:extLst>
          </p:cNvPr>
          <p:cNvGrpSpPr/>
          <p:nvPr/>
        </p:nvGrpSpPr>
        <p:grpSpPr>
          <a:xfrm>
            <a:off x="2595844" y="5262721"/>
            <a:ext cx="1835400" cy="528300"/>
            <a:chOff x="3031075" y="4292475"/>
            <a:chExt cx="1835400" cy="528300"/>
          </a:xfrm>
        </p:grpSpPr>
        <p:sp>
          <p:nvSpPr>
            <p:cNvPr id="11" name="Shape 518">
              <a:extLst>
                <a:ext uri="{FF2B5EF4-FFF2-40B4-BE49-F238E27FC236}">
                  <a16:creationId xmlns:a16="http://schemas.microsoft.com/office/drawing/2014/main" id="{5293E102-3D34-4651-B830-B21CF15AB7AD}"/>
                </a:ext>
              </a:extLst>
            </p:cNvPr>
            <p:cNvSpPr/>
            <p:nvPr/>
          </p:nvSpPr>
          <p:spPr>
            <a:xfrm>
              <a:off x="3031075" y="4292475"/>
              <a:ext cx="1835400" cy="528300"/>
            </a:xfrm>
            <a:prstGeom prst="roundRect">
              <a:avLst>
                <a:gd name="adj" fmla="val 16667"/>
              </a:avLst>
            </a:prstGeom>
            <a:gradFill>
              <a:gsLst>
                <a:gs pos="0">
                  <a:srgbClr val="BBBBBB"/>
                </a:gs>
                <a:gs pos="35000">
                  <a:srgbClr val="CFCFCF"/>
                </a:gs>
                <a:gs pos="100000">
                  <a:srgbClr val="EEEEEE"/>
                </a:gs>
              </a:gsLst>
              <a:lin ang="16200038" scaled="0"/>
            </a:gradFill>
            <a:ln>
              <a:noFill/>
            </a:ln>
          </p:spPr>
          <p:txBody>
            <a:bodyPr lIns="91425" tIns="45700" rIns="91425" bIns="45700" anchor="ctr" anchorCtr="0">
              <a:noAutofit/>
            </a:bodyPr>
            <a:lstStyle/>
            <a:p>
              <a:pPr marL="0" marR="0" lvl="0" indent="0" algn="l" rtl="0">
                <a:spcBef>
                  <a:spcPts val="0"/>
                </a:spcBef>
                <a:buNone/>
              </a:pPr>
              <a:endParaRPr sz="1600" b="0" i="0" u="none" strike="noStrike" cap="none">
                <a:solidFill>
                  <a:srgbClr val="3F3F3F"/>
                </a:solidFill>
                <a:latin typeface="Souce Sans Pro"/>
                <a:ea typeface="Souce Sans Pro"/>
                <a:cs typeface="Souce Sans Pro"/>
                <a:sym typeface="Souce Sans Pro"/>
              </a:endParaRPr>
            </a:p>
          </p:txBody>
        </p:sp>
        <p:pic>
          <p:nvPicPr>
            <p:cNvPr id="12" name="Shape 519">
              <a:extLst>
                <a:ext uri="{FF2B5EF4-FFF2-40B4-BE49-F238E27FC236}">
                  <a16:creationId xmlns:a16="http://schemas.microsoft.com/office/drawing/2014/main" id="{305510FB-FE1C-49C0-99A3-129AD148E0BC}"/>
                </a:ext>
              </a:extLst>
            </p:cNvPr>
            <p:cNvPicPr preferRelativeResize="0"/>
            <p:nvPr/>
          </p:nvPicPr>
          <p:blipFill rotWithShape="1">
            <a:blip r:embed="rId3">
              <a:alphaModFix/>
            </a:blip>
            <a:srcRect/>
            <a:stretch/>
          </p:blipFill>
          <p:spPr>
            <a:xfrm>
              <a:off x="3120619" y="4393737"/>
              <a:ext cx="1668600" cy="350400"/>
            </a:xfrm>
            <a:prstGeom prst="rect">
              <a:avLst/>
            </a:prstGeom>
            <a:noFill/>
            <a:ln>
              <a:noFill/>
            </a:ln>
          </p:spPr>
        </p:pic>
      </p:grpSp>
      <p:cxnSp>
        <p:nvCxnSpPr>
          <p:cNvPr id="13" name="Shape 520">
            <a:extLst>
              <a:ext uri="{FF2B5EF4-FFF2-40B4-BE49-F238E27FC236}">
                <a16:creationId xmlns:a16="http://schemas.microsoft.com/office/drawing/2014/main" id="{E3C5139E-B688-4936-9223-5D1BD1DDD3C2}"/>
              </a:ext>
            </a:extLst>
          </p:cNvPr>
          <p:cNvCxnSpPr/>
          <p:nvPr/>
        </p:nvCxnSpPr>
        <p:spPr>
          <a:xfrm>
            <a:off x="2621187" y="3164827"/>
            <a:ext cx="2210699" cy="4199"/>
          </a:xfrm>
          <a:prstGeom prst="straightConnector1">
            <a:avLst/>
          </a:prstGeom>
          <a:noFill/>
          <a:ln w="9525" cap="flat" cmpd="sng">
            <a:solidFill>
              <a:srgbClr val="B7CCE4"/>
            </a:solidFill>
            <a:prstDash val="solid"/>
            <a:round/>
            <a:headEnd type="none" w="med" len="med"/>
            <a:tailEnd type="stealth" w="lg" len="lg"/>
          </a:ln>
        </p:spPr>
      </p:cxnSp>
      <p:sp>
        <p:nvSpPr>
          <p:cNvPr id="14" name="Shape 521">
            <a:extLst>
              <a:ext uri="{FF2B5EF4-FFF2-40B4-BE49-F238E27FC236}">
                <a16:creationId xmlns:a16="http://schemas.microsoft.com/office/drawing/2014/main" id="{219B68AE-1135-47C0-9DC3-381F0C266C93}"/>
              </a:ext>
            </a:extLst>
          </p:cNvPr>
          <p:cNvSpPr txBox="1"/>
          <p:nvPr/>
        </p:nvSpPr>
        <p:spPr>
          <a:xfrm>
            <a:off x="2673740" y="3859527"/>
            <a:ext cx="1116299" cy="2541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 sz="1600" b="0" i="0" u="none" strike="noStrike" cap="none">
                <a:solidFill>
                  <a:srgbClr val="3F3F3F"/>
                </a:solidFill>
                <a:latin typeface="Calibri"/>
                <a:ea typeface="Calibri"/>
                <a:cs typeface="Calibri"/>
                <a:sym typeface="Calibri"/>
              </a:rPr>
              <a:t>REST API</a:t>
            </a:r>
          </a:p>
        </p:txBody>
      </p:sp>
      <p:cxnSp>
        <p:nvCxnSpPr>
          <p:cNvPr id="15" name="Shape 522">
            <a:extLst>
              <a:ext uri="{FF2B5EF4-FFF2-40B4-BE49-F238E27FC236}">
                <a16:creationId xmlns:a16="http://schemas.microsoft.com/office/drawing/2014/main" id="{48FFC54C-9C7E-4EB9-977E-16F6742AA776}"/>
              </a:ext>
            </a:extLst>
          </p:cNvPr>
          <p:cNvCxnSpPr/>
          <p:nvPr/>
        </p:nvCxnSpPr>
        <p:spPr>
          <a:xfrm>
            <a:off x="2621187" y="3155235"/>
            <a:ext cx="0" cy="383400"/>
          </a:xfrm>
          <a:prstGeom prst="straightConnector1">
            <a:avLst/>
          </a:prstGeom>
          <a:noFill/>
          <a:ln w="9525" cap="flat" cmpd="sng">
            <a:solidFill>
              <a:srgbClr val="B7CCE4"/>
            </a:solidFill>
            <a:prstDash val="solid"/>
            <a:round/>
            <a:headEnd type="none" w="med" len="med"/>
            <a:tailEnd type="stealth" w="lg" len="lg"/>
          </a:ln>
        </p:spPr>
      </p:cxnSp>
      <p:grpSp>
        <p:nvGrpSpPr>
          <p:cNvPr id="17" name="Shape 524">
            <a:extLst>
              <a:ext uri="{FF2B5EF4-FFF2-40B4-BE49-F238E27FC236}">
                <a16:creationId xmlns:a16="http://schemas.microsoft.com/office/drawing/2014/main" id="{5766E9E4-E400-4237-93B0-B9018E36452E}"/>
              </a:ext>
            </a:extLst>
          </p:cNvPr>
          <p:cNvGrpSpPr/>
          <p:nvPr/>
        </p:nvGrpSpPr>
        <p:grpSpPr>
          <a:xfrm>
            <a:off x="4545719" y="5250921"/>
            <a:ext cx="1164599" cy="528300"/>
            <a:chOff x="5361950" y="4280675"/>
            <a:chExt cx="1164599" cy="528300"/>
          </a:xfrm>
        </p:grpSpPr>
        <p:sp>
          <p:nvSpPr>
            <p:cNvPr id="18" name="Shape 525">
              <a:extLst>
                <a:ext uri="{FF2B5EF4-FFF2-40B4-BE49-F238E27FC236}">
                  <a16:creationId xmlns:a16="http://schemas.microsoft.com/office/drawing/2014/main" id="{A907C192-4642-4C22-9313-3EA6D4E12D15}"/>
                </a:ext>
              </a:extLst>
            </p:cNvPr>
            <p:cNvSpPr/>
            <p:nvPr/>
          </p:nvSpPr>
          <p:spPr>
            <a:xfrm>
              <a:off x="5361950" y="4280675"/>
              <a:ext cx="1101900" cy="528300"/>
            </a:xfrm>
            <a:prstGeom prst="roundRect">
              <a:avLst>
                <a:gd name="adj" fmla="val 16667"/>
              </a:avLst>
            </a:prstGeom>
            <a:gradFill>
              <a:gsLst>
                <a:gs pos="0">
                  <a:srgbClr val="BBBBBB"/>
                </a:gs>
                <a:gs pos="35000">
                  <a:srgbClr val="CFCFCF"/>
                </a:gs>
                <a:gs pos="100000">
                  <a:srgbClr val="EEEEEE"/>
                </a:gs>
              </a:gsLst>
              <a:lin ang="16200038" scaled="0"/>
            </a:gradFill>
            <a:ln>
              <a:noFill/>
            </a:ln>
          </p:spPr>
          <p:txBody>
            <a:bodyPr lIns="91425" tIns="45700" rIns="91425" bIns="45700" anchor="ctr" anchorCtr="0">
              <a:noAutofit/>
            </a:bodyPr>
            <a:lstStyle/>
            <a:p>
              <a:pPr marL="0" marR="0" lvl="0" indent="0" algn="l" rtl="0">
                <a:spcBef>
                  <a:spcPts val="0"/>
                </a:spcBef>
                <a:buNone/>
              </a:pPr>
              <a:endParaRPr sz="1600" b="0" i="0" u="none" strike="noStrike" cap="none">
                <a:solidFill>
                  <a:srgbClr val="3F3F3F"/>
                </a:solidFill>
                <a:latin typeface="Souce Sans Pro"/>
                <a:ea typeface="Souce Sans Pro"/>
                <a:cs typeface="Souce Sans Pro"/>
                <a:sym typeface="Souce Sans Pro"/>
              </a:endParaRPr>
            </a:p>
          </p:txBody>
        </p:sp>
        <p:pic>
          <p:nvPicPr>
            <p:cNvPr id="19" name="Shape 526">
              <a:extLst>
                <a:ext uri="{FF2B5EF4-FFF2-40B4-BE49-F238E27FC236}">
                  <a16:creationId xmlns:a16="http://schemas.microsoft.com/office/drawing/2014/main" id="{93AB4020-6427-4233-8500-DD41FBAFDA5F}"/>
                </a:ext>
              </a:extLst>
            </p:cNvPr>
            <p:cNvPicPr preferRelativeResize="0"/>
            <p:nvPr/>
          </p:nvPicPr>
          <p:blipFill rotWithShape="1">
            <a:blip r:embed="rId4">
              <a:alphaModFix/>
            </a:blip>
            <a:srcRect/>
            <a:stretch/>
          </p:blipFill>
          <p:spPr>
            <a:xfrm>
              <a:off x="5581550" y="4474150"/>
              <a:ext cx="944999" cy="189599"/>
            </a:xfrm>
            <a:prstGeom prst="rect">
              <a:avLst/>
            </a:prstGeom>
            <a:noFill/>
            <a:ln>
              <a:noFill/>
            </a:ln>
          </p:spPr>
        </p:pic>
      </p:grpSp>
      <p:pic>
        <p:nvPicPr>
          <p:cNvPr id="20" name="Shape 527">
            <a:extLst>
              <a:ext uri="{FF2B5EF4-FFF2-40B4-BE49-F238E27FC236}">
                <a16:creationId xmlns:a16="http://schemas.microsoft.com/office/drawing/2014/main" id="{24527F69-0780-4FAB-9F01-AD2BCC74C838}"/>
              </a:ext>
            </a:extLst>
          </p:cNvPr>
          <p:cNvPicPr preferRelativeResize="0"/>
          <p:nvPr/>
        </p:nvPicPr>
        <p:blipFill rotWithShape="1">
          <a:blip r:embed="rId5">
            <a:alphaModFix/>
          </a:blip>
          <a:srcRect/>
          <a:stretch/>
        </p:blipFill>
        <p:spPr>
          <a:xfrm>
            <a:off x="1345349" y="3569784"/>
            <a:ext cx="1330500" cy="617399"/>
          </a:xfrm>
          <a:prstGeom prst="rect">
            <a:avLst/>
          </a:prstGeom>
          <a:noFill/>
          <a:ln>
            <a:noFill/>
          </a:ln>
        </p:spPr>
      </p:pic>
      <p:grpSp>
        <p:nvGrpSpPr>
          <p:cNvPr id="21" name="Shape 528">
            <a:extLst>
              <a:ext uri="{FF2B5EF4-FFF2-40B4-BE49-F238E27FC236}">
                <a16:creationId xmlns:a16="http://schemas.microsoft.com/office/drawing/2014/main" id="{25EF6600-D9C3-4ACF-93D0-C36BDFF23C53}"/>
              </a:ext>
            </a:extLst>
          </p:cNvPr>
          <p:cNvGrpSpPr/>
          <p:nvPr/>
        </p:nvGrpSpPr>
        <p:grpSpPr>
          <a:xfrm>
            <a:off x="2696061" y="3212364"/>
            <a:ext cx="1265607" cy="261506"/>
            <a:chOff x="2639456" y="2283683"/>
            <a:chExt cx="1265607" cy="261506"/>
          </a:xfrm>
        </p:grpSpPr>
        <p:pic>
          <p:nvPicPr>
            <p:cNvPr id="22" name="Shape 529">
              <a:extLst>
                <a:ext uri="{FF2B5EF4-FFF2-40B4-BE49-F238E27FC236}">
                  <a16:creationId xmlns:a16="http://schemas.microsoft.com/office/drawing/2014/main" id="{809D7903-9887-4D7C-B389-07A16CA085C8}"/>
                </a:ext>
              </a:extLst>
            </p:cNvPr>
            <p:cNvPicPr preferRelativeResize="0"/>
            <p:nvPr/>
          </p:nvPicPr>
          <p:blipFill rotWithShape="1">
            <a:blip r:embed="rId6">
              <a:alphaModFix/>
            </a:blip>
            <a:srcRect/>
            <a:stretch/>
          </p:blipFill>
          <p:spPr>
            <a:xfrm>
              <a:off x="2639456" y="2286590"/>
              <a:ext cx="246299" cy="258599"/>
            </a:xfrm>
            <a:prstGeom prst="rect">
              <a:avLst/>
            </a:prstGeom>
            <a:noFill/>
            <a:ln>
              <a:noFill/>
            </a:ln>
          </p:spPr>
        </p:pic>
        <p:sp>
          <p:nvSpPr>
            <p:cNvPr id="23" name="Shape 530">
              <a:extLst>
                <a:ext uri="{FF2B5EF4-FFF2-40B4-BE49-F238E27FC236}">
                  <a16:creationId xmlns:a16="http://schemas.microsoft.com/office/drawing/2014/main" id="{80814CA7-5A96-4F02-8228-10EE2A591622}"/>
                </a:ext>
              </a:extLst>
            </p:cNvPr>
            <p:cNvSpPr txBox="1"/>
            <p:nvPr/>
          </p:nvSpPr>
          <p:spPr>
            <a:xfrm>
              <a:off x="2788763" y="2283683"/>
              <a:ext cx="1116299" cy="2541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 sz="1600" b="0" i="0" u="none" strike="noStrike" cap="none">
                  <a:solidFill>
                    <a:srgbClr val="0C7AC9"/>
                  </a:solidFill>
                  <a:latin typeface="Calibri"/>
                  <a:ea typeface="Calibri"/>
                  <a:cs typeface="Calibri"/>
                  <a:sym typeface="Calibri"/>
                </a:rPr>
                <a:t>OAuth2</a:t>
              </a:r>
            </a:p>
          </p:txBody>
        </p:sp>
      </p:grpSp>
      <p:sp>
        <p:nvSpPr>
          <p:cNvPr id="24" name="Shape 531">
            <a:extLst>
              <a:ext uri="{FF2B5EF4-FFF2-40B4-BE49-F238E27FC236}">
                <a16:creationId xmlns:a16="http://schemas.microsoft.com/office/drawing/2014/main" id="{3A225950-6E09-4DAF-B79A-582B2C140AC1}"/>
              </a:ext>
            </a:extLst>
          </p:cNvPr>
          <p:cNvSpPr txBox="1"/>
          <p:nvPr/>
        </p:nvSpPr>
        <p:spPr>
          <a:xfrm>
            <a:off x="1602104" y="4949831"/>
            <a:ext cx="2681400" cy="230699"/>
          </a:xfrm>
          <a:prstGeom prst="rect">
            <a:avLst/>
          </a:prstGeom>
          <a:solidFill>
            <a:schemeClr val="lt1"/>
          </a:solidFill>
          <a:ln>
            <a:noFill/>
          </a:ln>
        </p:spPr>
        <p:txBody>
          <a:bodyPr lIns="91425" tIns="45700" rIns="91425" bIns="45700" anchor="t" anchorCtr="0">
            <a:noAutofit/>
          </a:bodyPr>
          <a:lstStyle/>
          <a:p>
            <a:pPr marL="0" marR="0" lvl="0" indent="0" algn="l" rtl="0">
              <a:spcBef>
                <a:spcPts val="0"/>
              </a:spcBef>
              <a:buNone/>
            </a:pPr>
            <a:r>
              <a:rPr lang="en">
                <a:latin typeface="Calibri"/>
                <a:ea typeface="Calibri"/>
                <a:cs typeface="Calibri"/>
                <a:sym typeface="Calibri"/>
              </a:rPr>
              <a:t>Underlying</a:t>
            </a:r>
            <a:r>
              <a:rPr lang="en" sz="1400" b="0" i="0" u="none" strike="noStrike" cap="none">
                <a:solidFill>
                  <a:srgbClr val="000000"/>
                </a:solidFill>
                <a:latin typeface="Calibri"/>
                <a:ea typeface="Calibri"/>
                <a:cs typeface="Calibri"/>
                <a:sym typeface="Calibri"/>
              </a:rPr>
              <a:t> Health IT Systems</a:t>
            </a:r>
          </a:p>
        </p:txBody>
      </p:sp>
      <p:cxnSp>
        <p:nvCxnSpPr>
          <p:cNvPr id="25" name="Shape 532">
            <a:extLst>
              <a:ext uri="{FF2B5EF4-FFF2-40B4-BE49-F238E27FC236}">
                <a16:creationId xmlns:a16="http://schemas.microsoft.com/office/drawing/2014/main" id="{4F3DF64B-DAC2-4D00-8F51-6635B7E5F852}"/>
              </a:ext>
            </a:extLst>
          </p:cNvPr>
          <p:cNvCxnSpPr/>
          <p:nvPr/>
        </p:nvCxnSpPr>
        <p:spPr>
          <a:xfrm rot="10800000">
            <a:off x="265067" y="5072186"/>
            <a:ext cx="0" cy="517199"/>
          </a:xfrm>
          <a:prstGeom prst="straightConnector1">
            <a:avLst/>
          </a:prstGeom>
          <a:noFill/>
          <a:ln w="9525" cap="flat" cmpd="sng">
            <a:solidFill>
              <a:srgbClr val="B7CCE4"/>
            </a:solidFill>
            <a:prstDash val="solid"/>
            <a:round/>
            <a:headEnd type="none" w="med" len="med"/>
            <a:tailEnd type="none" w="med" len="med"/>
          </a:ln>
        </p:spPr>
      </p:cxnSp>
      <p:cxnSp>
        <p:nvCxnSpPr>
          <p:cNvPr id="26" name="Shape 533">
            <a:extLst>
              <a:ext uri="{FF2B5EF4-FFF2-40B4-BE49-F238E27FC236}">
                <a16:creationId xmlns:a16="http://schemas.microsoft.com/office/drawing/2014/main" id="{676B39C0-80B5-4A02-B6C8-967921198BDE}"/>
              </a:ext>
            </a:extLst>
          </p:cNvPr>
          <p:cNvCxnSpPr/>
          <p:nvPr/>
        </p:nvCxnSpPr>
        <p:spPr>
          <a:xfrm rot="10800000">
            <a:off x="8934876" y="5072186"/>
            <a:ext cx="0" cy="517199"/>
          </a:xfrm>
          <a:prstGeom prst="straightConnector1">
            <a:avLst/>
          </a:prstGeom>
          <a:noFill/>
          <a:ln w="9525" cap="flat" cmpd="sng">
            <a:solidFill>
              <a:srgbClr val="B7CCE4"/>
            </a:solidFill>
            <a:prstDash val="solid"/>
            <a:round/>
            <a:headEnd type="none" w="med" len="med"/>
            <a:tailEnd type="none" w="med" len="med"/>
          </a:ln>
        </p:spPr>
      </p:cxnSp>
      <p:cxnSp>
        <p:nvCxnSpPr>
          <p:cNvPr id="27" name="Shape 534">
            <a:extLst>
              <a:ext uri="{FF2B5EF4-FFF2-40B4-BE49-F238E27FC236}">
                <a16:creationId xmlns:a16="http://schemas.microsoft.com/office/drawing/2014/main" id="{19FBDFAC-9617-4AD3-B45E-4D805E0148C6}"/>
              </a:ext>
            </a:extLst>
          </p:cNvPr>
          <p:cNvCxnSpPr/>
          <p:nvPr/>
        </p:nvCxnSpPr>
        <p:spPr>
          <a:xfrm>
            <a:off x="275655" y="5080856"/>
            <a:ext cx="1366199" cy="0"/>
          </a:xfrm>
          <a:prstGeom prst="straightConnector1">
            <a:avLst/>
          </a:prstGeom>
          <a:noFill/>
          <a:ln w="9525" cap="flat" cmpd="sng">
            <a:solidFill>
              <a:srgbClr val="B7CCE4"/>
            </a:solidFill>
            <a:prstDash val="solid"/>
            <a:round/>
            <a:headEnd type="none" w="med" len="med"/>
            <a:tailEnd type="none" w="med" len="med"/>
          </a:ln>
        </p:spPr>
      </p:cxnSp>
      <p:cxnSp>
        <p:nvCxnSpPr>
          <p:cNvPr id="28" name="Shape 535">
            <a:extLst>
              <a:ext uri="{FF2B5EF4-FFF2-40B4-BE49-F238E27FC236}">
                <a16:creationId xmlns:a16="http://schemas.microsoft.com/office/drawing/2014/main" id="{4F321010-FE3C-4CD9-9A5E-7621C617094B}"/>
              </a:ext>
            </a:extLst>
          </p:cNvPr>
          <p:cNvCxnSpPr/>
          <p:nvPr/>
        </p:nvCxnSpPr>
        <p:spPr>
          <a:xfrm>
            <a:off x="3861890" y="5078331"/>
            <a:ext cx="5061899" cy="0"/>
          </a:xfrm>
          <a:prstGeom prst="straightConnector1">
            <a:avLst/>
          </a:prstGeom>
          <a:noFill/>
          <a:ln w="9525" cap="flat" cmpd="sng">
            <a:solidFill>
              <a:srgbClr val="B7CCE4"/>
            </a:solidFill>
            <a:prstDash val="solid"/>
            <a:round/>
            <a:headEnd type="none" w="med" len="med"/>
            <a:tailEnd type="none" w="med" len="med"/>
          </a:ln>
        </p:spPr>
      </p:cxnSp>
      <p:cxnSp>
        <p:nvCxnSpPr>
          <p:cNvPr id="29" name="Shape 536">
            <a:extLst>
              <a:ext uri="{FF2B5EF4-FFF2-40B4-BE49-F238E27FC236}">
                <a16:creationId xmlns:a16="http://schemas.microsoft.com/office/drawing/2014/main" id="{A5E65BC2-A2C3-4BFA-A1FD-9009AE5A4291}"/>
              </a:ext>
            </a:extLst>
          </p:cNvPr>
          <p:cNvCxnSpPr>
            <a:stCxn id="24" idx="0"/>
          </p:cNvCxnSpPr>
          <p:nvPr/>
        </p:nvCxnSpPr>
        <p:spPr>
          <a:xfrm rot="10800000">
            <a:off x="2942804" y="4803131"/>
            <a:ext cx="0" cy="146700"/>
          </a:xfrm>
          <a:prstGeom prst="straightConnector1">
            <a:avLst/>
          </a:prstGeom>
          <a:noFill/>
          <a:ln w="9525" cap="flat" cmpd="sng">
            <a:solidFill>
              <a:srgbClr val="B7CCE4"/>
            </a:solidFill>
            <a:prstDash val="solid"/>
            <a:round/>
            <a:headEnd type="none" w="med" len="med"/>
            <a:tailEnd type="stealth" w="lg" len="lg"/>
          </a:ln>
        </p:spPr>
      </p:cxnSp>
      <p:sp>
        <p:nvSpPr>
          <p:cNvPr id="30" name="Shape 537">
            <a:extLst>
              <a:ext uri="{FF2B5EF4-FFF2-40B4-BE49-F238E27FC236}">
                <a16:creationId xmlns:a16="http://schemas.microsoft.com/office/drawing/2014/main" id="{605CAC5F-3F70-411A-A5E4-8DD1E7A6D31E}"/>
              </a:ext>
            </a:extLst>
          </p:cNvPr>
          <p:cNvSpPr/>
          <p:nvPr/>
        </p:nvSpPr>
        <p:spPr>
          <a:xfrm>
            <a:off x="4832130" y="1716081"/>
            <a:ext cx="3550431" cy="3235846"/>
          </a:xfrm>
          <a:custGeom>
            <a:avLst/>
            <a:gdLst/>
            <a:ahLst/>
            <a:cxnLst/>
            <a:rect l="0" t="0" r="0" b="0"/>
            <a:pathLst>
              <a:path w="4508484" h="4188798" extrusionOk="0">
                <a:moveTo>
                  <a:pt x="421599" y="3"/>
                </a:moveTo>
                <a:lnTo>
                  <a:pt x="4117613" y="3"/>
                </a:lnTo>
                <a:cubicBezTo>
                  <a:pt x="4503188" y="3"/>
                  <a:pt x="4508484" y="5327"/>
                  <a:pt x="4508484" y="390902"/>
                </a:cubicBezTo>
                <a:lnTo>
                  <a:pt x="4508484" y="4188798"/>
                </a:lnTo>
                <a:lnTo>
                  <a:pt x="4508484" y="4188798"/>
                </a:lnTo>
                <a:lnTo>
                  <a:pt x="20485" y="4188798"/>
                </a:lnTo>
                <a:lnTo>
                  <a:pt x="20485" y="4188798"/>
                </a:lnTo>
                <a:lnTo>
                  <a:pt x="0" y="380660"/>
                </a:lnTo>
                <a:cubicBezTo>
                  <a:pt x="0" y="-4915"/>
                  <a:pt x="36024" y="3"/>
                  <a:pt x="421599" y="3"/>
                </a:cubicBezTo>
                <a:close/>
              </a:path>
            </a:pathLst>
          </a:custGeom>
          <a:solidFill>
            <a:srgbClr val="0C7AC9">
              <a:alpha val="13730"/>
            </a:srgbClr>
          </a:solidFill>
          <a:ln>
            <a:noFill/>
          </a:ln>
        </p:spPr>
        <p:txBody>
          <a:bodyPr lIns="91425" tIns="45700" rIns="91425" bIns="45700" anchor="t" anchorCtr="0">
            <a:noAutofit/>
          </a:bodyPr>
          <a:lstStyle/>
          <a:p>
            <a:pPr marL="0" marR="0" lvl="0" indent="0" algn="l" rtl="0">
              <a:spcBef>
                <a:spcPts val="0"/>
              </a:spcBef>
              <a:buSzPct val="25000"/>
              <a:buNone/>
            </a:pPr>
            <a:r>
              <a:rPr lang="en" sz="1800" b="0" i="0" u="none" strike="noStrike" cap="none">
                <a:solidFill>
                  <a:srgbClr val="0C7AC9"/>
                </a:solidFill>
                <a:latin typeface="Calibri"/>
                <a:ea typeface="Calibri"/>
                <a:cs typeface="Calibri"/>
                <a:sym typeface="Calibri"/>
              </a:rPr>
              <a:t>        </a:t>
            </a:r>
          </a:p>
        </p:txBody>
      </p:sp>
      <p:pic>
        <p:nvPicPr>
          <p:cNvPr id="31" name="Shape 538">
            <a:extLst>
              <a:ext uri="{FF2B5EF4-FFF2-40B4-BE49-F238E27FC236}">
                <a16:creationId xmlns:a16="http://schemas.microsoft.com/office/drawing/2014/main" id="{C11797CD-40B8-4B0C-A2A6-12E573B81DCC}"/>
              </a:ext>
            </a:extLst>
          </p:cNvPr>
          <p:cNvPicPr preferRelativeResize="0"/>
          <p:nvPr/>
        </p:nvPicPr>
        <p:blipFill rotWithShape="1">
          <a:blip r:embed="rId7">
            <a:alphaModFix/>
          </a:blip>
          <a:srcRect/>
          <a:stretch/>
        </p:blipFill>
        <p:spPr>
          <a:xfrm>
            <a:off x="6253900" y="2494039"/>
            <a:ext cx="816300" cy="528300"/>
          </a:xfrm>
          <a:prstGeom prst="rect">
            <a:avLst/>
          </a:prstGeom>
          <a:noFill/>
          <a:ln>
            <a:noFill/>
          </a:ln>
        </p:spPr>
      </p:pic>
      <p:pic>
        <p:nvPicPr>
          <p:cNvPr id="32" name="Shape 539">
            <a:extLst>
              <a:ext uri="{FF2B5EF4-FFF2-40B4-BE49-F238E27FC236}">
                <a16:creationId xmlns:a16="http://schemas.microsoft.com/office/drawing/2014/main" id="{37DFB575-AA62-42D0-9AFA-4EB7B90830A3}"/>
              </a:ext>
            </a:extLst>
          </p:cNvPr>
          <p:cNvPicPr preferRelativeResize="0"/>
          <p:nvPr/>
        </p:nvPicPr>
        <p:blipFill rotWithShape="1">
          <a:blip r:embed="rId8">
            <a:alphaModFix/>
          </a:blip>
          <a:srcRect/>
          <a:stretch/>
        </p:blipFill>
        <p:spPr>
          <a:xfrm>
            <a:off x="4943508" y="3590016"/>
            <a:ext cx="2334300" cy="1163699"/>
          </a:xfrm>
          <a:prstGeom prst="rect">
            <a:avLst/>
          </a:prstGeom>
          <a:noFill/>
          <a:ln>
            <a:noFill/>
          </a:ln>
        </p:spPr>
      </p:pic>
      <p:cxnSp>
        <p:nvCxnSpPr>
          <p:cNvPr id="33" name="Shape 540">
            <a:extLst>
              <a:ext uri="{FF2B5EF4-FFF2-40B4-BE49-F238E27FC236}">
                <a16:creationId xmlns:a16="http://schemas.microsoft.com/office/drawing/2014/main" id="{22D7AEFF-4FA5-4144-912A-FE28BF99A93E}"/>
              </a:ext>
            </a:extLst>
          </p:cNvPr>
          <p:cNvCxnSpPr/>
          <p:nvPr/>
        </p:nvCxnSpPr>
        <p:spPr>
          <a:xfrm rot="10800000">
            <a:off x="3385783" y="2921527"/>
            <a:ext cx="0" cy="243300"/>
          </a:xfrm>
          <a:prstGeom prst="straightConnector1">
            <a:avLst/>
          </a:prstGeom>
          <a:noFill/>
          <a:ln w="9525" cap="flat" cmpd="sng">
            <a:solidFill>
              <a:srgbClr val="B7CCE4"/>
            </a:solidFill>
            <a:prstDash val="solid"/>
            <a:round/>
            <a:headEnd type="none" w="med" len="med"/>
            <a:tailEnd type="stealth" w="lg" len="lg"/>
          </a:ln>
        </p:spPr>
      </p:cxnSp>
      <p:pic>
        <p:nvPicPr>
          <p:cNvPr id="34" name="Shape 541">
            <a:extLst>
              <a:ext uri="{FF2B5EF4-FFF2-40B4-BE49-F238E27FC236}">
                <a16:creationId xmlns:a16="http://schemas.microsoft.com/office/drawing/2014/main" id="{4270B10B-C7EA-4C98-AA1A-302B34C4919B}"/>
              </a:ext>
            </a:extLst>
          </p:cNvPr>
          <p:cNvPicPr preferRelativeResize="0"/>
          <p:nvPr/>
        </p:nvPicPr>
        <p:blipFill rotWithShape="1">
          <a:blip r:embed="rId9">
            <a:alphaModFix/>
          </a:blip>
          <a:srcRect/>
          <a:stretch/>
        </p:blipFill>
        <p:spPr>
          <a:xfrm>
            <a:off x="7321377" y="2494039"/>
            <a:ext cx="948000" cy="199199"/>
          </a:xfrm>
          <a:prstGeom prst="rect">
            <a:avLst/>
          </a:prstGeom>
          <a:noFill/>
          <a:ln>
            <a:noFill/>
          </a:ln>
        </p:spPr>
      </p:pic>
      <p:pic>
        <p:nvPicPr>
          <p:cNvPr id="35" name="Shape 542">
            <a:extLst>
              <a:ext uri="{FF2B5EF4-FFF2-40B4-BE49-F238E27FC236}">
                <a16:creationId xmlns:a16="http://schemas.microsoft.com/office/drawing/2014/main" id="{17BD7FDA-A489-44B8-B220-48D9CD3C0FCA}"/>
              </a:ext>
            </a:extLst>
          </p:cNvPr>
          <p:cNvPicPr preferRelativeResize="0"/>
          <p:nvPr/>
        </p:nvPicPr>
        <p:blipFill rotWithShape="1">
          <a:blip r:embed="rId10">
            <a:alphaModFix/>
          </a:blip>
          <a:srcRect/>
          <a:stretch/>
        </p:blipFill>
        <p:spPr>
          <a:xfrm>
            <a:off x="7518420" y="2239733"/>
            <a:ext cx="687900" cy="140999"/>
          </a:xfrm>
          <a:prstGeom prst="rect">
            <a:avLst/>
          </a:prstGeom>
          <a:noFill/>
          <a:ln>
            <a:noFill/>
          </a:ln>
        </p:spPr>
      </p:pic>
      <p:pic>
        <p:nvPicPr>
          <p:cNvPr id="36" name="Shape 543">
            <a:extLst>
              <a:ext uri="{FF2B5EF4-FFF2-40B4-BE49-F238E27FC236}">
                <a16:creationId xmlns:a16="http://schemas.microsoft.com/office/drawing/2014/main" id="{7D1CE41F-2D6F-40DB-93AF-276342C6E596}"/>
              </a:ext>
            </a:extLst>
          </p:cNvPr>
          <p:cNvPicPr preferRelativeResize="0"/>
          <p:nvPr/>
        </p:nvPicPr>
        <p:blipFill rotWithShape="1">
          <a:blip r:embed="rId11">
            <a:alphaModFix/>
          </a:blip>
          <a:srcRect/>
          <a:stretch/>
        </p:blipFill>
        <p:spPr>
          <a:xfrm>
            <a:off x="6757292" y="1728153"/>
            <a:ext cx="1496699" cy="329100"/>
          </a:xfrm>
          <a:prstGeom prst="rect">
            <a:avLst/>
          </a:prstGeom>
          <a:noFill/>
          <a:ln>
            <a:noFill/>
          </a:ln>
        </p:spPr>
      </p:pic>
      <p:grpSp>
        <p:nvGrpSpPr>
          <p:cNvPr id="37" name="Shape 544">
            <a:extLst>
              <a:ext uri="{FF2B5EF4-FFF2-40B4-BE49-F238E27FC236}">
                <a16:creationId xmlns:a16="http://schemas.microsoft.com/office/drawing/2014/main" id="{96E0135B-F5A6-4391-891B-4F5A271CECD0}"/>
              </a:ext>
            </a:extLst>
          </p:cNvPr>
          <p:cNvGrpSpPr/>
          <p:nvPr/>
        </p:nvGrpSpPr>
        <p:grpSpPr>
          <a:xfrm>
            <a:off x="4904021" y="1736476"/>
            <a:ext cx="1602299" cy="1033782"/>
            <a:chOff x="4847416" y="775370"/>
            <a:chExt cx="1602299" cy="1033782"/>
          </a:xfrm>
        </p:grpSpPr>
        <p:sp>
          <p:nvSpPr>
            <p:cNvPr id="38" name="Shape 545">
              <a:extLst>
                <a:ext uri="{FF2B5EF4-FFF2-40B4-BE49-F238E27FC236}">
                  <a16:creationId xmlns:a16="http://schemas.microsoft.com/office/drawing/2014/main" id="{6CF87F53-E661-46E6-9691-75FB24D142F1}"/>
                </a:ext>
              </a:extLst>
            </p:cNvPr>
            <p:cNvSpPr txBox="1"/>
            <p:nvPr/>
          </p:nvSpPr>
          <p:spPr>
            <a:xfrm>
              <a:off x="5062859" y="1555052"/>
              <a:ext cx="1053600" cy="2541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 sz="1600" b="0" i="0" u="none" strike="noStrike" cap="none">
                  <a:solidFill>
                    <a:srgbClr val="3F3F3F"/>
                  </a:solidFill>
                  <a:latin typeface="Calibri"/>
                  <a:ea typeface="Calibri"/>
                  <a:cs typeface="Calibri"/>
                  <a:sym typeface="Calibri"/>
                </a:rPr>
                <a:t>Web Apps</a:t>
              </a:r>
            </a:p>
          </p:txBody>
        </p:sp>
        <p:pic>
          <p:nvPicPr>
            <p:cNvPr id="39" name="Shape 546">
              <a:extLst>
                <a:ext uri="{FF2B5EF4-FFF2-40B4-BE49-F238E27FC236}">
                  <a16:creationId xmlns:a16="http://schemas.microsoft.com/office/drawing/2014/main" id="{FED5D35F-5D89-4FA1-BD79-6DB5D6C823E3}"/>
                </a:ext>
              </a:extLst>
            </p:cNvPr>
            <p:cNvPicPr preferRelativeResize="0"/>
            <p:nvPr/>
          </p:nvPicPr>
          <p:blipFill rotWithShape="1">
            <a:blip r:embed="rId12">
              <a:alphaModFix/>
            </a:blip>
            <a:srcRect/>
            <a:stretch/>
          </p:blipFill>
          <p:spPr>
            <a:xfrm>
              <a:off x="4847416" y="775370"/>
              <a:ext cx="1602299" cy="725399"/>
            </a:xfrm>
            <a:prstGeom prst="rect">
              <a:avLst/>
            </a:prstGeom>
            <a:noFill/>
            <a:ln>
              <a:noFill/>
            </a:ln>
          </p:spPr>
        </p:pic>
      </p:grpSp>
      <p:pic>
        <p:nvPicPr>
          <p:cNvPr id="40" name="Shape 547">
            <a:extLst>
              <a:ext uri="{FF2B5EF4-FFF2-40B4-BE49-F238E27FC236}">
                <a16:creationId xmlns:a16="http://schemas.microsoft.com/office/drawing/2014/main" id="{DF29A41A-7600-4E99-9EAA-CE7D10D08558}"/>
              </a:ext>
            </a:extLst>
          </p:cNvPr>
          <p:cNvPicPr preferRelativeResize="0"/>
          <p:nvPr/>
        </p:nvPicPr>
        <p:blipFill rotWithShape="1">
          <a:blip r:embed="rId13">
            <a:alphaModFix/>
          </a:blip>
          <a:srcRect/>
          <a:stretch/>
        </p:blipFill>
        <p:spPr>
          <a:xfrm>
            <a:off x="7233299" y="2681847"/>
            <a:ext cx="1104000" cy="440699"/>
          </a:xfrm>
          <a:prstGeom prst="rect">
            <a:avLst/>
          </a:prstGeom>
          <a:noFill/>
          <a:ln>
            <a:noFill/>
          </a:ln>
        </p:spPr>
      </p:pic>
      <p:pic>
        <p:nvPicPr>
          <p:cNvPr id="41" name="Shape 548">
            <a:extLst>
              <a:ext uri="{FF2B5EF4-FFF2-40B4-BE49-F238E27FC236}">
                <a16:creationId xmlns:a16="http://schemas.microsoft.com/office/drawing/2014/main" id="{71B784F3-B1E1-4D67-BD73-BDAC339BC5D8}"/>
              </a:ext>
            </a:extLst>
          </p:cNvPr>
          <p:cNvPicPr preferRelativeResize="0"/>
          <p:nvPr/>
        </p:nvPicPr>
        <p:blipFill rotWithShape="1">
          <a:blip r:embed="rId3">
            <a:alphaModFix/>
          </a:blip>
          <a:srcRect/>
          <a:stretch/>
        </p:blipFill>
        <p:spPr>
          <a:xfrm>
            <a:off x="7203232" y="2009812"/>
            <a:ext cx="972899" cy="204599"/>
          </a:xfrm>
          <a:prstGeom prst="rect">
            <a:avLst/>
          </a:prstGeom>
          <a:noFill/>
          <a:ln>
            <a:noFill/>
          </a:ln>
        </p:spPr>
      </p:pic>
      <p:pic>
        <p:nvPicPr>
          <p:cNvPr id="42" name="Shape 549">
            <a:extLst>
              <a:ext uri="{FF2B5EF4-FFF2-40B4-BE49-F238E27FC236}">
                <a16:creationId xmlns:a16="http://schemas.microsoft.com/office/drawing/2014/main" id="{2CF3CA02-84D4-422A-8DAE-7A8C3A1B6408}"/>
              </a:ext>
            </a:extLst>
          </p:cNvPr>
          <p:cNvPicPr preferRelativeResize="0"/>
          <p:nvPr/>
        </p:nvPicPr>
        <p:blipFill rotWithShape="1">
          <a:blip r:embed="rId14">
            <a:alphaModFix/>
          </a:blip>
          <a:srcRect/>
          <a:stretch/>
        </p:blipFill>
        <p:spPr>
          <a:xfrm>
            <a:off x="5418562" y="3140968"/>
            <a:ext cx="1936500" cy="1540499"/>
          </a:xfrm>
          <a:prstGeom prst="rect">
            <a:avLst/>
          </a:prstGeom>
          <a:noFill/>
          <a:ln>
            <a:noFill/>
          </a:ln>
        </p:spPr>
      </p:pic>
      <p:pic>
        <p:nvPicPr>
          <p:cNvPr id="47" name="Shape 554">
            <a:extLst>
              <a:ext uri="{FF2B5EF4-FFF2-40B4-BE49-F238E27FC236}">
                <a16:creationId xmlns:a16="http://schemas.microsoft.com/office/drawing/2014/main" id="{339E14FE-500F-4299-9E67-146CB5A3E723}"/>
              </a:ext>
            </a:extLst>
          </p:cNvPr>
          <p:cNvPicPr preferRelativeResize="0"/>
          <p:nvPr/>
        </p:nvPicPr>
        <p:blipFill rotWithShape="1">
          <a:blip r:embed="rId15">
            <a:alphaModFix/>
          </a:blip>
          <a:srcRect/>
          <a:stretch/>
        </p:blipFill>
        <p:spPr>
          <a:xfrm>
            <a:off x="5854976" y="3063678"/>
            <a:ext cx="2414399" cy="1241400"/>
          </a:xfrm>
          <a:prstGeom prst="rect">
            <a:avLst/>
          </a:prstGeom>
          <a:noFill/>
          <a:ln>
            <a:noFill/>
          </a:ln>
        </p:spPr>
      </p:pic>
      <p:grpSp>
        <p:nvGrpSpPr>
          <p:cNvPr id="48" name="Shape 555">
            <a:extLst>
              <a:ext uri="{FF2B5EF4-FFF2-40B4-BE49-F238E27FC236}">
                <a16:creationId xmlns:a16="http://schemas.microsoft.com/office/drawing/2014/main" id="{C3327A47-EBAD-4819-A1B5-2078721F6787}"/>
              </a:ext>
            </a:extLst>
          </p:cNvPr>
          <p:cNvGrpSpPr/>
          <p:nvPr/>
        </p:nvGrpSpPr>
        <p:grpSpPr>
          <a:xfrm>
            <a:off x="1504421" y="1764576"/>
            <a:ext cx="1672808" cy="977567"/>
            <a:chOff x="4847416" y="775370"/>
            <a:chExt cx="1672808" cy="977567"/>
          </a:xfrm>
        </p:grpSpPr>
        <p:pic>
          <p:nvPicPr>
            <p:cNvPr id="49" name="Shape 556">
              <a:extLst>
                <a:ext uri="{FF2B5EF4-FFF2-40B4-BE49-F238E27FC236}">
                  <a16:creationId xmlns:a16="http://schemas.microsoft.com/office/drawing/2014/main" id="{947F50C3-3E1F-4C0B-B82C-1A2E7C3BDA9F}"/>
                </a:ext>
              </a:extLst>
            </p:cNvPr>
            <p:cNvPicPr preferRelativeResize="0"/>
            <p:nvPr/>
          </p:nvPicPr>
          <p:blipFill rotWithShape="1">
            <a:blip r:embed="rId12">
              <a:alphaModFix/>
            </a:blip>
            <a:srcRect/>
            <a:stretch/>
          </p:blipFill>
          <p:spPr>
            <a:xfrm>
              <a:off x="4847416" y="775370"/>
              <a:ext cx="1602299" cy="725399"/>
            </a:xfrm>
            <a:prstGeom prst="rect">
              <a:avLst/>
            </a:prstGeom>
            <a:noFill/>
            <a:ln>
              <a:noFill/>
            </a:ln>
          </p:spPr>
        </p:pic>
        <p:sp>
          <p:nvSpPr>
            <p:cNvPr id="50" name="Shape 557">
              <a:extLst>
                <a:ext uri="{FF2B5EF4-FFF2-40B4-BE49-F238E27FC236}">
                  <a16:creationId xmlns:a16="http://schemas.microsoft.com/office/drawing/2014/main" id="{C3B29D6E-7EEB-4E7D-A54D-AB38BA8236C5}"/>
                </a:ext>
              </a:extLst>
            </p:cNvPr>
            <p:cNvSpPr txBox="1"/>
            <p:nvPr/>
          </p:nvSpPr>
          <p:spPr>
            <a:xfrm>
              <a:off x="4847425" y="1498837"/>
              <a:ext cx="1672800" cy="2541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 sz="1600">
                  <a:solidFill>
                    <a:srgbClr val="3F3F3F"/>
                  </a:solidFill>
                  <a:latin typeface="Calibri"/>
                  <a:ea typeface="Calibri"/>
                  <a:cs typeface="Calibri"/>
                  <a:sym typeface="Calibri"/>
                </a:rPr>
                <a:t>  Mobile</a:t>
              </a:r>
              <a:r>
                <a:rPr lang="en" sz="1600" b="0" i="0" u="none" strike="noStrike" cap="none">
                  <a:solidFill>
                    <a:srgbClr val="3F3F3F"/>
                  </a:solidFill>
                  <a:latin typeface="Calibri"/>
                  <a:ea typeface="Calibri"/>
                  <a:cs typeface="Calibri"/>
                  <a:sym typeface="Calibri"/>
                </a:rPr>
                <a:t> Apps</a:t>
              </a:r>
            </a:p>
          </p:txBody>
        </p:sp>
      </p:grpSp>
      <p:grpSp>
        <p:nvGrpSpPr>
          <p:cNvPr id="52" name="Shape 559">
            <a:extLst>
              <a:ext uri="{FF2B5EF4-FFF2-40B4-BE49-F238E27FC236}">
                <a16:creationId xmlns:a16="http://schemas.microsoft.com/office/drawing/2014/main" id="{AE0C5C59-5D37-4940-A4D7-75505FDD6913}"/>
              </a:ext>
            </a:extLst>
          </p:cNvPr>
          <p:cNvGrpSpPr/>
          <p:nvPr/>
        </p:nvGrpSpPr>
        <p:grpSpPr>
          <a:xfrm>
            <a:off x="5762094" y="5259678"/>
            <a:ext cx="1097766" cy="517199"/>
            <a:chOff x="6959275" y="4292475"/>
            <a:chExt cx="997500" cy="517199"/>
          </a:xfrm>
        </p:grpSpPr>
        <p:sp>
          <p:nvSpPr>
            <p:cNvPr id="53" name="Shape 560">
              <a:extLst>
                <a:ext uri="{FF2B5EF4-FFF2-40B4-BE49-F238E27FC236}">
                  <a16:creationId xmlns:a16="http://schemas.microsoft.com/office/drawing/2014/main" id="{CEAB18A0-E428-406D-BC46-B3626C1CBDB3}"/>
                </a:ext>
              </a:extLst>
            </p:cNvPr>
            <p:cNvSpPr/>
            <p:nvPr/>
          </p:nvSpPr>
          <p:spPr>
            <a:xfrm>
              <a:off x="6959275" y="4292475"/>
              <a:ext cx="997500" cy="517199"/>
            </a:xfrm>
            <a:prstGeom prst="roundRect">
              <a:avLst>
                <a:gd name="adj" fmla="val 16667"/>
              </a:avLst>
            </a:prstGeom>
            <a:gradFill>
              <a:gsLst>
                <a:gs pos="0">
                  <a:srgbClr val="BBBBBB"/>
                </a:gs>
                <a:gs pos="35000">
                  <a:srgbClr val="CFCFCF"/>
                </a:gs>
                <a:gs pos="100000">
                  <a:srgbClr val="EEEEEE"/>
                </a:gs>
              </a:gsLst>
              <a:lin ang="16200038" scaled="0"/>
            </a:gradFill>
            <a:ln>
              <a:noFill/>
            </a:ln>
          </p:spPr>
          <p:txBody>
            <a:bodyPr lIns="91425" tIns="45700" rIns="91425" bIns="45700" anchor="ctr" anchorCtr="0">
              <a:noAutofit/>
            </a:bodyPr>
            <a:lstStyle/>
            <a:p>
              <a:pPr marL="0" marR="0" lvl="0" indent="0" algn="l" rtl="0">
                <a:spcBef>
                  <a:spcPts val="0"/>
                </a:spcBef>
                <a:buNone/>
              </a:pPr>
              <a:endParaRPr sz="1600" b="0" i="0" u="none" strike="noStrike" cap="none">
                <a:solidFill>
                  <a:srgbClr val="3F3F3F"/>
                </a:solidFill>
                <a:latin typeface="Souce Sans Pro"/>
                <a:ea typeface="Souce Sans Pro"/>
                <a:cs typeface="Souce Sans Pro"/>
                <a:sym typeface="Souce Sans Pro"/>
              </a:endParaRPr>
            </a:p>
          </p:txBody>
        </p:sp>
        <p:pic>
          <p:nvPicPr>
            <p:cNvPr id="54" name="Shape 561">
              <a:extLst>
                <a:ext uri="{FF2B5EF4-FFF2-40B4-BE49-F238E27FC236}">
                  <a16:creationId xmlns:a16="http://schemas.microsoft.com/office/drawing/2014/main" id="{F53DDBB3-D837-4BA5-9A45-6F7C4042DF27}"/>
                </a:ext>
              </a:extLst>
            </p:cNvPr>
            <p:cNvPicPr preferRelativeResize="0"/>
            <p:nvPr/>
          </p:nvPicPr>
          <p:blipFill rotWithShape="1">
            <a:blip r:embed="rId16">
              <a:alphaModFix/>
            </a:blip>
            <a:srcRect/>
            <a:stretch/>
          </p:blipFill>
          <p:spPr>
            <a:xfrm>
              <a:off x="7241649" y="4357728"/>
              <a:ext cx="317999" cy="356399"/>
            </a:xfrm>
            <a:prstGeom prst="rect">
              <a:avLst/>
            </a:prstGeom>
            <a:noFill/>
            <a:ln>
              <a:noFill/>
            </a:ln>
          </p:spPr>
        </p:pic>
      </p:grpSp>
      <p:sp>
        <p:nvSpPr>
          <p:cNvPr id="55" name="Shape 562">
            <a:extLst>
              <a:ext uri="{FF2B5EF4-FFF2-40B4-BE49-F238E27FC236}">
                <a16:creationId xmlns:a16="http://schemas.microsoft.com/office/drawing/2014/main" id="{2A58392B-D224-4688-BA6A-CD5102B25579}"/>
              </a:ext>
            </a:extLst>
          </p:cNvPr>
          <p:cNvSpPr/>
          <p:nvPr/>
        </p:nvSpPr>
        <p:spPr>
          <a:xfrm>
            <a:off x="4539882" y="5863033"/>
            <a:ext cx="2319977" cy="517199"/>
          </a:xfrm>
          <a:prstGeom prst="roundRect">
            <a:avLst>
              <a:gd name="adj" fmla="val 16667"/>
            </a:avLst>
          </a:prstGeom>
          <a:gradFill>
            <a:gsLst>
              <a:gs pos="0">
                <a:srgbClr val="BBBBBB"/>
              </a:gs>
              <a:gs pos="35000">
                <a:srgbClr val="CFCFCF"/>
              </a:gs>
              <a:gs pos="100000">
                <a:srgbClr val="EEEEEE"/>
              </a:gs>
            </a:gsLst>
            <a:lin ang="16200038" scaled="0"/>
          </a:gradFill>
          <a:ln>
            <a:noFill/>
          </a:ln>
        </p:spPr>
        <p:txBody>
          <a:bodyPr lIns="91425" tIns="45700" rIns="91425" bIns="45700" anchor="ctr" anchorCtr="0">
            <a:noAutofit/>
          </a:bodyPr>
          <a:lstStyle/>
          <a:p>
            <a:pPr marL="0" marR="0" lvl="0" indent="0" algn="l" rtl="0">
              <a:spcBef>
                <a:spcPts val="0"/>
              </a:spcBef>
              <a:buNone/>
            </a:pPr>
            <a:endParaRPr sz="1600" b="0" i="0" u="none" strike="noStrike" cap="none">
              <a:solidFill>
                <a:srgbClr val="3F3F3F"/>
              </a:solidFill>
              <a:latin typeface="Souce Sans Pro"/>
              <a:ea typeface="Souce Sans Pro"/>
              <a:cs typeface="Souce Sans Pro"/>
              <a:sym typeface="Souce Sans Pro"/>
            </a:endParaRPr>
          </a:p>
        </p:txBody>
      </p:sp>
      <p:sp>
        <p:nvSpPr>
          <p:cNvPr id="56" name="Shape 563">
            <a:extLst>
              <a:ext uri="{FF2B5EF4-FFF2-40B4-BE49-F238E27FC236}">
                <a16:creationId xmlns:a16="http://schemas.microsoft.com/office/drawing/2014/main" id="{C7AE342D-2B96-41C0-8242-E5290F86ED84}"/>
              </a:ext>
            </a:extLst>
          </p:cNvPr>
          <p:cNvSpPr txBox="1"/>
          <p:nvPr/>
        </p:nvSpPr>
        <p:spPr>
          <a:xfrm>
            <a:off x="4490515" y="5871621"/>
            <a:ext cx="2414399" cy="2541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 sz="2400" b="1" i="1" dirty="0">
                <a:solidFill>
                  <a:srgbClr val="3F3F3F"/>
                </a:solidFill>
                <a:latin typeface="Calibri"/>
                <a:ea typeface="Calibri"/>
                <a:cs typeface="Calibri"/>
                <a:sym typeface="Calibri"/>
              </a:rPr>
              <a:t>Your </a:t>
            </a:r>
            <a:r>
              <a:rPr lang="en" sz="2400" i="1" dirty="0">
                <a:solidFill>
                  <a:srgbClr val="3F3F3F"/>
                </a:solidFill>
                <a:latin typeface="Calibri"/>
                <a:ea typeface="Calibri"/>
                <a:cs typeface="Calibri"/>
                <a:sym typeface="Calibri"/>
              </a:rPr>
              <a:t>sy</a:t>
            </a:r>
            <a:r>
              <a:rPr lang="en-CA" sz="2400" i="1" dirty="0">
                <a:solidFill>
                  <a:srgbClr val="3F3F3F"/>
                </a:solidFill>
                <a:latin typeface="Calibri"/>
                <a:ea typeface="Calibri"/>
                <a:cs typeface="Calibri"/>
                <a:sym typeface="Calibri"/>
              </a:rPr>
              <a:t>s</a:t>
            </a:r>
            <a:r>
              <a:rPr lang="en" sz="2400" i="1" dirty="0">
                <a:solidFill>
                  <a:srgbClr val="3F3F3F"/>
                </a:solidFill>
                <a:latin typeface="Calibri"/>
                <a:ea typeface="Calibri"/>
                <a:cs typeface="Calibri"/>
                <a:sym typeface="Calibri"/>
              </a:rPr>
              <a:t>tem here.</a:t>
            </a:r>
          </a:p>
        </p:txBody>
      </p:sp>
      <p:grpSp>
        <p:nvGrpSpPr>
          <p:cNvPr id="57" name="Shape 564">
            <a:extLst>
              <a:ext uri="{FF2B5EF4-FFF2-40B4-BE49-F238E27FC236}">
                <a16:creationId xmlns:a16="http://schemas.microsoft.com/office/drawing/2014/main" id="{14120713-BF36-48DE-9DF7-199404023722}"/>
              </a:ext>
            </a:extLst>
          </p:cNvPr>
          <p:cNvGrpSpPr/>
          <p:nvPr/>
        </p:nvGrpSpPr>
        <p:grpSpPr>
          <a:xfrm>
            <a:off x="3476051" y="1792621"/>
            <a:ext cx="1031399" cy="1018799"/>
            <a:chOff x="3419446" y="863940"/>
            <a:chExt cx="1031399" cy="1018799"/>
          </a:xfrm>
        </p:grpSpPr>
        <p:pic>
          <p:nvPicPr>
            <p:cNvPr id="58" name="Shape 565">
              <a:extLst>
                <a:ext uri="{FF2B5EF4-FFF2-40B4-BE49-F238E27FC236}">
                  <a16:creationId xmlns:a16="http://schemas.microsoft.com/office/drawing/2014/main" id="{F408D90F-396D-4C0C-8EA4-BFBDD66F7B17}"/>
                </a:ext>
              </a:extLst>
            </p:cNvPr>
            <p:cNvPicPr preferRelativeResize="0"/>
            <p:nvPr/>
          </p:nvPicPr>
          <p:blipFill rotWithShape="1">
            <a:blip r:embed="rId15">
              <a:alphaModFix/>
            </a:blip>
            <a:srcRect l="-252" t="45344" r="75702" b="6287"/>
            <a:stretch/>
          </p:blipFill>
          <p:spPr>
            <a:xfrm rot="1769092">
              <a:off x="3698932" y="1078508"/>
              <a:ext cx="434584" cy="573083"/>
            </a:xfrm>
            <a:prstGeom prst="rect">
              <a:avLst/>
            </a:prstGeom>
            <a:noFill/>
            <a:ln>
              <a:noFill/>
            </a:ln>
          </p:spPr>
        </p:pic>
        <p:pic>
          <p:nvPicPr>
            <p:cNvPr id="59" name="Shape 566">
              <a:extLst>
                <a:ext uri="{FF2B5EF4-FFF2-40B4-BE49-F238E27FC236}">
                  <a16:creationId xmlns:a16="http://schemas.microsoft.com/office/drawing/2014/main" id="{DF33CE67-7185-4300-A634-1938947E18B3}"/>
                </a:ext>
              </a:extLst>
            </p:cNvPr>
            <p:cNvPicPr preferRelativeResize="0"/>
            <p:nvPr/>
          </p:nvPicPr>
          <p:blipFill rotWithShape="1">
            <a:blip r:embed="rId17">
              <a:alphaModFix/>
            </a:blip>
            <a:srcRect/>
            <a:stretch/>
          </p:blipFill>
          <p:spPr>
            <a:xfrm rot="1461535">
              <a:off x="3642385" y="911767"/>
              <a:ext cx="585523" cy="923146"/>
            </a:xfrm>
            <a:prstGeom prst="rect">
              <a:avLst/>
            </a:prstGeom>
            <a:noFill/>
            <a:ln>
              <a:noFill/>
            </a:ln>
          </p:spPr>
        </p:pic>
      </p:grpSp>
      <p:sp>
        <p:nvSpPr>
          <p:cNvPr id="60" name="Shape 562">
            <a:extLst>
              <a:ext uri="{FF2B5EF4-FFF2-40B4-BE49-F238E27FC236}">
                <a16:creationId xmlns:a16="http://schemas.microsoft.com/office/drawing/2014/main" id="{C843DFFD-0DD0-41D6-B063-D83F5B08883E}"/>
              </a:ext>
            </a:extLst>
          </p:cNvPr>
          <p:cNvSpPr/>
          <p:nvPr/>
        </p:nvSpPr>
        <p:spPr>
          <a:xfrm>
            <a:off x="921870" y="5886112"/>
            <a:ext cx="1559700" cy="517199"/>
          </a:xfrm>
          <a:prstGeom prst="roundRect">
            <a:avLst>
              <a:gd name="adj" fmla="val 16667"/>
            </a:avLst>
          </a:prstGeom>
          <a:gradFill>
            <a:gsLst>
              <a:gs pos="0">
                <a:srgbClr val="BBBBBB"/>
              </a:gs>
              <a:gs pos="35000">
                <a:srgbClr val="CFCFCF"/>
              </a:gs>
              <a:gs pos="100000">
                <a:srgbClr val="EEEEEE"/>
              </a:gs>
            </a:gsLst>
            <a:lin ang="16200038" scaled="0"/>
          </a:gradFill>
          <a:ln>
            <a:noFill/>
          </a:ln>
        </p:spPr>
        <p:txBody>
          <a:bodyPr lIns="91425" tIns="45700" rIns="91425" bIns="45700" anchor="ctr" anchorCtr="0">
            <a:noAutofit/>
          </a:bodyPr>
          <a:lstStyle/>
          <a:p>
            <a:pPr marL="0" marR="0" lvl="0" indent="0" algn="l" rtl="0">
              <a:spcBef>
                <a:spcPts val="0"/>
              </a:spcBef>
              <a:buNone/>
            </a:pPr>
            <a:endParaRPr sz="1600" b="0" i="0" u="none" strike="noStrike" cap="none">
              <a:solidFill>
                <a:srgbClr val="3F3F3F"/>
              </a:solidFill>
              <a:latin typeface="Souce Sans Pro"/>
              <a:ea typeface="Souce Sans Pro"/>
              <a:cs typeface="Souce Sans Pro"/>
              <a:sym typeface="Souce Sans Pro"/>
            </a:endParaRPr>
          </a:p>
        </p:txBody>
      </p:sp>
      <p:pic>
        <p:nvPicPr>
          <p:cNvPr id="2056" name="Picture 8" descr="Image result for epic healthcare logo">
            <a:extLst>
              <a:ext uri="{FF2B5EF4-FFF2-40B4-BE49-F238E27FC236}">
                <a16:creationId xmlns:a16="http://schemas.microsoft.com/office/drawing/2014/main" id="{D9AA5990-C414-41D3-AD81-7C846AD6D184}"/>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1090434" y="5977161"/>
            <a:ext cx="1396772" cy="332218"/>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mage result for allscripts logo">
            <a:extLst>
              <a:ext uri="{FF2B5EF4-FFF2-40B4-BE49-F238E27FC236}">
                <a16:creationId xmlns:a16="http://schemas.microsoft.com/office/drawing/2014/main" id="{D4F09F20-E2F4-4761-AEBC-9AE5F844C83D}"/>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2764138" y="5990845"/>
            <a:ext cx="1226506" cy="2653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641968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3C7ACE-ACFF-4B61-A86D-4B6B9A1B534F}"/>
              </a:ext>
            </a:extLst>
          </p:cNvPr>
          <p:cNvSpPr>
            <a:spLocks noGrp="1"/>
          </p:cNvSpPr>
          <p:nvPr>
            <p:ph type="title"/>
          </p:nvPr>
        </p:nvSpPr>
        <p:spPr/>
        <p:txBody>
          <a:bodyPr/>
          <a:lstStyle/>
          <a:p>
            <a:r>
              <a:rPr lang="en-CA" dirty="0"/>
              <a:t>CDS Hooks</a:t>
            </a:r>
          </a:p>
        </p:txBody>
      </p:sp>
      <p:sp>
        <p:nvSpPr>
          <p:cNvPr id="3" name="Slide Number Placeholder 2">
            <a:extLst>
              <a:ext uri="{FF2B5EF4-FFF2-40B4-BE49-F238E27FC236}">
                <a16:creationId xmlns:a16="http://schemas.microsoft.com/office/drawing/2014/main" id="{C4DEA6CB-4977-403B-9EDD-E4537915F45F}"/>
              </a:ext>
            </a:extLst>
          </p:cNvPr>
          <p:cNvSpPr>
            <a:spLocks noGrp="1"/>
          </p:cNvSpPr>
          <p:nvPr>
            <p:ph type="sldNum" sz="quarter" idx="4"/>
          </p:nvPr>
        </p:nvSpPr>
        <p:spPr/>
        <p:txBody>
          <a:bodyPr/>
          <a:lstStyle/>
          <a:p>
            <a:fld id="{5CC3E5C4-3E2B-40F1-9F2B-C46CEB0C88DF}" type="slidenum">
              <a:rPr lang="en-CA" smtClean="0"/>
              <a:pPr/>
              <a:t>109</a:t>
            </a:fld>
            <a:endParaRPr lang="en-CA" dirty="0"/>
          </a:p>
        </p:txBody>
      </p:sp>
      <p:pic>
        <p:nvPicPr>
          <p:cNvPr id="1026" name="Picture 2" descr="patient-view hook launch sequence">
            <a:extLst>
              <a:ext uri="{FF2B5EF4-FFF2-40B4-BE49-F238E27FC236}">
                <a16:creationId xmlns:a16="http://schemas.microsoft.com/office/drawing/2014/main" id="{FE92015C-E6C5-4CF5-8018-9CAA10DD12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1780307"/>
            <a:ext cx="8584562" cy="47450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17989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Implementer</a:t>
            </a:r>
            <a:r>
              <a:rPr lang="en-US" baseline="0" noProof="0" dirty="0"/>
              <a:t> Focus</a:t>
            </a:r>
            <a:endParaRPr lang="en-US" noProof="0" dirty="0"/>
          </a:p>
        </p:txBody>
      </p:sp>
      <p:sp>
        <p:nvSpPr>
          <p:cNvPr id="3" name="Content Placeholder 2"/>
          <p:cNvSpPr>
            <a:spLocks noGrp="1"/>
          </p:cNvSpPr>
          <p:nvPr>
            <p:ph idx="1"/>
          </p:nvPr>
        </p:nvSpPr>
        <p:spPr/>
        <p:txBody>
          <a:bodyPr/>
          <a:lstStyle/>
          <a:p>
            <a:r>
              <a:rPr lang="en-US" sz="2400" noProof="0" dirty="0"/>
              <a:t>Specification is written for one target</a:t>
            </a:r>
            <a:r>
              <a:rPr lang="en-US" sz="2400" baseline="0" noProof="0" dirty="0"/>
              <a:t> audience: implementers (that’s not just programmers)</a:t>
            </a:r>
          </a:p>
          <a:p>
            <a:pPr lvl="1"/>
            <a:r>
              <a:rPr lang="en-US" sz="2400" noProof="0" dirty="0"/>
              <a:t>Rationale, modeling</a:t>
            </a:r>
            <a:r>
              <a:rPr lang="en-US" sz="2400" baseline="0" noProof="0" dirty="0"/>
              <a:t> approaches, etc. kept elsewhere</a:t>
            </a:r>
          </a:p>
          <a:p>
            <a:pPr lvl="0"/>
            <a:r>
              <a:rPr lang="en-US" sz="2400" noProof="0" dirty="0"/>
              <a:t>Multiple reference implementations from day 1</a:t>
            </a:r>
          </a:p>
          <a:p>
            <a:pPr lvl="0"/>
            <a:r>
              <a:rPr lang="en-US" sz="2400" noProof="0" dirty="0"/>
              <a:t>Publicly available test servers</a:t>
            </a:r>
          </a:p>
          <a:p>
            <a:pPr lvl="0"/>
            <a:r>
              <a:rPr lang="en-US" sz="2400" noProof="0" dirty="0"/>
              <a:t>Starter APIs published with spec</a:t>
            </a:r>
          </a:p>
          <a:p>
            <a:pPr lvl="1"/>
            <a:r>
              <a:rPr lang="en-US" sz="2400" noProof="0" dirty="0"/>
              <a:t>C#, Java, Pascal, Swift, more coming</a:t>
            </a:r>
          </a:p>
          <a:p>
            <a:pPr lvl="0"/>
            <a:r>
              <a:rPr lang="en-US" sz="2400" noProof="0" dirty="0"/>
              <a:t>Connectathons</a:t>
            </a:r>
            <a:r>
              <a:rPr lang="en-US" sz="2400" baseline="0" noProof="0" dirty="0"/>
              <a:t> to verify specification approaches</a:t>
            </a:r>
          </a:p>
          <a:p>
            <a:pPr lvl="0"/>
            <a:r>
              <a:rPr lang="en-US" sz="2400" baseline="0" noProof="0" dirty="0"/>
              <a:t>Instances you can read and understand</a:t>
            </a:r>
            <a:r>
              <a:rPr lang="en-US" sz="2400" noProof="0" dirty="0"/>
              <a:t> </a:t>
            </a:r>
            <a:r>
              <a:rPr lang="en-US" sz="2400" noProof="0" dirty="0">
                <a:sym typeface="Wingdings" pitchFamily="2" charset="2"/>
              </a:rPr>
              <a:t></a:t>
            </a:r>
          </a:p>
          <a:p>
            <a:pPr lvl="0"/>
            <a:r>
              <a:rPr lang="en-US" sz="2400" noProof="0" dirty="0">
                <a:sym typeface="Wingdings" pitchFamily="2" charset="2"/>
              </a:rPr>
              <a:t>Lots of examples (and they’re valid too)</a:t>
            </a:r>
            <a:endParaRPr lang="en-US" sz="2400" baseline="0" noProof="0"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11</a:t>
            </a:fld>
            <a:endParaRPr lang="en-CA" dirty="0"/>
          </a:p>
        </p:txBody>
      </p:sp>
      <p:sp>
        <p:nvSpPr>
          <p:cNvPr id="5" name="Content Placeholder 2"/>
          <p:cNvSpPr txBox="1">
            <a:spLocks/>
          </p:cNvSpPr>
          <p:nvPr/>
        </p:nvSpPr>
        <p:spPr bwMode="auto">
          <a:xfrm>
            <a:off x="7020272" y="3133383"/>
            <a:ext cx="1872208" cy="1728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chemeClr val="accent1"/>
              </a:buClr>
              <a:buSzPct val="75000"/>
              <a:buFont typeface="Wingdings" pitchFamily="2" charset="2"/>
              <a:buChar char="n"/>
              <a:defRPr sz="3100">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1"/>
              </a:buClr>
              <a:buSzPct val="65000"/>
              <a:buFont typeface="Wingdings" pitchFamily="2" charset="2"/>
              <a:buChar char="Ø"/>
              <a:defRPr sz="2600">
                <a:solidFill>
                  <a:schemeClr val="tx1"/>
                </a:solidFill>
                <a:latin typeface="+mn-lt"/>
              </a:defRPr>
            </a:lvl2pPr>
            <a:lvl3pPr marL="1143000" indent="-228600" algn="l" rtl="0" eaLnBrk="1" fontAlgn="base" hangingPunct="1">
              <a:spcBef>
                <a:spcPct val="20000"/>
              </a:spcBef>
              <a:spcAft>
                <a:spcPct val="0"/>
              </a:spcAft>
              <a:buClr>
                <a:schemeClr val="folHlink"/>
              </a:buClr>
              <a:buSzPct val="55000"/>
              <a:buFont typeface="Wingdings" pitchFamily="2" charset="2"/>
              <a:buChar char="n"/>
              <a:defRPr sz="2400">
                <a:solidFill>
                  <a:schemeClr val="tx1"/>
                </a:solidFill>
                <a:latin typeface="+mn-lt"/>
              </a:defRPr>
            </a:lvl3pPr>
            <a:lvl4pPr marL="1600200" indent="-228600" algn="l" rtl="0" eaLnBrk="1" fontAlgn="base" hangingPunct="1">
              <a:spcBef>
                <a:spcPct val="20000"/>
              </a:spcBef>
              <a:spcAft>
                <a:spcPct val="0"/>
              </a:spcAft>
              <a:buClr>
                <a:schemeClr val="folHlink"/>
              </a:buClr>
              <a:buChar char="•"/>
              <a:defRPr sz="2000">
                <a:solidFill>
                  <a:schemeClr val="tx1"/>
                </a:solidFill>
                <a:latin typeface="+mn-lt"/>
              </a:defRPr>
            </a:lvl4pPr>
            <a:lvl5pPr marL="20574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5pPr>
            <a:lvl6pPr marL="25146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6pPr>
            <a:lvl7pPr marL="29718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7pPr>
            <a:lvl8pPr marL="34290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8pPr>
            <a:lvl9pPr marL="38862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9pPr>
          </a:lstStyle>
          <a:p>
            <a:pPr marL="0" indent="0">
              <a:spcBef>
                <a:spcPts val="0"/>
              </a:spcBef>
              <a:buFont typeface="Wingdings" pitchFamily="2" charset="2"/>
              <a:buNone/>
            </a:pPr>
            <a:r>
              <a:rPr lang="en-US" sz="700" dirty="0">
                <a:solidFill>
                  <a:srgbClr val="0000FF"/>
                </a:solidFill>
                <a:latin typeface="Consolas"/>
              </a:rPr>
              <a:t>using</a:t>
            </a:r>
            <a:r>
              <a:rPr lang="en-US" sz="700" dirty="0">
                <a:solidFill>
                  <a:prstClr val="black"/>
                </a:solidFill>
                <a:latin typeface="Consolas"/>
              </a:rPr>
              <a:t> HL7.Fhir.Instance.Model;</a:t>
            </a:r>
          </a:p>
          <a:p>
            <a:pPr marL="0" indent="0">
              <a:spcBef>
                <a:spcPts val="0"/>
              </a:spcBef>
              <a:buFont typeface="Wingdings" pitchFamily="2" charset="2"/>
              <a:buNone/>
            </a:pPr>
            <a:r>
              <a:rPr lang="en-US" sz="700" dirty="0">
                <a:solidFill>
                  <a:srgbClr val="0000FF"/>
                </a:solidFill>
                <a:latin typeface="Consolas"/>
              </a:rPr>
              <a:t>using</a:t>
            </a:r>
            <a:r>
              <a:rPr lang="en-US" sz="700" dirty="0">
                <a:solidFill>
                  <a:prstClr val="black"/>
                </a:solidFill>
                <a:latin typeface="Consolas"/>
              </a:rPr>
              <a:t> HL7.Fhir.Instance.Parsers;</a:t>
            </a:r>
          </a:p>
          <a:p>
            <a:pPr marL="0" indent="0">
              <a:spcBef>
                <a:spcPts val="0"/>
              </a:spcBef>
              <a:buFont typeface="Wingdings" pitchFamily="2" charset="2"/>
              <a:buNone/>
            </a:pPr>
            <a:r>
              <a:rPr lang="en-US" sz="700" dirty="0">
                <a:solidFill>
                  <a:srgbClr val="0000FF"/>
                </a:solidFill>
                <a:latin typeface="Consolas"/>
              </a:rPr>
              <a:t>using</a:t>
            </a:r>
            <a:r>
              <a:rPr lang="en-US" sz="700" dirty="0">
                <a:solidFill>
                  <a:prstClr val="black"/>
                </a:solidFill>
                <a:latin typeface="Consolas"/>
              </a:rPr>
              <a:t> HL7.Fhir.Instance.Support;</a:t>
            </a:r>
          </a:p>
          <a:p>
            <a:pPr marL="0" indent="0">
              <a:spcBef>
                <a:spcPts val="0"/>
              </a:spcBef>
              <a:buFont typeface="Wingdings" pitchFamily="2" charset="2"/>
              <a:buNone/>
            </a:pPr>
            <a:endParaRPr lang="en-US" sz="700" noProof="1">
              <a:solidFill>
                <a:srgbClr val="2B91AF"/>
              </a:solidFill>
              <a:latin typeface="Consolas"/>
            </a:endParaRPr>
          </a:p>
          <a:p>
            <a:pPr marL="0" indent="0">
              <a:spcBef>
                <a:spcPts val="0"/>
              </a:spcBef>
              <a:buFont typeface="Wingdings" pitchFamily="2" charset="2"/>
              <a:buNone/>
            </a:pPr>
            <a:r>
              <a:rPr lang="nl-NL" sz="700" noProof="1">
                <a:solidFill>
                  <a:srgbClr val="2B91AF"/>
                </a:solidFill>
                <a:latin typeface="Consolas"/>
              </a:rPr>
              <a:t>XmlReader</a:t>
            </a:r>
            <a:r>
              <a:rPr lang="nl-NL" sz="700" noProof="1">
                <a:solidFill>
                  <a:prstClr val="black"/>
                </a:solidFill>
                <a:latin typeface="Consolas"/>
              </a:rPr>
              <a:t> xr = </a:t>
            </a:r>
            <a:r>
              <a:rPr lang="nl-NL" sz="700" noProof="1">
                <a:solidFill>
                  <a:srgbClr val="2B91AF"/>
                </a:solidFill>
                <a:latin typeface="Consolas"/>
              </a:rPr>
              <a:t>XmlReader</a:t>
            </a:r>
            <a:r>
              <a:rPr lang="nl-NL" sz="700" noProof="1">
                <a:solidFill>
                  <a:prstClr val="black"/>
                </a:solidFill>
                <a:latin typeface="Consolas"/>
              </a:rPr>
              <a:t>.Create(</a:t>
            </a:r>
          </a:p>
          <a:p>
            <a:pPr marL="0" indent="0">
              <a:spcBef>
                <a:spcPts val="0"/>
              </a:spcBef>
              <a:buFont typeface="Wingdings" pitchFamily="2" charset="2"/>
              <a:buNone/>
            </a:pPr>
            <a:r>
              <a:rPr lang="nl-NL" sz="700" noProof="1">
                <a:solidFill>
                  <a:prstClr val="black"/>
                </a:solidFill>
                <a:latin typeface="Consolas"/>
              </a:rPr>
              <a:t>	</a:t>
            </a:r>
            <a:r>
              <a:rPr lang="nl-NL" sz="700" noProof="1">
                <a:solidFill>
                  <a:srgbClr val="0000FF"/>
                </a:solidFill>
                <a:latin typeface="Consolas"/>
              </a:rPr>
              <a:t>new </a:t>
            </a:r>
            <a:r>
              <a:rPr lang="nl-NL" sz="700" noProof="1">
                <a:solidFill>
                  <a:srgbClr val="2B91AF"/>
                </a:solidFill>
                <a:latin typeface="Consolas"/>
              </a:rPr>
              <a:t>StreamRead</a:t>
            </a:r>
            <a:endParaRPr lang="nl-NL" sz="700" noProof="1">
              <a:solidFill>
                <a:prstClr val="black"/>
              </a:solidFill>
              <a:latin typeface="Consolas"/>
            </a:endParaRPr>
          </a:p>
          <a:p>
            <a:pPr marL="0" indent="0">
              <a:spcBef>
                <a:spcPts val="0"/>
              </a:spcBef>
              <a:buFont typeface="Wingdings" pitchFamily="2" charset="2"/>
              <a:buNone/>
            </a:pPr>
            <a:r>
              <a:rPr lang="nl-NL" sz="700" noProof="1">
                <a:solidFill>
                  <a:srgbClr val="2B91AF"/>
                </a:solidFill>
                <a:latin typeface="Consolas"/>
              </a:rPr>
              <a:t>IFhirReader</a:t>
            </a:r>
            <a:r>
              <a:rPr lang="nl-NL" sz="700" noProof="1">
                <a:solidFill>
                  <a:prstClr val="black"/>
                </a:solidFill>
                <a:latin typeface="Consolas"/>
              </a:rPr>
              <a:t> r = </a:t>
            </a:r>
            <a:r>
              <a:rPr lang="nl-NL" sz="700" noProof="1">
                <a:solidFill>
                  <a:srgbClr val="0000FF"/>
                </a:solidFill>
                <a:latin typeface="Consolas"/>
              </a:rPr>
              <a:t>new</a:t>
            </a:r>
            <a:r>
              <a:rPr lang="nl-NL" sz="700" noProof="1">
                <a:solidFill>
                  <a:prstClr val="black"/>
                </a:solidFill>
                <a:latin typeface="Consolas"/>
              </a:rPr>
              <a:t> </a:t>
            </a:r>
            <a:r>
              <a:rPr lang="nl-NL" sz="700" noProof="1">
                <a:solidFill>
                  <a:srgbClr val="2B91AF"/>
                </a:solidFill>
                <a:latin typeface="Consolas"/>
              </a:rPr>
              <a:t>XmlFhirReader</a:t>
            </a:r>
            <a:endParaRPr lang="nl-NL" sz="700" noProof="1">
              <a:solidFill>
                <a:prstClr val="black"/>
              </a:solidFill>
              <a:latin typeface="Consolas"/>
            </a:endParaRPr>
          </a:p>
          <a:p>
            <a:pPr marL="0" indent="0">
              <a:spcBef>
                <a:spcPts val="0"/>
              </a:spcBef>
              <a:buFont typeface="Wingdings" pitchFamily="2" charset="2"/>
              <a:buNone/>
            </a:pPr>
            <a:endParaRPr lang="nl-NL" sz="700" noProof="1">
              <a:solidFill>
                <a:prstClr val="black"/>
              </a:solidFill>
              <a:latin typeface="Consolas"/>
            </a:endParaRPr>
          </a:p>
          <a:p>
            <a:pPr marL="0" indent="0">
              <a:spcBef>
                <a:spcPts val="0"/>
              </a:spcBef>
              <a:buFont typeface="Wingdings" pitchFamily="2" charset="2"/>
              <a:buNone/>
            </a:pPr>
            <a:r>
              <a:rPr lang="en-US" sz="700" noProof="1">
                <a:latin typeface="Consolas"/>
              </a:rPr>
              <a:t>//</a:t>
            </a:r>
            <a:r>
              <a:rPr lang="en-US" sz="700" noProof="1">
                <a:solidFill>
                  <a:srgbClr val="2B91AF"/>
                </a:solidFill>
                <a:latin typeface="Consolas"/>
              </a:rPr>
              <a:t> JsonTextReader</a:t>
            </a:r>
            <a:r>
              <a:rPr lang="en-US" sz="700" noProof="1">
                <a:solidFill>
                  <a:prstClr val="black"/>
                </a:solidFill>
                <a:latin typeface="Consolas"/>
              </a:rPr>
              <a:t> jr = </a:t>
            </a:r>
            <a:r>
              <a:rPr lang="en-US" sz="700" noProof="1">
                <a:solidFill>
                  <a:srgbClr val="0000FF"/>
                </a:solidFill>
                <a:latin typeface="Consolas"/>
              </a:rPr>
              <a:t>new</a:t>
            </a:r>
            <a:r>
              <a:rPr lang="en-US" sz="700" noProof="1">
                <a:solidFill>
                  <a:prstClr val="black"/>
                </a:solidFill>
                <a:latin typeface="Consolas"/>
              </a:rPr>
              <a:t> </a:t>
            </a:r>
            <a:r>
              <a:rPr lang="en-US" sz="700" noProof="1">
                <a:solidFill>
                  <a:srgbClr val="2B91AF"/>
                </a:solidFill>
                <a:latin typeface="Consolas"/>
              </a:rPr>
              <a:t>JsonTe</a:t>
            </a:r>
            <a:endParaRPr lang="en-US" sz="700" noProof="1">
              <a:solidFill>
                <a:prstClr val="black"/>
              </a:solidFill>
              <a:latin typeface="Consolas"/>
            </a:endParaRPr>
          </a:p>
          <a:p>
            <a:pPr marL="0" indent="0">
              <a:spcBef>
                <a:spcPts val="0"/>
              </a:spcBef>
              <a:buFont typeface="Wingdings" pitchFamily="2" charset="2"/>
              <a:buNone/>
            </a:pPr>
            <a:r>
              <a:rPr lang="en-US" sz="700" noProof="1">
                <a:latin typeface="Consolas"/>
              </a:rPr>
              <a:t>//</a:t>
            </a:r>
            <a:r>
              <a:rPr lang="en-US" sz="700" noProof="1">
                <a:solidFill>
                  <a:srgbClr val="2B91AF"/>
                </a:solidFill>
                <a:latin typeface="Consolas"/>
              </a:rPr>
              <a:t> </a:t>
            </a:r>
            <a:r>
              <a:rPr lang="en-US" sz="700" noProof="1">
                <a:solidFill>
                  <a:prstClr val="black"/>
                </a:solidFill>
                <a:latin typeface="Consolas"/>
              </a:rPr>
              <a:t>	</a:t>
            </a:r>
            <a:r>
              <a:rPr lang="en-US" sz="700" noProof="1">
                <a:solidFill>
                  <a:srgbClr val="0000FF"/>
                </a:solidFill>
                <a:latin typeface="Consolas"/>
              </a:rPr>
              <a:t>new</a:t>
            </a:r>
            <a:r>
              <a:rPr lang="en-US" sz="700" noProof="1">
                <a:solidFill>
                  <a:prstClr val="black"/>
                </a:solidFill>
                <a:latin typeface="Consolas"/>
              </a:rPr>
              <a:t> </a:t>
            </a:r>
            <a:r>
              <a:rPr lang="en-US" sz="700" noProof="1">
                <a:solidFill>
                  <a:srgbClr val="2B91AF"/>
                </a:solidFill>
                <a:latin typeface="Consolas"/>
              </a:rPr>
              <a:t>StreamRead</a:t>
            </a:r>
            <a:endParaRPr lang="en-US" sz="700" noProof="1">
              <a:solidFill>
                <a:prstClr val="black"/>
              </a:solidFill>
              <a:latin typeface="Consolas"/>
            </a:endParaRPr>
          </a:p>
          <a:p>
            <a:pPr marL="0" indent="0">
              <a:spcBef>
                <a:spcPts val="0"/>
              </a:spcBef>
              <a:buFont typeface="Wingdings" pitchFamily="2" charset="2"/>
              <a:buNone/>
            </a:pPr>
            <a:r>
              <a:rPr lang="nl-NL" sz="700" noProof="1">
                <a:latin typeface="Consolas"/>
              </a:rPr>
              <a:t>//</a:t>
            </a:r>
            <a:r>
              <a:rPr lang="nl-NL" sz="700" noProof="1">
                <a:solidFill>
                  <a:srgbClr val="2B91AF"/>
                </a:solidFill>
                <a:latin typeface="Consolas"/>
              </a:rPr>
              <a:t> IFhirReader</a:t>
            </a:r>
            <a:r>
              <a:rPr lang="nl-NL" sz="700" noProof="1">
                <a:solidFill>
                  <a:prstClr val="black"/>
                </a:solidFill>
                <a:latin typeface="Consolas"/>
              </a:rPr>
              <a:t> r = </a:t>
            </a:r>
            <a:r>
              <a:rPr lang="nl-NL" sz="700" noProof="1">
                <a:solidFill>
                  <a:srgbClr val="0000FF"/>
                </a:solidFill>
                <a:latin typeface="Consolas"/>
              </a:rPr>
              <a:t>new</a:t>
            </a:r>
            <a:r>
              <a:rPr lang="nl-NL" sz="700" noProof="1">
                <a:solidFill>
                  <a:prstClr val="black"/>
                </a:solidFill>
                <a:latin typeface="Consolas"/>
              </a:rPr>
              <a:t> </a:t>
            </a:r>
            <a:r>
              <a:rPr lang="nl-NL" sz="700" noProof="1">
                <a:solidFill>
                  <a:srgbClr val="2B91AF"/>
                </a:solidFill>
                <a:latin typeface="Consolas"/>
              </a:rPr>
              <a:t>JsonFhirRe</a:t>
            </a:r>
            <a:endParaRPr lang="nl-NL" sz="700" noProof="1">
              <a:solidFill>
                <a:prstClr val="black"/>
              </a:solidFill>
              <a:latin typeface="Consolas"/>
            </a:endParaRPr>
          </a:p>
          <a:p>
            <a:pPr marL="0" indent="0">
              <a:spcBef>
                <a:spcPts val="0"/>
              </a:spcBef>
              <a:buFont typeface="Wingdings" pitchFamily="2" charset="2"/>
              <a:buNone/>
            </a:pPr>
            <a:endParaRPr lang="nl-NL" sz="700" noProof="1">
              <a:solidFill>
                <a:prstClr val="black"/>
              </a:solidFill>
              <a:latin typeface="Consolas"/>
            </a:endParaRPr>
          </a:p>
          <a:p>
            <a:pPr marL="0" indent="0">
              <a:spcBef>
                <a:spcPts val="0"/>
              </a:spcBef>
              <a:buFont typeface="Wingdings" pitchFamily="2" charset="2"/>
              <a:buNone/>
            </a:pPr>
            <a:r>
              <a:rPr lang="nl-NL" sz="700" noProof="1">
                <a:solidFill>
                  <a:srgbClr val="2B91AF"/>
                </a:solidFill>
                <a:latin typeface="Consolas"/>
              </a:rPr>
              <a:t>ErrorList</a:t>
            </a:r>
            <a:r>
              <a:rPr lang="nl-NL" sz="700" noProof="1">
                <a:solidFill>
                  <a:prstClr val="black"/>
                </a:solidFill>
                <a:latin typeface="Consolas"/>
              </a:rPr>
              <a:t> errors = </a:t>
            </a:r>
            <a:r>
              <a:rPr lang="nl-NL" sz="700" noProof="1">
                <a:solidFill>
                  <a:srgbClr val="0000FF"/>
                </a:solidFill>
                <a:latin typeface="Consolas"/>
              </a:rPr>
              <a:t>new</a:t>
            </a:r>
            <a:r>
              <a:rPr lang="nl-NL" sz="700" noProof="1">
                <a:solidFill>
                  <a:prstClr val="black"/>
                </a:solidFill>
                <a:latin typeface="Consolas"/>
              </a:rPr>
              <a:t> </a:t>
            </a:r>
            <a:r>
              <a:rPr lang="nl-NL" sz="700" noProof="1">
                <a:solidFill>
                  <a:srgbClr val="2B91AF"/>
                </a:solidFill>
                <a:latin typeface="Consolas"/>
              </a:rPr>
              <a:t>ErrorList</a:t>
            </a:r>
            <a:r>
              <a:rPr lang="nl-NL" sz="700" noProof="1">
                <a:solidFill>
                  <a:prstClr val="black"/>
                </a:solidFill>
                <a:latin typeface="Consolas"/>
              </a:rPr>
              <a:t>(</a:t>
            </a:r>
          </a:p>
          <a:p>
            <a:pPr marL="0" indent="0">
              <a:spcBef>
                <a:spcPts val="0"/>
              </a:spcBef>
              <a:buFont typeface="Wingdings" pitchFamily="2" charset="2"/>
              <a:buNone/>
            </a:pPr>
            <a:r>
              <a:rPr lang="nl-NL" sz="700" noProof="1">
                <a:solidFill>
                  <a:srgbClr val="2B91AF"/>
                </a:solidFill>
                <a:latin typeface="Consolas"/>
              </a:rPr>
              <a:t>LabReport</a:t>
            </a:r>
            <a:r>
              <a:rPr lang="nl-NL" sz="700" noProof="1">
                <a:solidFill>
                  <a:prstClr val="black"/>
                </a:solidFill>
                <a:latin typeface="Consolas"/>
              </a:rPr>
              <a:t> rep = (</a:t>
            </a:r>
            <a:r>
              <a:rPr lang="nl-NL" sz="700" noProof="1">
                <a:solidFill>
                  <a:srgbClr val="2B91AF"/>
                </a:solidFill>
                <a:latin typeface="Consolas"/>
              </a:rPr>
              <a:t>LabReport</a:t>
            </a:r>
            <a:r>
              <a:rPr lang="nl-NL" sz="700" noProof="1">
                <a:solidFill>
                  <a:prstClr val="black"/>
                </a:solidFill>
                <a:latin typeface="Consolas"/>
              </a:rPr>
              <a:t>)</a:t>
            </a:r>
            <a:r>
              <a:rPr lang="nl-NL" sz="700" noProof="1">
                <a:solidFill>
                  <a:srgbClr val="2B91AF"/>
                </a:solidFill>
                <a:latin typeface="Consolas"/>
              </a:rPr>
              <a:t>Resour</a:t>
            </a:r>
            <a:endParaRPr lang="nl-NL" sz="700" noProof="1">
              <a:solidFill>
                <a:prstClr val="black"/>
              </a:solidFill>
              <a:latin typeface="Consolas"/>
            </a:endParaRPr>
          </a:p>
          <a:p>
            <a:pPr marL="0" indent="0">
              <a:spcBef>
                <a:spcPts val="0"/>
              </a:spcBef>
              <a:buFont typeface="Wingdings" pitchFamily="2" charset="2"/>
              <a:buNone/>
            </a:pPr>
            <a:r>
              <a:rPr lang="nl-NL" sz="700" noProof="1">
                <a:solidFill>
                  <a:srgbClr val="2B91AF"/>
                </a:solidFill>
                <a:latin typeface="Consolas"/>
              </a:rPr>
              <a:t>Assert</a:t>
            </a:r>
            <a:r>
              <a:rPr lang="nl-NL" sz="700" noProof="1">
                <a:solidFill>
                  <a:prstClr val="black"/>
                </a:solidFill>
                <a:latin typeface="Consolas"/>
              </a:rPr>
              <a:t>.IsTrue(errors.Count() == 0</a:t>
            </a:r>
          </a:p>
        </p:txBody>
      </p:sp>
    </p:spTree>
    <p:extLst>
      <p:ext uri="{BB962C8B-B14F-4D97-AF65-F5344CB8AC3E}">
        <p14:creationId xmlns:p14="http://schemas.microsoft.com/office/powerpoint/2010/main" val="72675550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Architectures</a:t>
            </a:r>
          </a:p>
        </p:txBody>
      </p:sp>
      <p:sp>
        <p:nvSpPr>
          <p:cNvPr id="3" name="Content Placeholder 2"/>
          <p:cNvSpPr>
            <a:spLocks noGrp="1"/>
          </p:cNvSpPr>
          <p:nvPr>
            <p:ph idx="1"/>
          </p:nvPr>
        </p:nvSpPr>
        <p:spPr/>
        <p:txBody>
          <a:bodyPr/>
          <a:lstStyle/>
          <a:p>
            <a:r>
              <a:rPr lang="en-US" noProof="0" dirty="0"/>
              <a:t>FHIR makes no assumptions about the architectural design of systems</a:t>
            </a:r>
          </a:p>
          <a:p>
            <a:pPr lvl="0"/>
            <a:r>
              <a:rPr lang="en-US" noProof="0" dirty="0"/>
              <a:t>You can use it for</a:t>
            </a:r>
          </a:p>
          <a:p>
            <a:pPr lvl="1"/>
            <a:r>
              <a:rPr lang="en-US" noProof="0" dirty="0"/>
              <a:t>Light or heavy</a:t>
            </a:r>
            <a:r>
              <a:rPr lang="en-US" baseline="0" noProof="0" dirty="0"/>
              <a:t> c</a:t>
            </a:r>
            <a:r>
              <a:rPr lang="en-US" noProof="0" dirty="0"/>
              <a:t>lients</a:t>
            </a:r>
          </a:p>
          <a:p>
            <a:pPr lvl="1"/>
            <a:r>
              <a:rPr lang="en-US" noProof="0" dirty="0"/>
              <a:t>Central server or peer-to-peer</a:t>
            </a:r>
            <a:r>
              <a:rPr lang="en-US" baseline="0" noProof="0" dirty="0"/>
              <a:t> sharing</a:t>
            </a:r>
          </a:p>
          <a:p>
            <a:pPr lvl="1"/>
            <a:r>
              <a:rPr lang="en-US" baseline="0" noProof="0" dirty="0"/>
              <a:t>Push or pull</a:t>
            </a:r>
          </a:p>
          <a:p>
            <a:pPr lvl="1"/>
            <a:r>
              <a:rPr lang="en-US" noProof="0" dirty="0"/>
              <a:t>Query</a:t>
            </a:r>
            <a:r>
              <a:rPr lang="en-US" baseline="0" noProof="0" dirty="0"/>
              <a:t> or publish/subscribe</a:t>
            </a:r>
          </a:p>
          <a:p>
            <a:pPr lvl="1"/>
            <a:r>
              <a:rPr lang="en-US" baseline="0" noProof="0" dirty="0"/>
              <a:t>Loosely coupled or tightly coupled environments</a:t>
            </a:r>
          </a:p>
          <a:p>
            <a:pPr marL="742950" marR="0" lvl="1" indent="-285750" algn="l" defTabSz="914400" rtl="0" eaLnBrk="1" fontAlgn="base" latinLnBrk="0" hangingPunct="1">
              <a:lnSpc>
                <a:spcPct val="100000"/>
              </a:lnSpc>
              <a:spcBef>
                <a:spcPct val="20000"/>
              </a:spcBef>
              <a:spcAft>
                <a:spcPct val="0"/>
              </a:spcAft>
              <a:buClr>
                <a:schemeClr val="accent1"/>
              </a:buClr>
              <a:buSzPct val="65000"/>
              <a:buFont typeface="Wingdings" pitchFamily="2" charset="2"/>
              <a:buChar char="Ø"/>
              <a:tabLst/>
              <a:defRPr/>
            </a:pPr>
            <a:r>
              <a:rPr lang="en-US" sz="2600" baseline="0" noProof="0" dirty="0">
                <a:solidFill>
                  <a:schemeClr val="tx1"/>
                </a:solidFill>
                <a:effectLst/>
                <a:latin typeface="+mn-lt"/>
              </a:rPr>
              <a:t>With history tracking or without</a:t>
            </a:r>
          </a:p>
        </p:txBody>
      </p:sp>
      <p:sp>
        <p:nvSpPr>
          <p:cNvPr id="4" name="Slide Number Placeholder 3"/>
          <p:cNvSpPr>
            <a:spLocks noGrp="1"/>
          </p:cNvSpPr>
          <p:nvPr>
            <p:ph type="sldNum" sz="quarter" idx="4"/>
          </p:nvPr>
        </p:nvSpPr>
        <p:spPr/>
        <p:txBody>
          <a:bodyPr/>
          <a:lstStyle/>
          <a:p>
            <a:fld id="{5CC3E5C4-3E2B-40F1-9F2B-C46CEB0C88DF}" type="slidenum">
              <a:rPr lang="en-CA" smtClean="0"/>
              <a:pPr/>
              <a:t>110</a:t>
            </a:fld>
            <a:endParaRPr lang="en-CA" dirty="0"/>
          </a:p>
        </p:txBody>
      </p:sp>
      <p:pic>
        <p:nvPicPr>
          <p:cNvPr id="921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08304" y="2924944"/>
            <a:ext cx="873125" cy="180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1226448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Bottom Line</a:t>
            </a:r>
          </a:p>
        </p:txBody>
      </p:sp>
      <p:sp>
        <p:nvSpPr>
          <p:cNvPr id="3" name="Content Placeholder 2"/>
          <p:cNvSpPr>
            <a:spLocks noGrp="1"/>
          </p:cNvSpPr>
          <p:nvPr>
            <p:ph idx="1"/>
          </p:nvPr>
        </p:nvSpPr>
        <p:spPr/>
        <p:txBody>
          <a:bodyPr/>
          <a:lstStyle/>
          <a:p>
            <a:r>
              <a:rPr lang="en-US" noProof="0" dirty="0"/>
              <a:t>FHIR is a set of tools</a:t>
            </a:r>
          </a:p>
          <a:p>
            <a:pPr lvl="1"/>
            <a:r>
              <a:rPr lang="en-US" noProof="0" dirty="0"/>
              <a:t>Defined resources</a:t>
            </a:r>
          </a:p>
          <a:p>
            <a:pPr lvl="1"/>
            <a:r>
              <a:rPr lang="en-US" noProof="0" dirty="0"/>
              <a:t>Extensibility mechanism</a:t>
            </a:r>
          </a:p>
          <a:p>
            <a:pPr lvl="1"/>
            <a:r>
              <a:rPr lang="en-US" noProof="0" dirty="0"/>
              <a:t>Set of standard interfaces</a:t>
            </a:r>
          </a:p>
          <a:p>
            <a:pPr lvl="0"/>
            <a:r>
              <a:rPr lang="en-US" noProof="0" dirty="0"/>
              <a:t>Primary</a:t>
            </a:r>
            <a:r>
              <a:rPr lang="en-US" baseline="0" noProof="0" dirty="0"/>
              <a:t> purpose is interoperable data exchange</a:t>
            </a:r>
          </a:p>
          <a:p>
            <a:pPr lvl="0"/>
            <a:r>
              <a:rPr lang="en-US" baseline="0" noProof="0" dirty="0"/>
              <a:t>However, it can be leveraged in many ways</a:t>
            </a:r>
          </a:p>
          <a:p>
            <a:pPr lvl="1"/>
            <a:r>
              <a:rPr lang="en-US" noProof="0" dirty="0"/>
              <a:t>Many we haven’t even thought of yet . . .</a:t>
            </a:r>
          </a:p>
        </p:txBody>
      </p:sp>
      <p:sp>
        <p:nvSpPr>
          <p:cNvPr id="4" name="Slide Number Placeholder 3"/>
          <p:cNvSpPr>
            <a:spLocks noGrp="1"/>
          </p:cNvSpPr>
          <p:nvPr>
            <p:ph type="sldNum" sz="quarter" idx="4"/>
          </p:nvPr>
        </p:nvSpPr>
        <p:spPr/>
        <p:txBody>
          <a:bodyPr/>
          <a:lstStyle/>
          <a:p>
            <a:fld id="{5CC3E5C4-3E2B-40F1-9F2B-C46CEB0C88DF}" type="slidenum">
              <a:rPr lang="en-CA" smtClean="0"/>
              <a:pPr/>
              <a:t>111</a:t>
            </a:fld>
            <a:endParaRPr lang="en-CA" dirty="0"/>
          </a:p>
        </p:txBody>
      </p:sp>
    </p:spTree>
    <p:extLst>
      <p:ext uri="{BB962C8B-B14F-4D97-AF65-F5344CB8AC3E}">
        <p14:creationId xmlns:p14="http://schemas.microsoft.com/office/powerpoint/2010/main" val="387379246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noProof="0" dirty="0"/>
              <a:t>FHIR Features</a:t>
            </a:r>
          </a:p>
        </p:txBody>
      </p:sp>
      <p:sp>
        <p:nvSpPr>
          <p:cNvPr id="2" name="Text Placeholder 1"/>
          <p:cNvSpPr>
            <a:spLocks noGrp="1"/>
          </p:cNvSpPr>
          <p:nvPr>
            <p:ph type="body" idx="1"/>
          </p:nvPr>
        </p:nvSpPr>
        <p:spPr/>
        <p:txBody>
          <a:bodyPr/>
          <a:lstStyle/>
          <a:p>
            <a:r>
              <a:rPr lang="en-US" noProof="0" dirty="0"/>
              <a:t>And the architecture decisions that go with them</a:t>
            </a:r>
          </a:p>
        </p:txBody>
      </p:sp>
    </p:spTree>
    <p:extLst>
      <p:ext uri="{BB962C8B-B14F-4D97-AF65-F5344CB8AC3E}">
        <p14:creationId xmlns:p14="http://schemas.microsoft.com/office/powerpoint/2010/main" val="135421932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Narrative</a:t>
            </a:r>
            <a:endParaRPr lang="en-CA"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113</a:t>
            </a:fld>
            <a:endParaRPr lang="en-CA" dirty="0"/>
          </a:p>
        </p:txBody>
      </p:sp>
      <p:pic>
        <p:nvPicPr>
          <p:cNvPr id="1028" name="Picture 4"/>
          <p:cNvPicPr>
            <a:picLocks noChangeAspect="1" noChangeArrowheads="1"/>
          </p:cNvPicPr>
          <p:nvPr/>
        </p:nvPicPr>
        <p:blipFill>
          <a:blip r:embed="rId3" cstate="print"/>
          <a:srcRect/>
          <a:stretch>
            <a:fillRect/>
          </a:stretch>
        </p:blipFill>
        <p:spPr bwMode="auto">
          <a:xfrm>
            <a:off x="255588" y="1828378"/>
            <a:ext cx="8631237" cy="4552950"/>
          </a:xfrm>
          <a:prstGeom prst="rect">
            <a:avLst/>
          </a:prstGeom>
          <a:noFill/>
          <a:ln w="9525">
            <a:noFill/>
            <a:miter lim="800000"/>
            <a:headEnd/>
            <a:tailEnd/>
          </a:ln>
        </p:spPr>
      </p:pic>
    </p:spTree>
    <p:extLst>
      <p:ext uri="{BB962C8B-B14F-4D97-AF65-F5344CB8AC3E}">
        <p14:creationId xmlns:p14="http://schemas.microsoft.com/office/powerpoint/2010/main" val="278886410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Extensions</a:t>
            </a:r>
            <a:endParaRPr lang="en-CA"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114</a:t>
            </a:fld>
            <a:endParaRPr lang="en-CA" dirty="0"/>
          </a:p>
        </p:txBody>
      </p:sp>
      <p:pic>
        <p:nvPicPr>
          <p:cNvPr id="1026" name="Picture 2"/>
          <p:cNvPicPr>
            <a:picLocks noChangeAspect="1" noChangeArrowheads="1"/>
          </p:cNvPicPr>
          <p:nvPr/>
        </p:nvPicPr>
        <p:blipFill>
          <a:blip r:embed="rId3" cstate="print"/>
          <a:srcRect/>
          <a:stretch>
            <a:fillRect/>
          </a:stretch>
        </p:blipFill>
        <p:spPr bwMode="auto">
          <a:xfrm>
            <a:off x="395536" y="1840451"/>
            <a:ext cx="8379473" cy="3172726"/>
          </a:xfrm>
          <a:prstGeom prst="rect">
            <a:avLst/>
          </a:prstGeom>
          <a:noFill/>
          <a:ln w="9525">
            <a:noFill/>
            <a:miter lim="800000"/>
            <a:headEnd/>
            <a:tailEnd/>
          </a:ln>
        </p:spPr>
      </p:pic>
    </p:spTree>
    <p:extLst>
      <p:ext uri="{BB962C8B-B14F-4D97-AF65-F5344CB8AC3E}">
        <p14:creationId xmlns:p14="http://schemas.microsoft.com/office/powerpoint/2010/main" val="334704183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Versions</a:t>
            </a:r>
          </a:p>
        </p:txBody>
      </p:sp>
      <p:sp>
        <p:nvSpPr>
          <p:cNvPr id="5" name="Slide Number Placeholder 4"/>
          <p:cNvSpPr>
            <a:spLocks noGrp="1"/>
          </p:cNvSpPr>
          <p:nvPr>
            <p:ph type="sldNum" sz="quarter" idx="4"/>
          </p:nvPr>
        </p:nvSpPr>
        <p:spPr/>
        <p:txBody>
          <a:bodyPr/>
          <a:lstStyle/>
          <a:p>
            <a:fld id="{2CD36790-EF9F-4521-A783-189BE19EEE4B}" type="slidenum">
              <a:rPr lang="en-US" smtClean="0"/>
              <a:pPr/>
              <a:t>115</a:t>
            </a:fld>
            <a:endParaRPr lang="en-US"/>
          </a:p>
        </p:txBody>
      </p:sp>
      <p:sp>
        <p:nvSpPr>
          <p:cNvPr id="7" name="Rectangle 6"/>
          <p:cNvSpPr/>
          <p:nvPr/>
        </p:nvSpPr>
        <p:spPr bwMode="auto">
          <a:xfrm>
            <a:off x="692160" y="1888123"/>
            <a:ext cx="2325690" cy="1143000"/>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dirty="0"/>
              <a:t>33, v12 </a:t>
            </a:r>
            <a:r>
              <a:rPr lang="en-US" sz="1100" dirty="0"/>
              <a:t>– 2012-12-04</a:t>
            </a:r>
            <a:endParaRPr kumimoji="0" lang="en-US" sz="1100" b="0" i="0" u="none" strike="noStrike" cap="none" normalizeH="0" baseline="0" dirty="0">
              <a:ln>
                <a:noFill/>
              </a:ln>
              <a:solidFill>
                <a:schemeClr val="tx1"/>
              </a:solidFill>
              <a:effectLst/>
            </a:endParaRPr>
          </a:p>
        </p:txBody>
      </p:sp>
      <p:sp>
        <p:nvSpPr>
          <p:cNvPr id="11" name="Rectangle 10"/>
          <p:cNvSpPr/>
          <p:nvPr/>
        </p:nvSpPr>
        <p:spPr bwMode="auto">
          <a:xfrm>
            <a:off x="954090" y="2269123"/>
            <a:ext cx="2325690" cy="1143000"/>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dirty="0"/>
              <a:t>33, v13 </a:t>
            </a:r>
            <a:r>
              <a:rPr lang="en-US" sz="1100" dirty="0"/>
              <a:t>– 2012-12-05</a:t>
            </a:r>
            <a:endParaRPr kumimoji="0" lang="en-US" sz="1100" b="0" i="0" u="none" strike="noStrike" cap="none" normalizeH="0" baseline="0" dirty="0">
              <a:ln>
                <a:noFill/>
              </a:ln>
              <a:solidFill>
                <a:schemeClr val="tx1"/>
              </a:solidFill>
              <a:effectLst/>
            </a:endParaRPr>
          </a:p>
        </p:txBody>
      </p:sp>
      <p:sp>
        <p:nvSpPr>
          <p:cNvPr id="12" name="Rectangle 11"/>
          <p:cNvSpPr/>
          <p:nvPr/>
        </p:nvSpPr>
        <p:spPr bwMode="auto">
          <a:xfrm>
            <a:off x="1222380" y="2650123"/>
            <a:ext cx="2325690" cy="1143000"/>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dirty="0"/>
              <a:t>33, v14 </a:t>
            </a:r>
            <a:r>
              <a:rPr lang="en-US" sz="1100" dirty="0"/>
              <a:t>– 2012-12-08</a:t>
            </a:r>
            <a:endParaRPr kumimoji="0" lang="en-US" sz="1100" b="0" i="0" u="none" strike="noStrike" cap="none" normalizeH="0" baseline="0" dirty="0">
              <a:ln>
                <a:noFill/>
              </a:ln>
              <a:solidFill>
                <a:schemeClr val="tx1"/>
              </a:solidFill>
              <a:effectLst/>
            </a:endParaRPr>
          </a:p>
        </p:txBody>
      </p:sp>
      <p:sp>
        <p:nvSpPr>
          <p:cNvPr id="13" name="Rectangle 12"/>
          <p:cNvSpPr/>
          <p:nvPr/>
        </p:nvSpPr>
        <p:spPr bwMode="auto">
          <a:xfrm>
            <a:off x="1527180" y="3031123"/>
            <a:ext cx="3200400" cy="175260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b="1" dirty="0">
                <a:solidFill>
                  <a:schemeClr val="bg1"/>
                </a:solidFill>
              </a:rPr>
              <a:t>33, v15 </a:t>
            </a:r>
            <a:r>
              <a:rPr lang="en-US" sz="1100" b="1" dirty="0">
                <a:solidFill>
                  <a:schemeClr val="bg1"/>
                </a:solidFill>
              </a:rPr>
              <a:t>– 2012-12-09</a:t>
            </a:r>
            <a:endParaRPr kumimoji="0" lang="en-US" sz="1100" b="1" i="0" u="none" strike="noStrike" cap="none" normalizeH="0" baseline="0" dirty="0">
              <a:ln>
                <a:noFill/>
              </a:ln>
              <a:solidFill>
                <a:schemeClr val="bg1"/>
              </a:solidFill>
              <a:effectLst/>
            </a:endParaRPr>
          </a:p>
        </p:txBody>
      </p:sp>
      <p:sp>
        <p:nvSpPr>
          <p:cNvPr id="14" name="Rectangle 13"/>
          <p:cNvSpPr/>
          <p:nvPr/>
        </p:nvSpPr>
        <p:spPr>
          <a:xfrm>
            <a:off x="3050506" y="1765012"/>
            <a:ext cx="4340893" cy="338554"/>
          </a:xfrm>
          <a:prstGeom prst="rect">
            <a:avLst/>
          </a:prstGeom>
        </p:spPr>
        <p:txBody>
          <a:bodyPr wrap="square">
            <a:spAutoFit/>
          </a:bodyPr>
          <a:lstStyle/>
          <a:p>
            <a:r>
              <a:rPr lang="en-US" sz="1100" dirty="0">
                <a:latin typeface="Courier New" pitchFamily="49" charset="0"/>
                <a:cs typeface="Courier New" pitchFamily="49" charset="0"/>
              </a:rPr>
              <a:t>/server.org/</a:t>
            </a:r>
            <a:r>
              <a:rPr lang="en-US" sz="1100" dirty="0" err="1">
                <a:latin typeface="Courier New" pitchFamily="49" charset="0"/>
                <a:cs typeface="Courier New" pitchFamily="49" charset="0"/>
              </a:rPr>
              <a:t>fhir</a:t>
            </a:r>
            <a:r>
              <a:rPr lang="en-US" sz="1100" dirty="0">
                <a:latin typeface="Courier New" pitchFamily="49" charset="0"/>
                <a:cs typeface="Courier New" pitchFamily="49" charset="0"/>
              </a:rPr>
              <a:t>/Patient/</a:t>
            </a:r>
            <a:r>
              <a:rPr lang="en-US" sz="1600" b="1" dirty="0">
                <a:latin typeface="Courier New" pitchFamily="49" charset="0"/>
                <a:cs typeface="Courier New" pitchFamily="49" charset="0"/>
              </a:rPr>
              <a:t>33</a:t>
            </a:r>
            <a:r>
              <a:rPr lang="en-US" sz="1100" dirty="0">
                <a:latin typeface="Courier New" pitchFamily="49" charset="0"/>
                <a:cs typeface="Courier New" pitchFamily="49" charset="0"/>
              </a:rPr>
              <a:t>/_history/</a:t>
            </a:r>
            <a:r>
              <a:rPr lang="en-US" sz="1600" b="1" dirty="0">
                <a:latin typeface="Courier New" pitchFamily="49" charset="0"/>
                <a:cs typeface="Courier New" pitchFamily="49" charset="0"/>
              </a:rPr>
              <a:t>12</a:t>
            </a:r>
            <a:endParaRPr lang="en-US" sz="1600" b="1" dirty="0"/>
          </a:p>
        </p:txBody>
      </p:sp>
      <p:sp>
        <p:nvSpPr>
          <p:cNvPr id="19" name="Rectangle 18"/>
          <p:cNvSpPr/>
          <p:nvPr/>
        </p:nvSpPr>
        <p:spPr>
          <a:xfrm>
            <a:off x="1098494" y="5077361"/>
            <a:ext cx="6292906" cy="523220"/>
          </a:xfrm>
          <a:prstGeom prst="rect">
            <a:avLst/>
          </a:prstGeom>
        </p:spPr>
        <p:txBody>
          <a:bodyPr wrap="square">
            <a:spAutoFit/>
          </a:bodyPr>
          <a:lstStyle/>
          <a:p>
            <a:r>
              <a:rPr lang="en-US" sz="2800" dirty="0">
                <a:latin typeface="Courier New" pitchFamily="49" charset="0"/>
                <a:cs typeface="Courier New" pitchFamily="49" charset="0"/>
              </a:rPr>
              <a:t>/server.org/</a:t>
            </a:r>
            <a:r>
              <a:rPr lang="en-US" sz="2800" dirty="0" err="1">
                <a:latin typeface="Courier New" pitchFamily="49" charset="0"/>
                <a:cs typeface="Courier New" pitchFamily="49" charset="0"/>
              </a:rPr>
              <a:t>fhir</a:t>
            </a:r>
            <a:r>
              <a:rPr lang="en-US" sz="2800" dirty="0">
                <a:latin typeface="Courier New" pitchFamily="49" charset="0"/>
                <a:cs typeface="Courier New" pitchFamily="49" charset="0"/>
              </a:rPr>
              <a:t>/Patient/</a:t>
            </a:r>
            <a:r>
              <a:rPr lang="en-US" sz="2800" b="1" dirty="0">
                <a:latin typeface="Courier New" pitchFamily="49" charset="0"/>
                <a:cs typeface="Courier New" pitchFamily="49" charset="0"/>
              </a:rPr>
              <a:t>33</a:t>
            </a:r>
            <a:endParaRPr lang="en-US" sz="2800" b="1" dirty="0"/>
          </a:p>
        </p:txBody>
      </p:sp>
      <p:cxnSp>
        <p:nvCxnSpPr>
          <p:cNvPr id="21" name="Elbow Connector 20"/>
          <p:cNvCxnSpPr>
            <a:endCxn id="13" idx="3"/>
          </p:cNvCxnSpPr>
          <p:nvPr/>
        </p:nvCxnSpPr>
        <p:spPr bwMode="auto">
          <a:xfrm rot="10800000">
            <a:off x="4727580" y="3907423"/>
            <a:ext cx="1216020" cy="1169938"/>
          </a:xfrm>
          <a:prstGeom prst="bentConnector3">
            <a:avLst>
              <a:gd name="adj1" fmla="val 764"/>
            </a:avLst>
          </a:prstGeom>
          <a:ln>
            <a:headEnd type="none" w="med" len="med"/>
            <a:tailEnd type="arrow"/>
          </a:ln>
        </p:spPr>
        <p:style>
          <a:lnRef idx="3">
            <a:schemeClr val="accent4"/>
          </a:lnRef>
          <a:fillRef idx="0">
            <a:schemeClr val="accent4"/>
          </a:fillRef>
          <a:effectRef idx="2">
            <a:schemeClr val="accent4"/>
          </a:effectRef>
          <a:fontRef idx="minor">
            <a:schemeClr val="tx1"/>
          </a:fontRef>
        </p:style>
      </p:cxnSp>
      <p:sp>
        <p:nvSpPr>
          <p:cNvPr id="16" name="Rectangle 15"/>
          <p:cNvSpPr/>
          <p:nvPr/>
        </p:nvSpPr>
        <p:spPr>
          <a:xfrm>
            <a:off x="3355307" y="2252246"/>
            <a:ext cx="4340893" cy="338554"/>
          </a:xfrm>
          <a:prstGeom prst="rect">
            <a:avLst/>
          </a:prstGeom>
        </p:spPr>
        <p:txBody>
          <a:bodyPr wrap="square">
            <a:spAutoFit/>
          </a:bodyPr>
          <a:lstStyle/>
          <a:p>
            <a:r>
              <a:rPr lang="en-US" sz="1100" dirty="0">
                <a:latin typeface="Courier New" pitchFamily="49" charset="0"/>
                <a:cs typeface="Courier New" pitchFamily="49" charset="0"/>
              </a:rPr>
              <a:t>/server.org/</a:t>
            </a:r>
            <a:r>
              <a:rPr lang="en-US" sz="1100" dirty="0" err="1">
                <a:latin typeface="Courier New" pitchFamily="49" charset="0"/>
                <a:cs typeface="Courier New" pitchFamily="49" charset="0"/>
              </a:rPr>
              <a:t>fhir</a:t>
            </a:r>
            <a:r>
              <a:rPr lang="en-US" sz="1100" dirty="0">
                <a:latin typeface="Courier New" pitchFamily="49" charset="0"/>
                <a:cs typeface="Courier New" pitchFamily="49" charset="0"/>
              </a:rPr>
              <a:t>/Patient/</a:t>
            </a:r>
            <a:r>
              <a:rPr lang="en-US" sz="1600" b="1" dirty="0">
                <a:latin typeface="Courier New" pitchFamily="49" charset="0"/>
                <a:cs typeface="Courier New" pitchFamily="49" charset="0"/>
              </a:rPr>
              <a:t>33</a:t>
            </a:r>
            <a:r>
              <a:rPr lang="en-US" sz="1100" dirty="0">
                <a:latin typeface="Courier New" pitchFamily="49" charset="0"/>
                <a:cs typeface="Courier New" pitchFamily="49" charset="0"/>
              </a:rPr>
              <a:t>/_history/</a:t>
            </a:r>
            <a:r>
              <a:rPr lang="en-US" sz="1600" b="1" dirty="0">
                <a:latin typeface="Courier New" pitchFamily="49" charset="0"/>
                <a:cs typeface="Courier New" pitchFamily="49" charset="0"/>
              </a:rPr>
              <a:t>13</a:t>
            </a:r>
            <a:endParaRPr lang="en-US" sz="1600" b="1" dirty="0"/>
          </a:p>
        </p:txBody>
      </p:sp>
      <p:sp>
        <p:nvSpPr>
          <p:cNvPr id="20" name="Rectangle 19"/>
          <p:cNvSpPr/>
          <p:nvPr/>
        </p:nvSpPr>
        <p:spPr>
          <a:xfrm>
            <a:off x="3812507" y="2667000"/>
            <a:ext cx="4340893" cy="338554"/>
          </a:xfrm>
          <a:prstGeom prst="rect">
            <a:avLst/>
          </a:prstGeom>
        </p:spPr>
        <p:txBody>
          <a:bodyPr wrap="square">
            <a:spAutoFit/>
          </a:bodyPr>
          <a:lstStyle/>
          <a:p>
            <a:r>
              <a:rPr lang="en-US" sz="1100" dirty="0">
                <a:latin typeface="Courier New" pitchFamily="49" charset="0"/>
                <a:cs typeface="Courier New" pitchFamily="49" charset="0"/>
              </a:rPr>
              <a:t>/server.org/</a:t>
            </a:r>
            <a:r>
              <a:rPr lang="en-US" sz="1100" dirty="0" err="1">
                <a:latin typeface="Courier New" pitchFamily="49" charset="0"/>
                <a:cs typeface="Courier New" pitchFamily="49" charset="0"/>
              </a:rPr>
              <a:t>fhir</a:t>
            </a:r>
            <a:r>
              <a:rPr lang="en-US" sz="1100" dirty="0">
                <a:latin typeface="Courier New" pitchFamily="49" charset="0"/>
                <a:cs typeface="Courier New" pitchFamily="49" charset="0"/>
              </a:rPr>
              <a:t>/Patient/</a:t>
            </a:r>
            <a:r>
              <a:rPr lang="en-US" sz="1600" b="1" dirty="0">
                <a:latin typeface="Courier New" pitchFamily="49" charset="0"/>
                <a:cs typeface="Courier New" pitchFamily="49" charset="0"/>
              </a:rPr>
              <a:t>33</a:t>
            </a:r>
            <a:r>
              <a:rPr lang="en-US" sz="1100" dirty="0">
                <a:latin typeface="Courier New" pitchFamily="49" charset="0"/>
                <a:cs typeface="Courier New" pitchFamily="49" charset="0"/>
              </a:rPr>
              <a:t>/_history/</a:t>
            </a:r>
            <a:r>
              <a:rPr lang="en-US" sz="1600" b="1" dirty="0">
                <a:latin typeface="Courier New" pitchFamily="49" charset="0"/>
                <a:cs typeface="Courier New" pitchFamily="49" charset="0"/>
              </a:rPr>
              <a:t>14</a:t>
            </a:r>
            <a:endParaRPr lang="en-US" sz="1600" b="1" dirty="0"/>
          </a:p>
        </p:txBody>
      </p:sp>
      <p:sp>
        <p:nvSpPr>
          <p:cNvPr id="22" name="Rectangle 21"/>
          <p:cNvSpPr/>
          <p:nvPr/>
        </p:nvSpPr>
        <p:spPr>
          <a:xfrm>
            <a:off x="4803107" y="3242846"/>
            <a:ext cx="4340893" cy="338554"/>
          </a:xfrm>
          <a:prstGeom prst="rect">
            <a:avLst/>
          </a:prstGeom>
        </p:spPr>
        <p:txBody>
          <a:bodyPr wrap="square">
            <a:spAutoFit/>
          </a:bodyPr>
          <a:lstStyle/>
          <a:p>
            <a:r>
              <a:rPr lang="en-US" sz="1100" dirty="0">
                <a:latin typeface="Courier New" pitchFamily="49" charset="0"/>
                <a:cs typeface="Courier New" pitchFamily="49" charset="0"/>
              </a:rPr>
              <a:t>/server.org/</a:t>
            </a:r>
            <a:r>
              <a:rPr lang="en-US" sz="1100" dirty="0" err="1">
                <a:latin typeface="Courier New" pitchFamily="49" charset="0"/>
                <a:cs typeface="Courier New" pitchFamily="49" charset="0"/>
              </a:rPr>
              <a:t>fhir</a:t>
            </a:r>
            <a:r>
              <a:rPr lang="en-US" sz="1100" dirty="0">
                <a:latin typeface="Courier New" pitchFamily="49" charset="0"/>
                <a:cs typeface="Courier New" pitchFamily="49" charset="0"/>
              </a:rPr>
              <a:t>/Patient/</a:t>
            </a:r>
            <a:r>
              <a:rPr lang="en-US" sz="1600" b="1" dirty="0">
                <a:latin typeface="Courier New" pitchFamily="49" charset="0"/>
                <a:cs typeface="Courier New" pitchFamily="49" charset="0"/>
              </a:rPr>
              <a:t>33</a:t>
            </a:r>
            <a:r>
              <a:rPr lang="en-US" sz="1100" dirty="0">
                <a:latin typeface="Courier New" pitchFamily="49" charset="0"/>
                <a:cs typeface="Courier New" pitchFamily="49" charset="0"/>
              </a:rPr>
              <a:t>/_history/</a:t>
            </a:r>
            <a:r>
              <a:rPr lang="en-US" sz="1600" b="1" dirty="0">
                <a:latin typeface="Courier New" pitchFamily="49" charset="0"/>
                <a:cs typeface="Courier New" pitchFamily="49" charset="0"/>
              </a:rPr>
              <a:t>15</a:t>
            </a:r>
            <a:endParaRPr lang="en-US" sz="1600" b="1" dirty="0"/>
          </a:p>
        </p:txBody>
      </p:sp>
    </p:spTree>
    <p:extLst>
      <p:ext uri="{BB962C8B-B14F-4D97-AF65-F5344CB8AC3E}">
        <p14:creationId xmlns:p14="http://schemas.microsoft.com/office/powerpoint/2010/main" val="248198267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Tags</a:t>
            </a:r>
            <a:endParaRPr lang="en-CA"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116</a:t>
            </a:fld>
            <a:endParaRPr lang="en-CA" dirty="0"/>
          </a:p>
        </p:txBody>
      </p:sp>
      <p:sp>
        <p:nvSpPr>
          <p:cNvPr id="5" name="Rectangle 10"/>
          <p:cNvSpPr/>
          <p:nvPr/>
        </p:nvSpPr>
        <p:spPr bwMode="auto">
          <a:xfrm>
            <a:off x="1752600" y="2743200"/>
            <a:ext cx="1600200" cy="2590800"/>
          </a:xfrm>
          <a:prstGeom prst="roundRect">
            <a:avLst>
              <a:gd name="adj" fmla="val 6712"/>
            </a:avLst>
          </a:prstGeom>
          <a:ln w="25400">
            <a:headEnd type="none" w="med" len="med"/>
            <a:tailEnd type="none" w="med" len="med"/>
          </a:ln>
          <a:effectLst>
            <a:outerShdw blurRad="76200" dist="88900" dir="2700000" algn="tl"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a:p>
            <a:pPr lvl="0"/>
            <a:r>
              <a:rPr lang="en-US" b="1" dirty="0">
                <a:solidFill>
                  <a:srgbClr val="000000"/>
                </a:solidFill>
                <a:latin typeface="Arial" charset="0"/>
              </a:rPr>
              <a:t>Patient</a:t>
            </a:r>
          </a:p>
          <a:p>
            <a:pPr lvl="0"/>
            <a:endParaRPr lang="en-US" b="1" dirty="0">
              <a:solidFill>
                <a:srgbClr val="000000"/>
              </a:solidFill>
              <a:latin typeface="Arial" charset="0"/>
            </a:endParaRPr>
          </a:p>
          <a:p>
            <a:pPr lvl="0"/>
            <a:r>
              <a:rPr lang="en-US" sz="1400" dirty="0">
                <a:solidFill>
                  <a:srgbClr val="000000"/>
                </a:solidFill>
                <a:latin typeface="Arial" charset="0"/>
              </a:rPr>
              <a:t>MRN 22234</a:t>
            </a:r>
          </a:p>
          <a:p>
            <a:pPr lvl="0"/>
            <a:r>
              <a:rPr lang="en-US" sz="1400" dirty="0">
                <a:solidFill>
                  <a:srgbClr val="000000"/>
                </a:solidFill>
                <a:latin typeface="Arial" charset="0"/>
              </a:rPr>
              <a:t>“Ewout Kramer”</a:t>
            </a:r>
          </a:p>
          <a:p>
            <a:pPr lvl="0"/>
            <a:r>
              <a:rPr lang="en-US" sz="1400" dirty="0">
                <a:solidFill>
                  <a:srgbClr val="000000"/>
                </a:solidFill>
                <a:latin typeface="Arial" charset="0"/>
              </a:rPr>
              <a:t>30-11-1972</a:t>
            </a:r>
          </a:p>
          <a:p>
            <a:pPr lvl="0"/>
            <a:r>
              <a:rPr lang="en-US" sz="1400" dirty="0">
                <a:solidFill>
                  <a:srgbClr val="000000"/>
                </a:solidFill>
                <a:latin typeface="Arial" charset="0"/>
              </a:rPr>
              <a:t>Amsterdam</a:t>
            </a:r>
          </a:p>
          <a:p>
            <a:pPr marL="0" marR="0" indent="0"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a:p>
            <a:pPr marL="0" marR="0" indent="0" defTabSz="914400" rtl="0" eaLnBrk="0" fontAlgn="base" latinLnBrk="0" hangingPunct="0">
              <a:lnSpc>
                <a:spcPct val="100000"/>
              </a:lnSpc>
              <a:spcBef>
                <a:spcPct val="0"/>
              </a:spcBef>
              <a:spcAft>
                <a:spcPct val="0"/>
              </a:spcAft>
              <a:buClrTx/>
              <a:buSzTx/>
              <a:buFontTx/>
              <a:buNone/>
              <a:tabLst/>
            </a:pPr>
            <a:endParaRPr lang="en-US" dirty="0">
              <a:solidFill>
                <a:schemeClr val="tx1"/>
              </a:solidFill>
              <a:latin typeface="Arial" charset="0"/>
            </a:endParaRPr>
          </a:p>
          <a:p>
            <a:pPr marL="0" marR="0" indent="0"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a:p>
            <a:pPr marL="0" marR="0" indent="0" defTabSz="914400" rtl="0" eaLnBrk="0" fontAlgn="base" latinLnBrk="0" hangingPunct="0">
              <a:lnSpc>
                <a:spcPct val="100000"/>
              </a:lnSpc>
              <a:spcBef>
                <a:spcPct val="0"/>
              </a:spcBef>
              <a:spcAft>
                <a:spcPct val="0"/>
              </a:spcAft>
              <a:buClrTx/>
              <a:buSzTx/>
              <a:buFontTx/>
              <a:buNone/>
              <a:tabLst/>
            </a:pPr>
            <a:endParaRPr lang="en-US" dirty="0">
              <a:solidFill>
                <a:schemeClr val="tx1"/>
              </a:solidFill>
              <a:latin typeface="Arial" charset="0"/>
            </a:endParaRPr>
          </a:p>
          <a:p>
            <a:pPr marL="0" marR="0" indent="0"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6" name="Flowchart: Card 5"/>
          <p:cNvSpPr/>
          <p:nvPr/>
        </p:nvSpPr>
        <p:spPr bwMode="auto">
          <a:xfrm>
            <a:off x="2114600" y="5009514"/>
            <a:ext cx="4257600" cy="781686"/>
          </a:xfrm>
          <a:prstGeom prst="flowChartPunchedCard">
            <a:avLst/>
          </a:prstGeom>
          <a:solidFill>
            <a:srgbClr val="FFFF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r>
              <a:rPr lang="nl-NL" sz="1600" i="1" dirty="0"/>
              <a:t>Profile:</a:t>
            </a:r>
            <a:br>
              <a:rPr lang="nl-NL" sz="1600" i="1" dirty="0"/>
            </a:br>
            <a:r>
              <a:rPr lang="nl-NL" sz="1600" dirty="0"/>
              <a:t>http://hl7.org/fhir/StructureDefinition/us-core</a:t>
            </a:r>
          </a:p>
        </p:txBody>
      </p:sp>
      <p:sp>
        <p:nvSpPr>
          <p:cNvPr id="7" name="Flowchart: Card 6"/>
          <p:cNvSpPr/>
          <p:nvPr/>
        </p:nvSpPr>
        <p:spPr bwMode="auto">
          <a:xfrm>
            <a:off x="2552700" y="4149080"/>
            <a:ext cx="3819500" cy="1080120"/>
          </a:xfrm>
          <a:prstGeom prst="flowChartPunchedCard">
            <a:avLst/>
          </a:prstGeom>
          <a:solidFill>
            <a:srgbClr val="FFFF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r>
              <a:rPr lang="nl-NL" sz="1600" i="1" dirty="0"/>
              <a:t>Tag:</a:t>
            </a:r>
            <a:br>
              <a:rPr lang="nl-NL" sz="1600" i="1" dirty="0"/>
            </a:br>
            <a:r>
              <a:rPr lang="nl-NL" sz="1600" i="1" dirty="0"/>
              <a:t>system: </a:t>
            </a:r>
            <a:r>
              <a:rPr lang="nl-NL" sz="1600" dirty="0">
                <a:hlinkClick r:id="rId3"/>
              </a:rPr>
              <a:t>http://example.org/fhir/Status</a:t>
            </a:r>
            <a:endParaRPr lang="nl-NL" sz="1600" dirty="0"/>
          </a:p>
          <a:p>
            <a:pPr eaLnBrk="0" fontAlgn="base" hangingPunct="0">
              <a:spcBef>
                <a:spcPct val="0"/>
              </a:spcBef>
              <a:spcAft>
                <a:spcPct val="0"/>
              </a:spcAft>
            </a:pPr>
            <a:r>
              <a:rPr lang="nl-NL" sz="1600" dirty="0"/>
              <a:t>code: Test</a:t>
            </a:r>
          </a:p>
          <a:p>
            <a:pPr eaLnBrk="0" fontAlgn="base" hangingPunct="0">
              <a:spcBef>
                <a:spcPct val="0"/>
              </a:spcBef>
              <a:spcAft>
                <a:spcPct val="0"/>
              </a:spcAft>
            </a:pPr>
            <a:endParaRPr kumimoji="0" lang="nl-NL" sz="1800" b="0" i="0" u="none" strike="noStrike" cap="none" normalizeH="0" baseline="0" dirty="0">
              <a:ln>
                <a:noFill/>
              </a:ln>
              <a:solidFill>
                <a:schemeClr val="tx1"/>
              </a:solidFill>
              <a:effectLst/>
              <a:latin typeface="Arial" charset="0"/>
            </a:endParaRPr>
          </a:p>
        </p:txBody>
      </p:sp>
    </p:spTree>
    <p:extLst>
      <p:ext uri="{BB962C8B-B14F-4D97-AF65-F5344CB8AC3E}">
        <p14:creationId xmlns:p14="http://schemas.microsoft.com/office/powerpoint/2010/main" val="345602004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Syntaxes</a:t>
            </a:r>
          </a:p>
        </p:txBody>
      </p:sp>
      <p:sp>
        <p:nvSpPr>
          <p:cNvPr id="6" name="Text Placeholder 5"/>
          <p:cNvSpPr>
            <a:spLocks noGrp="1"/>
          </p:cNvSpPr>
          <p:nvPr>
            <p:ph type="body" idx="1"/>
          </p:nvPr>
        </p:nvSpPr>
        <p:spPr/>
        <p:txBody>
          <a:bodyPr/>
          <a:lstStyle/>
          <a:p>
            <a:r>
              <a:rPr lang="en-US"/>
              <a:t>XML</a:t>
            </a:r>
            <a:endParaRPr lang="en-US" dirty="0"/>
          </a:p>
        </p:txBody>
      </p:sp>
      <p:sp>
        <p:nvSpPr>
          <p:cNvPr id="7" name="Content Placeholder 6"/>
          <p:cNvSpPr>
            <a:spLocks noGrp="1"/>
          </p:cNvSpPr>
          <p:nvPr>
            <p:ph sz="half" idx="2"/>
          </p:nvPr>
        </p:nvSpPr>
        <p:spPr/>
        <p:txBody>
          <a:bodyPr/>
          <a:lstStyle/>
          <a:p>
            <a:pPr marL="0" indent="0">
              <a:buNone/>
            </a:pPr>
            <a:r>
              <a:rPr lang="nl-NL" sz="2000" dirty="0">
                <a:latin typeface="Courier New" pitchFamily="49" charset="0"/>
                <a:cs typeface="Courier New" pitchFamily="49" charset="0"/>
              </a:rPr>
              <a:t>&lt;XXX xmlns=“urn:foo”&gt;</a:t>
            </a:r>
          </a:p>
          <a:p>
            <a:pPr marL="0" indent="0">
              <a:buNone/>
            </a:pPr>
            <a:r>
              <a:rPr lang="nl-NL" sz="2000" dirty="0">
                <a:latin typeface="Courier New" pitchFamily="49" charset="0"/>
                <a:cs typeface="Courier New" pitchFamily="49" charset="0"/>
              </a:rPr>
              <a:t>    &lt;B a=“c” /&gt;</a:t>
            </a:r>
          </a:p>
          <a:p>
            <a:pPr marL="0" indent="0">
              <a:buNone/>
            </a:pPr>
            <a:r>
              <a:rPr lang="nl-NL" sz="2000" dirty="0">
                <a:latin typeface="Courier New" pitchFamily="49" charset="0"/>
                <a:cs typeface="Courier New" pitchFamily="49" charset="0"/>
              </a:rPr>
              <a:t>    &lt;C&gt;One&lt;/C&gt;</a:t>
            </a:r>
          </a:p>
          <a:p>
            <a:pPr marL="0" indent="0">
              <a:buNone/>
            </a:pPr>
            <a:r>
              <a:rPr lang="nl-NL" sz="2000" dirty="0">
                <a:latin typeface="Courier New" pitchFamily="49" charset="0"/>
                <a:cs typeface="Courier New" pitchFamily="49" charset="0"/>
              </a:rPr>
              <a:t>    &lt;C&gt;Two&lt;/C&gt;</a:t>
            </a:r>
          </a:p>
          <a:p>
            <a:pPr marL="0" indent="0">
              <a:buNone/>
            </a:pPr>
            <a:r>
              <a:rPr lang="nl-NL" sz="2000" dirty="0">
                <a:latin typeface="Courier New" pitchFamily="49" charset="0"/>
                <a:cs typeface="Courier New" pitchFamily="49" charset="0"/>
              </a:rPr>
              <a:t>    &lt;D&gt;One&lt;/D&gt;</a:t>
            </a:r>
          </a:p>
          <a:p>
            <a:pPr marL="0" indent="0">
              <a:buNone/>
            </a:pPr>
            <a:r>
              <a:rPr lang="nl-NL" sz="2000" dirty="0">
                <a:latin typeface="Courier New" pitchFamily="49" charset="0"/>
                <a:cs typeface="Courier New" pitchFamily="49" charset="0"/>
              </a:rPr>
              <a:t>    &lt;div&gt;Not &lt;b&gt;so&lt;/b&gt;</a:t>
            </a:r>
            <a:br>
              <a:rPr lang="nl-NL" sz="2000" dirty="0">
                <a:latin typeface="Courier New" pitchFamily="49" charset="0"/>
                <a:cs typeface="Courier New" pitchFamily="49" charset="0"/>
              </a:rPr>
            </a:br>
            <a:r>
              <a:rPr lang="nl-NL" sz="2000" dirty="0">
                <a:latin typeface="Courier New" pitchFamily="49" charset="0"/>
                <a:cs typeface="Courier New" pitchFamily="49" charset="0"/>
              </a:rPr>
              <a:t>    easy&lt;/div&gt;</a:t>
            </a:r>
          </a:p>
          <a:p>
            <a:pPr marL="0" indent="0">
              <a:buNone/>
            </a:pPr>
            <a:r>
              <a:rPr lang="nl-NL" sz="2000" dirty="0">
                <a:latin typeface="Courier New" pitchFamily="49" charset="0"/>
                <a:cs typeface="Courier New" pitchFamily="49" charset="0"/>
              </a:rPr>
              <a:t>&lt;/XXX&gt;</a:t>
            </a:r>
          </a:p>
        </p:txBody>
      </p:sp>
      <p:sp>
        <p:nvSpPr>
          <p:cNvPr id="8" name="Text Placeholder 7"/>
          <p:cNvSpPr>
            <a:spLocks noGrp="1"/>
          </p:cNvSpPr>
          <p:nvPr>
            <p:ph type="body" sz="quarter" idx="3"/>
          </p:nvPr>
        </p:nvSpPr>
        <p:spPr/>
        <p:txBody>
          <a:bodyPr/>
          <a:lstStyle/>
          <a:p>
            <a:r>
              <a:rPr lang="en-US" dirty="0"/>
              <a:t>JSON</a:t>
            </a:r>
          </a:p>
        </p:txBody>
      </p:sp>
      <p:sp>
        <p:nvSpPr>
          <p:cNvPr id="9" name="Content Placeholder 8"/>
          <p:cNvSpPr>
            <a:spLocks noGrp="1"/>
          </p:cNvSpPr>
          <p:nvPr>
            <p:ph sz="quarter" idx="4"/>
          </p:nvPr>
        </p:nvSpPr>
        <p:spPr/>
        <p:txBody>
          <a:bodyPr/>
          <a:lstStyle/>
          <a:p>
            <a:pPr marL="0" indent="0">
              <a:buNone/>
            </a:pPr>
            <a:r>
              <a:rPr lang="nl-NL" sz="2000" dirty="0">
                <a:latin typeface="Courier New" pitchFamily="49" charset="0"/>
                <a:cs typeface="Courier New" pitchFamily="49" charset="0"/>
              </a:rPr>
              <a:t>{ “B”: { “a” : “c” },</a:t>
            </a:r>
          </a:p>
          <a:p>
            <a:pPr marL="0" indent="0">
              <a:buNone/>
            </a:pPr>
            <a:r>
              <a:rPr lang="nl-NL" sz="2000" dirty="0">
                <a:latin typeface="Courier New" pitchFamily="49" charset="0"/>
                <a:cs typeface="Courier New" pitchFamily="49" charset="0"/>
              </a:rPr>
              <a:t>  “C”: [ “One”, “Two” ],</a:t>
            </a:r>
          </a:p>
          <a:p>
            <a:pPr marL="0" indent="0">
              <a:buNone/>
            </a:pPr>
            <a:r>
              <a:rPr lang="nl-NL" sz="2000" dirty="0">
                <a:latin typeface="Courier New" pitchFamily="49" charset="0"/>
                <a:cs typeface="Courier New" pitchFamily="49" charset="0"/>
              </a:rPr>
              <a:t>  “D” : [ “One” ],</a:t>
            </a:r>
          </a:p>
          <a:p>
            <a:pPr marL="0" indent="0">
              <a:buNone/>
            </a:pPr>
            <a:r>
              <a:rPr lang="nl-NL" sz="2000" dirty="0">
                <a:latin typeface="Courier New" pitchFamily="49" charset="0"/>
                <a:cs typeface="Courier New" pitchFamily="49" charset="0"/>
              </a:rPr>
              <a:t>  “div” : {</a:t>
            </a:r>
          </a:p>
          <a:p>
            <a:pPr marL="0" indent="0">
              <a:buNone/>
            </a:pPr>
            <a:r>
              <a:rPr lang="nl-NL" sz="2000" dirty="0">
                <a:latin typeface="Courier New" pitchFamily="49" charset="0"/>
                <a:cs typeface="Courier New" pitchFamily="49" charset="0"/>
              </a:rPr>
              <a:t>    “</a:t>
            </a:r>
            <a:r>
              <a:rPr lang="nl-NL" sz="2000" dirty="0" err="1">
                <a:latin typeface="Courier New" pitchFamily="49" charset="0"/>
                <a:cs typeface="Courier New" pitchFamily="49" charset="0"/>
              </a:rPr>
              <a:t>text-before</a:t>
            </a:r>
            <a:r>
              <a:rPr lang="nl-NL" sz="2000" dirty="0">
                <a:latin typeface="Courier New" pitchFamily="49" charset="0"/>
                <a:cs typeface="Courier New" pitchFamily="49" charset="0"/>
              </a:rPr>
              <a:t>”:“</a:t>
            </a:r>
            <a:r>
              <a:rPr lang="nl-NL" sz="2000" dirty="0" err="1">
                <a:latin typeface="Courier New" pitchFamily="49" charset="0"/>
                <a:cs typeface="Courier New" pitchFamily="49" charset="0"/>
              </a:rPr>
              <a:t>Not</a:t>
            </a:r>
            <a:r>
              <a:rPr lang="nl-NL" sz="2000" dirty="0">
                <a:latin typeface="Courier New" pitchFamily="49" charset="0"/>
                <a:cs typeface="Courier New" pitchFamily="49" charset="0"/>
              </a:rPr>
              <a:t> ”,</a:t>
            </a:r>
          </a:p>
          <a:p>
            <a:pPr marL="0" indent="0">
              <a:buNone/>
            </a:pPr>
            <a:r>
              <a:rPr lang="nl-NL" sz="2000" dirty="0">
                <a:latin typeface="Courier New" pitchFamily="49" charset="0"/>
                <a:cs typeface="Courier New" pitchFamily="49" charset="0"/>
              </a:rPr>
              <a:t>    “b”:“so”,</a:t>
            </a:r>
          </a:p>
          <a:p>
            <a:pPr marL="0" indent="0">
              <a:buNone/>
            </a:pPr>
            <a:r>
              <a:rPr lang="nl-NL" sz="2000" dirty="0">
                <a:latin typeface="Courier New" pitchFamily="49" charset="0"/>
                <a:cs typeface="Courier New" pitchFamily="49" charset="0"/>
              </a:rPr>
              <a:t>    “text-after”:“easy”}</a:t>
            </a:r>
          </a:p>
          <a:p>
            <a:pPr marL="0" indent="0">
              <a:buNone/>
            </a:pPr>
            <a:r>
              <a:rPr lang="nl-NL" sz="2000" dirty="0">
                <a:latin typeface="Courier New" pitchFamily="49" charset="0"/>
                <a:cs typeface="Courier New" pitchFamily="49" charset="0"/>
              </a:rPr>
              <a:t>}</a:t>
            </a:r>
          </a:p>
        </p:txBody>
      </p:sp>
      <p:sp>
        <p:nvSpPr>
          <p:cNvPr id="5" name="Slide Number Placeholder 4"/>
          <p:cNvSpPr>
            <a:spLocks noGrp="1"/>
          </p:cNvSpPr>
          <p:nvPr>
            <p:ph type="sldNum" sz="quarter" idx="10"/>
          </p:nvPr>
        </p:nvSpPr>
        <p:spPr>
          <a:xfrm>
            <a:off x="8610600" y="6534150"/>
            <a:ext cx="533400" cy="476250"/>
          </a:xfrm>
          <a:prstGeom prst="rect">
            <a:avLst/>
          </a:prstGeom>
        </p:spPr>
        <p:txBody>
          <a:bodyPr/>
          <a:lstStyle/>
          <a:p>
            <a:fld id="{2CD36790-EF9F-4521-A783-189BE19EEE4B}" type="slidenum">
              <a:rPr lang="en-US" smtClean="0"/>
              <a:pPr/>
              <a:t>117</a:t>
            </a:fld>
            <a:endParaRPr lang="en-US"/>
          </a:p>
        </p:txBody>
      </p:sp>
    </p:spTree>
    <p:extLst>
      <p:ext uri="{BB962C8B-B14F-4D97-AF65-F5344CB8AC3E}">
        <p14:creationId xmlns:p14="http://schemas.microsoft.com/office/powerpoint/2010/main" val="53155007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3E3A95-4112-4579-A512-7B13D4A8E7C2}"/>
              </a:ext>
            </a:extLst>
          </p:cNvPr>
          <p:cNvSpPr>
            <a:spLocks noGrp="1"/>
          </p:cNvSpPr>
          <p:nvPr>
            <p:ph type="title"/>
          </p:nvPr>
        </p:nvSpPr>
        <p:spPr/>
        <p:txBody>
          <a:bodyPr/>
          <a:lstStyle/>
          <a:p>
            <a:r>
              <a:rPr lang="en-CA" dirty="0"/>
              <a:t>Digital signatures</a:t>
            </a:r>
          </a:p>
        </p:txBody>
      </p:sp>
      <p:sp>
        <p:nvSpPr>
          <p:cNvPr id="7" name="Slide Number Placeholder 6">
            <a:extLst>
              <a:ext uri="{FF2B5EF4-FFF2-40B4-BE49-F238E27FC236}">
                <a16:creationId xmlns:a16="http://schemas.microsoft.com/office/drawing/2014/main" id="{1A9BAE3E-D987-48BF-9948-28E2572DB17C}"/>
              </a:ext>
            </a:extLst>
          </p:cNvPr>
          <p:cNvSpPr>
            <a:spLocks noGrp="1"/>
          </p:cNvSpPr>
          <p:nvPr>
            <p:ph type="sldNum" sz="quarter" idx="4"/>
          </p:nvPr>
        </p:nvSpPr>
        <p:spPr/>
        <p:txBody>
          <a:bodyPr/>
          <a:lstStyle/>
          <a:p>
            <a:fld id="{5CC3E5C4-3E2B-40F1-9F2B-C46CEB0C88DF}" type="slidenum">
              <a:rPr lang="en-CA" smtClean="0"/>
              <a:pPr/>
              <a:t>118</a:t>
            </a:fld>
            <a:endParaRPr lang="en-CA" dirty="0"/>
          </a:p>
        </p:txBody>
      </p:sp>
      <p:pic>
        <p:nvPicPr>
          <p:cNvPr id="8" name="Picture 7">
            <a:extLst>
              <a:ext uri="{FF2B5EF4-FFF2-40B4-BE49-F238E27FC236}">
                <a16:creationId xmlns:a16="http://schemas.microsoft.com/office/drawing/2014/main" id="{D35EFFC4-E2B7-469F-9884-5DFFB7AFDA36}"/>
              </a:ext>
            </a:extLst>
          </p:cNvPr>
          <p:cNvPicPr>
            <a:picLocks noChangeAspect="1"/>
          </p:cNvPicPr>
          <p:nvPr/>
        </p:nvPicPr>
        <p:blipFill>
          <a:blip r:embed="rId3"/>
          <a:stretch>
            <a:fillRect/>
          </a:stretch>
        </p:blipFill>
        <p:spPr>
          <a:xfrm>
            <a:off x="683568" y="1819632"/>
            <a:ext cx="6496050" cy="4219575"/>
          </a:xfrm>
          <a:prstGeom prst="rect">
            <a:avLst/>
          </a:prstGeom>
        </p:spPr>
      </p:pic>
    </p:spTree>
    <p:extLst>
      <p:ext uri="{BB962C8B-B14F-4D97-AF65-F5344CB8AC3E}">
        <p14:creationId xmlns:p14="http://schemas.microsoft.com/office/powerpoint/2010/main" val="189969486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B4EAE9-2551-44EA-B9EF-6224BB3CB78D}"/>
              </a:ext>
            </a:extLst>
          </p:cNvPr>
          <p:cNvSpPr>
            <a:spLocks noGrp="1"/>
          </p:cNvSpPr>
          <p:nvPr>
            <p:ph type="title"/>
          </p:nvPr>
        </p:nvSpPr>
        <p:spPr/>
        <p:txBody>
          <a:bodyPr/>
          <a:lstStyle/>
          <a:p>
            <a:r>
              <a:rPr lang="en-CA" dirty="0"/>
              <a:t>Conformance Resources</a:t>
            </a:r>
          </a:p>
        </p:txBody>
      </p:sp>
      <p:sp>
        <p:nvSpPr>
          <p:cNvPr id="3" name="Slide Number Placeholder 2">
            <a:extLst>
              <a:ext uri="{FF2B5EF4-FFF2-40B4-BE49-F238E27FC236}">
                <a16:creationId xmlns:a16="http://schemas.microsoft.com/office/drawing/2014/main" id="{5AB0D4EF-44B2-40BE-B789-5B9A36B3B831}"/>
              </a:ext>
            </a:extLst>
          </p:cNvPr>
          <p:cNvSpPr>
            <a:spLocks noGrp="1"/>
          </p:cNvSpPr>
          <p:nvPr>
            <p:ph type="sldNum" sz="quarter" idx="4"/>
          </p:nvPr>
        </p:nvSpPr>
        <p:spPr/>
        <p:txBody>
          <a:bodyPr/>
          <a:lstStyle/>
          <a:p>
            <a:fld id="{5CC3E5C4-3E2B-40F1-9F2B-C46CEB0C88DF}" type="slidenum">
              <a:rPr lang="en-CA" smtClean="0"/>
              <a:pPr/>
              <a:t>119</a:t>
            </a:fld>
            <a:endParaRPr lang="en-CA" dirty="0"/>
          </a:p>
        </p:txBody>
      </p:sp>
      <p:pic>
        <p:nvPicPr>
          <p:cNvPr id="1026" name="Picture 2" descr="Image showing the conformance resources">
            <a:extLst>
              <a:ext uri="{FF2B5EF4-FFF2-40B4-BE49-F238E27FC236}">
                <a16:creationId xmlns:a16="http://schemas.microsoft.com/office/drawing/2014/main" id="{997E5A3E-6803-4B7F-9D72-CD6B80D27F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0064" y="1648313"/>
            <a:ext cx="7128792" cy="48738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34494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95536" y="1700808"/>
            <a:ext cx="8640960" cy="4508927"/>
          </a:xfrm>
          <a:prstGeom prst="rect">
            <a:avLst/>
          </a:prstGeom>
          <a:noFill/>
        </p:spPr>
        <p:txBody>
          <a:bodyPr wrap="square" lIns="91440" tIns="45720" rIns="91440" bIns="45720">
            <a:spAutoFit/>
          </a:bodyPr>
          <a:lstStyle/>
          <a:p>
            <a:pPr algn="ctr"/>
            <a:r>
              <a:rPr lang="en-US" sz="28700" b="1" cap="none" spc="0" dirty="0">
                <a:ln w="12700">
                  <a:noFill/>
                  <a:prstDash val="solid"/>
                </a:ln>
                <a:solidFill>
                  <a:schemeClr val="bg2">
                    <a:tint val="85000"/>
                    <a:satMod val="155000"/>
                    <a:alpha val="10000"/>
                  </a:schemeClr>
                </a:solidFill>
                <a:effectLst>
                  <a:outerShdw blurRad="41275" dist="20320" dir="1800000" algn="tl" rotWithShape="0">
                    <a:srgbClr val="000000">
                      <a:alpha val="40000"/>
                    </a:srgbClr>
                  </a:outerShdw>
                </a:effectLst>
              </a:rPr>
              <a:t>80%</a:t>
            </a:r>
          </a:p>
        </p:txBody>
      </p:sp>
      <p:sp>
        <p:nvSpPr>
          <p:cNvPr id="2" name="Title 1"/>
          <p:cNvSpPr>
            <a:spLocks noGrp="1"/>
          </p:cNvSpPr>
          <p:nvPr>
            <p:ph type="title"/>
          </p:nvPr>
        </p:nvSpPr>
        <p:spPr/>
        <p:txBody>
          <a:bodyPr/>
          <a:lstStyle/>
          <a:p>
            <a:r>
              <a:rPr lang="en-US" noProof="0" dirty="0"/>
              <a:t>Support</a:t>
            </a:r>
            <a:r>
              <a:rPr lang="en-US" baseline="0" noProof="0" dirty="0"/>
              <a:t> “Common” Scenarios</a:t>
            </a:r>
            <a:endParaRPr lang="en-US" noProof="0" dirty="0"/>
          </a:p>
        </p:txBody>
      </p:sp>
      <p:sp>
        <p:nvSpPr>
          <p:cNvPr id="3" name="Content Placeholder 2"/>
          <p:cNvSpPr>
            <a:spLocks noGrp="1"/>
          </p:cNvSpPr>
          <p:nvPr>
            <p:ph idx="1"/>
          </p:nvPr>
        </p:nvSpPr>
        <p:spPr/>
        <p:txBody>
          <a:bodyPr/>
          <a:lstStyle/>
          <a:p>
            <a:r>
              <a:rPr lang="en-US" noProof="0" dirty="0"/>
              <a:t>Inclusion of content in core specification is based on “80%” rule</a:t>
            </a:r>
          </a:p>
          <a:p>
            <a:pPr lvl="1"/>
            <a:r>
              <a:rPr lang="en-US" noProof="0" dirty="0"/>
              <a:t>Only include data elements we are confident that most (~80%) of normal implementations using that resource will make use of</a:t>
            </a:r>
          </a:p>
          <a:p>
            <a:pPr lvl="1"/>
            <a:r>
              <a:rPr lang="en-US" noProof="0" dirty="0"/>
              <a:t>Other content in extensions (more on this later)</a:t>
            </a:r>
          </a:p>
          <a:p>
            <a:pPr lvl="1"/>
            <a:r>
              <a:rPr lang="en-US" noProof="0" dirty="0"/>
              <a:t>Easy to say, governance challenge to achieve</a:t>
            </a:r>
          </a:p>
          <a:p>
            <a:r>
              <a:rPr lang="en-US" noProof="0" dirty="0"/>
              <a:t>Resources are simple and easy to understand &amp; use</a:t>
            </a:r>
          </a:p>
        </p:txBody>
      </p:sp>
      <p:sp>
        <p:nvSpPr>
          <p:cNvPr id="4" name="Slide Number Placeholder 3"/>
          <p:cNvSpPr>
            <a:spLocks noGrp="1"/>
          </p:cNvSpPr>
          <p:nvPr>
            <p:ph type="sldNum" sz="quarter" idx="4"/>
          </p:nvPr>
        </p:nvSpPr>
        <p:spPr/>
        <p:txBody>
          <a:bodyPr/>
          <a:lstStyle/>
          <a:p>
            <a:fld id="{5CC3E5C4-3E2B-40F1-9F2B-C46CEB0C88DF}" type="slidenum">
              <a:rPr lang="en-CA" smtClean="0"/>
              <a:pPr/>
              <a:t>12</a:t>
            </a:fld>
            <a:endParaRPr lang="en-CA" dirty="0"/>
          </a:p>
        </p:txBody>
      </p:sp>
    </p:spTree>
    <p:extLst>
      <p:ext uri="{BB962C8B-B14F-4D97-AF65-F5344CB8AC3E}">
        <p14:creationId xmlns:p14="http://schemas.microsoft.com/office/powerpoint/2010/main" val="1138993722"/>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Bundles</a:t>
            </a:r>
          </a:p>
        </p:txBody>
      </p:sp>
      <p:sp>
        <p:nvSpPr>
          <p:cNvPr id="5" name="Slide Number Placeholder 4"/>
          <p:cNvSpPr>
            <a:spLocks noGrp="1"/>
          </p:cNvSpPr>
          <p:nvPr>
            <p:ph type="sldNum" sz="quarter" idx="4"/>
          </p:nvPr>
        </p:nvSpPr>
        <p:spPr/>
        <p:txBody>
          <a:bodyPr/>
          <a:lstStyle/>
          <a:p>
            <a:fld id="{2CD36790-EF9F-4521-A783-189BE19EEE4B}" type="slidenum">
              <a:rPr lang="en-US" smtClean="0"/>
              <a:pPr/>
              <a:t>120</a:t>
            </a:fld>
            <a:endParaRPr lang="en-US" dirty="0"/>
          </a:p>
        </p:txBody>
      </p:sp>
      <p:pic>
        <p:nvPicPr>
          <p:cNvPr id="3" name="Picture 2"/>
          <p:cNvPicPr>
            <a:picLocks noChangeAspect="1" noChangeArrowheads="1"/>
          </p:cNvPicPr>
          <p:nvPr/>
        </p:nvPicPr>
        <p:blipFill>
          <a:blip r:embed="rId3" cstate="print"/>
          <a:srcRect/>
          <a:stretch>
            <a:fillRect/>
          </a:stretch>
        </p:blipFill>
        <p:spPr bwMode="auto">
          <a:xfrm>
            <a:off x="1331641" y="1628801"/>
            <a:ext cx="6408711" cy="4865730"/>
          </a:xfrm>
          <a:prstGeom prst="rect">
            <a:avLst/>
          </a:prstGeom>
          <a:noFill/>
          <a:ln w="9525">
            <a:noFill/>
            <a:miter lim="800000"/>
            <a:headEnd/>
            <a:tailEnd/>
          </a:ln>
        </p:spPr>
      </p:pic>
    </p:spTree>
    <p:extLst>
      <p:ext uri="{BB962C8B-B14F-4D97-AF65-F5344CB8AC3E}">
        <p14:creationId xmlns:p14="http://schemas.microsoft.com/office/powerpoint/2010/main" val="54719925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noProof="0" dirty="0"/>
              <a:t>What now?</a:t>
            </a:r>
          </a:p>
        </p:txBody>
      </p:sp>
      <p:sp>
        <p:nvSpPr>
          <p:cNvPr id="2" name="Text Placeholder 1"/>
          <p:cNvSpPr>
            <a:spLocks noGrp="1"/>
          </p:cNvSpPr>
          <p:nvPr>
            <p:ph type="body" idx="1"/>
          </p:nvPr>
        </p:nvSpPr>
        <p:spPr/>
        <p:txBody>
          <a:bodyPr/>
          <a:lstStyle/>
          <a:p>
            <a:endParaRPr lang="en-CA" dirty="0"/>
          </a:p>
        </p:txBody>
      </p:sp>
    </p:spTree>
    <p:extLst>
      <p:ext uri="{BB962C8B-B14F-4D97-AF65-F5344CB8AC3E}">
        <p14:creationId xmlns:p14="http://schemas.microsoft.com/office/powerpoint/2010/main" val="162843972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noProof="0" dirty="0"/>
              <a:t>Dealing with STU</a:t>
            </a:r>
          </a:p>
        </p:txBody>
      </p:sp>
      <p:sp>
        <p:nvSpPr>
          <p:cNvPr id="5" name="Content Placeholder 4"/>
          <p:cNvSpPr>
            <a:spLocks noGrp="1"/>
          </p:cNvSpPr>
          <p:nvPr>
            <p:ph idx="1"/>
          </p:nvPr>
        </p:nvSpPr>
        <p:spPr/>
        <p:txBody>
          <a:bodyPr/>
          <a:lstStyle/>
          <a:p>
            <a:pPr lvl="0"/>
            <a:r>
              <a:rPr lang="en-US" sz="2800" noProof="0" dirty="0"/>
              <a:t>FHIR is a “standard for trial use”</a:t>
            </a:r>
          </a:p>
          <a:p>
            <a:pPr lvl="1"/>
            <a:r>
              <a:rPr lang="en-US" sz="2400" noProof="0" dirty="0"/>
              <a:t>Anything can change – no compatibility promised</a:t>
            </a:r>
          </a:p>
          <a:p>
            <a:pPr lvl="1"/>
            <a:r>
              <a:rPr lang="en-US" sz="2400" noProof="0" dirty="0"/>
              <a:t>Changes driven by implementation feedback</a:t>
            </a:r>
          </a:p>
          <a:p>
            <a:pPr lvl="2"/>
            <a:r>
              <a:rPr lang="en-US" sz="2000" noProof="0" dirty="0"/>
              <a:t>Most changes expected in resources</a:t>
            </a:r>
          </a:p>
          <a:p>
            <a:pPr lvl="2"/>
            <a:r>
              <a:rPr lang="en-US" sz="2000" noProof="0" dirty="0"/>
              <a:t>Already significant implementation experience through reference implementations, connectathons</a:t>
            </a:r>
          </a:p>
          <a:p>
            <a:pPr lvl="1"/>
            <a:r>
              <a:rPr lang="en-US" sz="2400" dirty="0"/>
              <a:t>Some needed resources aren’t yet defined</a:t>
            </a:r>
          </a:p>
          <a:p>
            <a:pPr lvl="2"/>
            <a:r>
              <a:rPr lang="en-US" sz="2000" noProof="0" dirty="0"/>
              <a:t>Outbreak, Public Health Case, etc.</a:t>
            </a:r>
          </a:p>
          <a:p>
            <a:pPr lvl="1"/>
            <a:r>
              <a:rPr lang="en-US" sz="2400" dirty="0"/>
              <a:t>Some content will (hopefully) become normative in FHIR R4 (2018), but most won’t</a:t>
            </a:r>
          </a:p>
          <a:p>
            <a:pPr lvl="2"/>
            <a:r>
              <a:rPr lang="en-US" sz="2000" noProof="0" dirty="0"/>
              <a:t>What goes normative when will depend on </a:t>
            </a:r>
            <a:br>
              <a:rPr lang="en-US" sz="2000" noProof="0" dirty="0"/>
            </a:br>
            <a:r>
              <a:rPr lang="en-US" sz="2000" noProof="0" dirty="0"/>
              <a:t>degree of implementation</a:t>
            </a:r>
          </a:p>
        </p:txBody>
      </p:sp>
      <p:pic>
        <p:nvPicPr>
          <p:cNvPr id="717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245111" y="3933056"/>
            <a:ext cx="1503353" cy="10890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1138054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a:t>STU Strategies</a:t>
            </a:r>
            <a:endParaRPr lang="en-CA" dirty="0"/>
          </a:p>
        </p:txBody>
      </p:sp>
      <p:sp>
        <p:nvSpPr>
          <p:cNvPr id="3" name="Content Placeholder 2"/>
          <p:cNvSpPr>
            <a:spLocks noGrp="1"/>
          </p:cNvSpPr>
          <p:nvPr>
            <p:ph idx="1"/>
          </p:nvPr>
        </p:nvSpPr>
        <p:spPr/>
        <p:txBody>
          <a:bodyPr/>
          <a:lstStyle/>
          <a:p>
            <a:pPr lvl="0"/>
            <a:r>
              <a:rPr lang="en-US" noProof="0" dirty="0"/>
              <a:t>If multiple STU versions could be in play</a:t>
            </a:r>
          </a:p>
          <a:p>
            <a:pPr lvl="1"/>
            <a:r>
              <a:rPr lang="en-US" dirty="0"/>
              <a:t>Distinguish using extensions or distinct endpoints</a:t>
            </a:r>
          </a:p>
          <a:p>
            <a:pPr lvl="1"/>
            <a:r>
              <a:rPr lang="en-US" noProof="0" dirty="0"/>
              <a:t>Be prepared to transform between versions to move/rename elements or handle syntax changes</a:t>
            </a:r>
          </a:p>
          <a:p>
            <a:r>
              <a:rPr lang="en-US" dirty="0"/>
              <a:t>For missing resources</a:t>
            </a:r>
          </a:p>
          <a:p>
            <a:pPr lvl="1"/>
            <a:r>
              <a:rPr lang="en-US" noProof="0" dirty="0"/>
              <a:t>Use Basic</a:t>
            </a:r>
          </a:p>
          <a:p>
            <a:pPr lvl="1"/>
            <a:r>
              <a:rPr lang="en-US" dirty="0"/>
              <a:t>Create your own custom resource</a:t>
            </a:r>
          </a:p>
          <a:p>
            <a:pPr lvl="2"/>
            <a:r>
              <a:rPr lang="en-US" dirty="0"/>
              <a:t>Non-conformant, but ok during STU in closed community</a:t>
            </a:r>
            <a:endParaRPr lang="en-US" noProof="0"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123</a:t>
            </a:fld>
            <a:endParaRPr lang="en-CA" dirty="0"/>
          </a:p>
        </p:txBody>
      </p:sp>
      <p:pic>
        <p:nvPicPr>
          <p:cNvPr id="5" name="Picture 2" descr="C:\Users\office\AppData\Local\Microsoft\Windows\Temporary Internet Files\Content.IE5\5WDXES51\MC900078732[1].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827692" y="3789040"/>
            <a:ext cx="1099444" cy="15720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252503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noProof="0" dirty="0"/>
              <a:t>Estimating</a:t>
            </a:r>
          </a:p>
        </p:txBody>
      </p:sp>
      <p:sp>
        <p:nvSpPr>
          <p:cNvPr id="3" name="Content Placeholder 2"/>
          <p:cNvSpPr>
            <a:spLocks noGrp="1"/>
          </p:cNvSpPr>
          <p:nvPr>
            <p:ph idx="1"/>
          </p:nvPr>
        </p:nvSpPr>
        <p:spPr/>
        <p:txBody>
          <a:bodyPr/>
          <a:lstStyle/>
          <a:p>
            <a:pPr lvl="0"/>
            <a:r>
              <a:rPr lang="en-US" sz="2800" noProof="0" dirty="0"/>
              <a:t>How much will implementing a FHIR solution cost?</a:t>
            </a:r>
          </a:p>
          <a:p>
            <a:pPr lvl="1"/>
            <a:r>
              <a:rPr lang="en-US" sz="2400" baseline="0" noProof="0" dirty="0"/>
              <a:t>Considerations</a:t>
            </a:r>
          </a:p>
          <a:p>
            <a:pPr lvl="2"/>
            <a:r>
              <a:rPr lang="en-US" sz="2000" baseline="0" noProof="0" dirty="0"/>
              <a:t>Reference implementations help</a:t>
            </a:r>
          </a:p>
          <a:p>
            <a:pPr lvl="2"/>
            <a:r>
              <a:rPr lang="en-US" sz="2000" baseline="0" noProof="0" dirty="0"/>
              <a:t>Learning curve is lower</a:t>
            </a:r>
          </a:p>
          <a:p>
            <a:pPr lvl="3"/>
            <a:r>
              <a:rPr lang="en-US" sz="1800" baseline="0" noProof="0" dirty="0"/>
              <a:t>Still a curve if unfamiliar with XML / JSON / REST</a:t>
            </a:r>
          </a:p>
          <a:p>
            <a:pPr lvl="2"/>
            <a:r>
              <a:rPr lang="en-US" sz="2000" baseline="0" noProof="0" dirty="0"/>
              <a:t>Faster to “drive by” interoperability</a:t>
            </a:r>
          </a:p>
          <a:p>
            <a:pPr lvl="2"/>
            <a:r>
              <a:rPr lang="en-US" sz="2000" baseline="0" noProof="0" dirty="0"/>
              <a:t>Can’t speed consensus</a:t>
            </a:r>
          </a:p>
          <a:p>
            <a:pPr lvl="2"/>
            <a:r>
              <a:rPr lang="en-US" sz="2000" noProof="0" dirty="0"/>
              <a:t>Tools to help with mapping to internal codes and structures, still takes time</a:t>
            </a:r>
          </a:p>
          <a:p>
            <a:pPr lvl="2"/>
            <a:r>
              <a:rPr lang="en-US" sz="2000" noProof="0" dirty="0"/>
              <a:t>Anecdotal</a:t>
            </a:r>
            <a:r>
              <a:rPr lang="en-US" sz="2000" baseline="0" noProof="0" dirty="0"/>
              <a:t> is “faster” to “significantly faster” to implement</a:t>
            </a:r>
            <a:endParaRPr lang="en-US" sz="2000" noProof="0"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124</a:t>
            </a:fld>
            <a:endParaRPr lang="en-CA" dirty="0"/>
          </a:p>
        </p:txBody>
      </p:sp>
      <p:pic>
        <p:nvPicPr>
          <p:cNvPr id="3075"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60232" y="2420888"/>
            <a:ext cx="2744787" cy="2744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5190514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Skill requirements</a:t>
            </a:r>
          </a:p>
        </p:txBody>
      </p:sp>
      <p:sp>
        <p:nvSpPr>
          <p:cNvPr id="3" name="Content Placeholder 2"/>
          <p:cNvSpPr>
            <a:spLocks noGrp="1"/>
          </p:cNvSpPr>
          <p:nvPr>
            <p:ph idx="1"/>
          </p:nvPr>
        </p:nvSpPr>
        <p:spPr/>
        <p:txBody>
          <a:bodyPr/>
          <a:lstStyle/>
          <a:p>
            <a:pPr lvl="0"/>
            <a:r>
              <a:rPr lang="en-US" noProof="0" dirty="0"/>
              <a:t>To implement a FHIR solution, you’ll need:</a:t>
            </a:r>
          </a:p>
          <a:p>
            <a:pPr lvl="1"/>
            <a:r>
              <a:rPr lang="en-US" noProof="0" dirty="0"/>
              <a:t>Knowledge of XML and/or JSON</a:t>
            </a:r>
          </a:p>
          <a:p>
            <a:pPr lvl="1"/>
            <a:r>
              <a:rPr lang="en-US" noProof="0" dirty="0"/>
              <a:t>Some degree of familiarity with HTTP (assuming REST)</a:t>
            </a:r>
          </a:p>
          <a:p>
            <a:pPr lvl="1"/>
            <a:r>
              <a:rPr lang="en-US" noProof="0" dirty="0"/>
              <a:t>Likely someone knowledgeable in HTTP security and possibly OAuth</a:t>
            </a:r>
          </a:p>
        </p:txBody>
      </p:sp>
      <p:sp>
        <p:nvSpPr>
          <p:cNvPr id="4" name="Slide Number Placeholder 3"/>
          <p:cNvSpPr>
            <a:spLocks noGrp="1"/>
          </p:cNvSpPr>
          <p:nvPr>
            <p:ph type="sldNum" sz="quarter" idx="4"/>
          </p:nvPr>
        </p:nvSpPr>
        <p:spPr/>
        <p:txBody>
          <a:bodyPr/>
          <a:lstStyle/>
          <a:p>
            <a:fld id="{5CC3E5C4-3E2B-40F1-9F2B-C46CEB0C88DF}" type="slidenum">
              <a:rPr lang="en-CA" smtClean="0"/>
              <a:pPr/>
              <a:t>125</a:t>
            </a:fld>
            <a:endParaRPr lang="en-CA" dirty="0"/>
          </a:p>
        </p:txBody>
      </p:sp>
    </p:spTree>
    <p:extLst>
      <p:ext uri="{BB962C8B-B14F-4D97-AF65-F5344CB8AC3E}">
        <p14:creationId xmlns:p14="http://schemas.microsoft.com/office/powerpoint/2010/main" val="186289425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Considerations</a:t>
            </a:r>
            <a:endParaRPr lang="en-CA" dirty="0"/>
          </a:p>
        </p:txBody>
      </p:sp>
      <p:sp>
        <p:nvSpPr>
          <p:cNvPr id="3" name="Content Placeholder 2"/>
          <p:cNvSpPr>
            <a:spLocks noGrp="1"/>
          </p:cNvSpPr>
          <p:nvPr>
            <p:ph idx="1"/>
          </p:nvPr>
        </p:nvSpPr>
        <p:spPr/>
        <p:txBody>
          <a:bodyPr/>
          <a:lstStyle/>
          <a:p>
            <a:pPr lvl="0"/>
            <a:r>
              <a:rPr lang="en-US" noProof="0" dirty="0"/>
              <a:t>What’s giving you pain now?</a:t>
            </a:r>
          </a:p>
          <a:p>
            <a:pPr lvl="0"/>
            <a:r>
              <a:rPr lang="en-US" noProof="0" dirty="0"/>
              <a:t>How could FHIR address those pain points?</a:t>
            </a:r>
          </a:p>
          <a:p>
            <a:pPr lvl="0"/>
            <a:r>
              <a:rPr lang="en-US" dirty="0"/>
              <a:t>What new opportunities does FHIR offer?</a:t>
            </a:r>
            <a:endParaRPr lang="en-US" noProof="0" dirty="0"/>
          </a:p>
          <a:p>
            <a:pPr lvl="0"/>
            <a:r>
              <a:rPr lang="en-US" noProof="0" dirty="0"/>
              <a:t>What worries you about using FHIR?</a:t>
            </a:r>
            <a:endParaRPr lang="en-CA"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126</a:t>
            </a:fld>
            <a:endParaRPr lang="en-CA" dirty="0"/>
          </a:p>
        </p:txBody>
      </p:sp>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23928" y="4077072"/>
            <a:ext cx="1382349" cy="2078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3626691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noProof="0" dirty="0"/>
              <a:t>Time-points for </a:t>
            </a:r>
            <a:br>
              <a:rPr lang="en-US" noProof="0" dirty="0"/>
            </a:br>
            <a:r>
              <a:rPr lang="en-US" noProof="0" dirty="0"/>
              <a:t>re-evaluation</a:t>
            </a:r>
          </a:p>
        </p:txBody>
      </p:sp>
      <p:sp>
        <p:nvSpPr>
          <p:cNvPr id="3" name="Content Placeholder 2"/>
          <p:cNvSpPr>
            <a:spLocks noGrp="1"/>
          </p:cNvSpPr>
          <p:nvPr>
            <p:ph idx="1"/>
          </p:nvPr>
        </p:nvSpPr>
        <p:spPr/>
        <p:txBody>
          <a:bodyPr/>
          <a:lstStyle/>
          <a:p>
            <a:pPr marL="342900" lvl="0" indent="-342900"/>
            <a:r>
              <a:rPr lang="en-US" dirty="0"/>
              <a:t>Q4 2018: FHIR R4 published </a:t>
            </a:r>
          </a:p>
          <a:p>
            <a:pPr lvl="1" indent="-342900"/>
            <a:r>
              <a:rPr lang="en-US" dirty="0"/>
              <a:t>with some normative content?</a:t>
            </a:r>
          </a:p>
          <a:p>
            <a:pPr marL="342900" lvl="0" indent="-342900"/>
            <a:r>
              <a:rPr lang="en-US" dirty="0"/>
              <a:t>Additional releases every 18-24 months</a:t>
            </a:r>
            <a:endParaRPr lang="en-CA"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127</a:t>
            </a:fld>
            <a:endParaRPr lang="en-CA" dirty="0"/>
          </a:p>
        </p:txBody>
      </p:sp>
      <p:pic>
        <p:nvPicPr>
          <p:cNvPr id="5" name="Picture 3" descr="C:\Users\office\AppData\Local\Microsoft\Windows\Temporary Internet Files\Content.IE5\2B0EXTZ8\MC900280925[1].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26482" y="4365104"/>
            <a:ext cx="1293590" cy="13411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612129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Resources wiki.hl7.org/?title=FHIR</a:t>
            </a:r>
            <a:endParaRPr lang="en-CA"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128</a:t>
            </a:fld>
            <a:endParaRPr lang="en-CA" dirty="0"/>
          </a:p>
        </p:txBody>
      </p:sp>
      <p:pic>
        <p:nvPicPr>
          <p:cNvPr id="3" name="Picture 2"/>
          <p:cNvPicPr>
            <a:picLocks noChangeAspect="1"/>
          </p:cNvPicPr>
          <p:nvPr/>
        </p:nvPicPr>
        <p:blipFill>
          <a:blip r:embed="rId3"/>
          <a:stretch>
            <a:fillRect/>
          </a:stretch>
        </p:blipFill>
        <p:spPr>
          <a:xfrm>
            <a:off x="509198" y="1657809"/>
            <a:ext cx="4257341" cy="4867536"/>
          </a:xfrm>
          <a:prstGeom prst="rect">
            <a:avLst/>
          </a:prstGeom>
        </p:spPr>
      </p:pic>
      <p:pic>
        <p:nvPicPr>
          <p:cNvPr id="5" name="Picture 4"/>
          <p:cNvPicPr>
            <a:picLocks noChangeAspect="1"/>
          </p:cNvPicPr>
          <p:nvPr/>
        </p:nvPicPr>
        <p:blipFill>
          <a:blip r:embed="rId4"/>
          <a:stretch>
            <a:fillRect/>
          </a:stretch>
        </p:blipFill>
        <p:spPr>
          <a:xfrm>
            <a:off x="4920310" y="1988841"/>
            <a:ext cx="3900162" cy="4536504"/>
          </a:xfrm>
          <a:prstGeom prst="rect">
            <a:avLst/>
          </a:prstGeom>
        </p:spPr>
      </p:pic>
    </p:spTree>
    <p:extLst>
      <p:ext uri="{BB962C8B-B14F-4D97-AF65-F5344CB8AC3E}">
        <p14:creationId xmlns:p14="http://schemas.microsoft.com/office/powerpoint/2010/main" val="24659583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Next Steps for </a:t>
            </a:r>
            <a:r>
              <a:rPr lang="en-US" b="1" noProof="0" dirty="0"/>
              <a:t>you</a:t>
            </a:r>
          </a:p>
        </p:txBody>
      </p:sp>
      <p:sp>
        <p:nvSpPr>
          <p:cNvPr id="3" name="Content Placeholder 2"/>
          <p:cNvSpPr>
            <a:spLocks noGrp="1"/>
          </p:cNvSpPr>
          <p:nvPr>
            <p:ph idx="1"/>
          </p:nvPr>
        </p:nvSpPr>
        <p:spPr/>
        <p:txBody>
          <a:bodyPr/>
          <a:lstStyle/>
          <a:p>
            <a:r>
              <a:rPr lang="en-US" sz="2400" noProof="0" dirty="0"/>
              <a:t>Attend other FHIR tutorials</a:t>
            </a:r>
          </a:p>
          <a:p>
            <a:pPr lvl="1"/>
            <a:r>
              <a:rPr lang="en-US" sz="1900" noProof="0" dirty="0"/>
              <a:t>Developers, Profiles, Deep Dive</a:t>
            </a:r>
          </a:p>
          <a:p>
            <a:r>
              <a:rPr lang="en-US" sz="2400" noProof="0" dirty="0"/>
              <a:t>Read the spec: </a:t>
            </a:r>
            <a:r>
              <a:rPr lang="en-US" sz="2400" noProof="0" dirty="0">
                <a:hlinkClick r:id="rId2"/>
              </a:rPr>
              <a:t>http://hl7.org/fhir</a:t>
            </a:r>
            <a:endParaRPr lang="en-US" sz="2400" noProof="0" dirty="0"/>
          </a:p>
          <a:p>
            <a:r>
              <a:rPr lang="en-US" sz="2400" noProof="0" dirty="0"/>
              <a:t>Join </a:t>
            </a:r>
            <a:r>
              <a:rPr lang="en-US" sz="2400" noProof="0" dirty="0">
                <a:hlinkClick r:id="rId3"/>
              </a:rPr>
              <a:t>http://chat.fhir.org</a:t>
            </a:r>
            <a:endParaRPr lang="en-US" sz="2400" noProof="0" dirty="0"/>
          </a:p>
          <a:p>
            <a:r>
              <a:rPr lang="en-US" sz="2400" noProof="0" dirty="0"/>
              <a:t>Follow #FHIR on Twitter</a:t>
            </a:r>
          </a:p>
          <a:p>
            <a:r>
              <a:rPr lang="en-US" sz="2400" noProof="0" dirty="0"/>
              <a:t>Shape the specification:</a:t>
            </a:r>
          </a:p>
          <a:p>
            <a:pPr lvl="1"/>
            <a:r>
              <a:rPr lang="en-US" sz="2000" noProof="0" dirty="0"/>
              <a:t>Join the FHIR track at this WGM</a:t>
            </a:r>
          </a:p>
          <a:p>
            <a:pPr lvl="1"/>
            <a:r>
              <a:rPr lang="en-US" sz="2000" noProof="0" dirty="0"/>
              <a:t>Feedback – chat, tracker, list server</a:t>
            </a:r>
          </a:p>
          <a:p>
            <a:pPr lvl="1"/>
            <a:r>
              <a:rPr lang="en-US" sz="2000" noProof="0" dirty="0"/>
              <a:t>Try implementing it</a:t>
            </a:r>
          </a:p>
          <a:p>
            <a:pPr lvl="1"/>
            <a:r>
              <a:rPr lang="en-US" sz="2000" noProof="0" dirty="0"/>
              <a:t>Come to a Connectathon!</a:t>
            </a:r>
          </a:p>
        </p:txBody>
      </p:sp>
      <p:sp>
        <p:nvSpPr>
          <p:cNvPr id="4" name="Slide Number Placeholder 3"/>
          <p:cNvSpPr>
            <a:spLocks noGrp="1"/>
          </p:cNvSpPr>
          <p:nvPr>
            <p:ph type="sldNum" sz="quarter" idx="4"/>
          </p:nvPr>
        </p:nvSpPr>
        <p:spPr/>
        <p:txBody>
          <a:bodyPr/>
          <a:lstStyle/>
          <a:p>
            <a:fld id="{5CC3E5C4-3E2B-40F1-9F2B-C46CEB0C88DF}" type="slidenum">
              <a:rPr lang="en-CA" smtClean="0"/>
              <a:pPr/>
              <a:t>129</a:t>
            </a:fld>
            <a:endParaRPr lang="en-CA" dirty="0"/>
          </a:p>
        </p:txBody>
      </p:sp>
      <p:pic>
        <p:nvPicPr>
          <p:cNvPr id="7" name="Picture 6"/>
          <p:cNvPicPr>
            <a:picLocks noChangeAspect="1"/>
          </p:cNvPicPr>
          <p:nvPr/>
        </p:nvPicPr>
        <p:blipFill rotWithShape="1">
          <a:blip r:embed="rId4" cstate="print">
            <a:extLst>
              <a:ext uri="{28A0092B-C50C-407E-A947-70E740481C1C}">
                <a14:useLocalDpi xmlns:a14="http://schemas.microsoft.com/office/drawing/2010/main" val="0"/>
              </a:ext>
            </a:extLst>
          </a:blip>
          <a:srcRect l="27071" t="19101" r="26890" b="29814"/>
          <a:stretch/>
        </p:blipFill>
        <p:spPr>
          <a:xfrm>
            <a:off x="6876256" y="260648"/>
            <a:ext cx="2034746" cy="1252151"/>
          </a:xfrm>
          <a:prstGeom prst="rect">
            <a:avLst/>
          </a:prstGeom>
        </p:spPr>
      </p:pic>
      <p:pic>
        <p:nvPicPr>
          <p:cNvPr id="18434" name="Picture 2" descr="C:\Users\office\AppData\Local\Microsoft\Windows\Temporary Internet Files\Content.IE5\272C75AG\MP900422961[1].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012160" y="2348880"/>
            <a:ext cx="2763134" cy="20162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22669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noProof="0" dirty="0"/>
              <a:t>Example – ISO AD type</a:t>
            </a:r>
          </a:p>
        </p:txBody>
      </p:sp>
      <p:sp>
        <p:nvSpPr>
          <p:cNvPr id="5" name="Content Placeholder 4"/>
          <p:cNvSpPr>
            <a:spLocks noGrp="1"/>
          </p:cNvSpPr>
          <p:nvPr>
            <p:ph idx="1"/>
          </p:nvPr>
        </p:nvSpPr>
        <p:spPr>
          <a:xfrm>
            <a:off x="251520" y="1628800"/>
            <a:ext cx="8640960" cy="4896544"/>
          </a:xfrm>
        </p:spPr>
        <p:txBody>
          <a:bodyPr>
            <a:normAutofit fontScale="77500" lnSpcReduction="20000"/>
          </a:bodyPr>
          <a:lstStyle/>
          <a:p>
            <a:r>
              <a:rPr lang="en-US" noProof="0" dirty="0"/>
              <a:t>isNotOrdered, updateMode, flavorId, nullFlavor, controlAct root &amp; extension, validTime low and high, useable period (GTS – no room on the slide), use</a:t>
            </a:r>
          </a:p>
          <a:p>
            <a:pPr lvl="1"/>
            <a:r>
              <a:rPr lang="en-US" noProof="0" dirty="0"/>
              <a:t>home, primary home, vacation home, workplace, direct, public, bad, physical, postal, temporary, alphabetic, ideographic, syllabic, search, soundex, phonetic</a:t>
            </a:r>
          </a:p>
          <a:p>
            <a:r>
              <a:rPr lang="en-US" noProof="0" dirty="0"/>
              <a:t>0..* parts, each with:</a:t>
            </a:r>
          </a:p>
          <a:p>
            <a:pPr lvl="1"/>
            <a:r>
              <a:rPr lang="en-US" noProof="0" dirty="0"/>
              <a:t>value, code, code system, code system name, code system version, language, type:</a:t>
            </a:r>
          </a:p>
          <a:p>
            <a:pPr lvl="2"/>
            <a:r>
              <a:rPr lang="en-US" noProof="0" dirty="0"/>
              <a:t>address line, additional locator, unit identifier, unit designator, delivery address line, delivery installation type, delivery installation area, delivery installation qualifier, delivery mode, delivery mode identifier, street address line, building number, building number numeric, building number suffix, street name, street name base, street type, direction, intersection, care of, census tract, country, county or parish, municipality, delimiter, post box, precinct, state or province, postal code, delivery point identifier</a:t>
            </a:r>
          </a:p>
        </p:txBody>
      </p:sp>
    </p:spTree>
    <p:extLst>
      <p:ext uri="{BB962C8B-B14F-4D97-AF65-F5344CB8AC3E}">
        <p14:creationId xmlns:p14="http://schemas.microsoft.com/office/powerpoint/2010/main" val="417590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Education opportunities</a:t>
            </a:r>
            <a:endParaRPr lang="en-US" b="1" noProof="0" dirty="0"/>
          </a:p>
        </p:txBody>
      </p:sp>
      <p:sp>
        <p:nvSpPr>
          <p:cNvPr id="3" name="Content Placeholder 2"/>
          <p:cNvSpPr>
            <a:spLocks noGrp="1"/>
          </p:cNvSpPr>
          <p:nvPr>
            <p:ph idx="1"/>
          </p:nvPr>
        </p:nvSpPr>
        <p:spPr/>
        <p:txBody>
          <a:bodyPr/>
          <a:lstStyle/>
          <a:p>
            <a:r>
              <a:rPr lang="en-US" sz="2400" noProof="0" dirty="0"/>
              <a:t>Attend a Working Group Meeting</a:t>
            </a:r>
          </a:p>
          <a:p>
            <a:pPr lvl="1"/>
            <a:r>
              <a:rPr lang="en-US" sz="1900" noProof="0" dirty="0"/>
              <a:t>Tutorials, </a:t>
            </a:r>
            <a:r>
              <a:rPr lang="en-US" sz="1900" b="1" noProof="0" dirty="0" err="1"/>
              <a:t>Connectathons</a:t>
            </a:r>
            <a:endParaRPr lang="en-US" sz="1900" noProof="0" dirty="0"/>
          </a:p>
          <a:p>
            <a:pPr lvl="1"/>
            <a:r>
              <a:rPr lang="en-US" sz="1900" noProof="0" dirty="0"/>
              <a:t>Jan 26-Feb 2 New Orleans</a:t>
            </a:r>
          </a:p>
          <a:p>
            <a:pPr lvl="1"/>
            <a:r>
              <a:rPr lang="en-US" sz="1900" dirty="0"/>
              <a:t>May 11-18 </a:t>
            </a:r>
            <a:r>
              <a:rPr lang="en-US" sz="1900" i="1" dirty="0"/>
              <a:t>Cologne</a:t>
            </a:r>
          </a:p>
          <a:p>
            <a:pPr lvl="1"/>
            <a:r>
              <a:rPr lang="en-US" sz="1900" noProof="0" dirty="0"/>
              <a:t>Sept 28-Oct 5 Baltimore</a:t>
            </a:r>
          </a:p>
          <a:p>
            <a:r>
              <a:rPr lang="en-US" sz="2400" noProof="0" dirty="0"/>
              <a:t>FHIR Institute Webinars</a:t>
            </a:r>
          </a:p>
          <a:p>
            <a:pPr lvl="1"/>
            <a:r>
              <a:rPr lang="en-US" sz="1900" noProof="0" dirty="0"/>
              <a:t>Dec 1-5</a:t>
            </a:r>
          </a:p>
          <a:p>
            <a:pPr lvl="1"/>
            <a:r>
              <a:rPr lang="en-US" sz="1900" noProof="0" dirty="0"/>
              <a:t>2018 Schedule</a:t>
            </a:r>
            <a:r>
              <a:rPr lang="en-US" sz="1900" baseline="0" noProof="0" dirty="0"/>
              <a:t> TBD</a:t>
            </a:r>
            <a:endParaRPr lang="en-US" sz="1900" noProof="0" dirty="0"/>
          </a:p>
          <a:p>
            <a:r>
              <a:rPr lang="en-US" sz="2400" noProof="0" dirty="0"/>
              <a:t>Custom education available</a:t>
            </a:r>
          </a:p>
        </p:txBody>
      </p:sp>
      <p:sp>
        <p:nvSpPr>
          <p:cNvPr id="4" name="Slide Number Placeholder 3"/>
          <p:cNvSpPr>
            <a:spLocks noGrp="1"/>
          </p:cNvSpPr>
          <p:nvPr>
            <p:ph type="sldNum" sz="quarter" idx="4"/>
          </p:nvPr>
        </p:nvSpPr>
        <p:spPr/>
        <p:txBody>
          <a:bodyPr/>
          <a:lstStyle/>
          <a:p>
            <a:fld id="{5CC3E5C4-3E2B-40F1-9F2B-C46CEB0C88DF}" type="slidenum">
              <a:rPr lang="en-CA" smtClean="0"/>
              <a:pPr/>
              <a:t>130</a:t>
            </a:fld>
            <a:endParaRPr lang="en-CA" dirty="0"/>
          </a:p>
        </p:txBody>
      </p:sp>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l="27071" t="19101" r="26890" b="29814"/>
          <a:stretch/>
        </p:blipFill>
        <p:spPr>
          <a:xfrm>
            <a:off x="6876256" y="260648"/>
            <a:ext cx="2034746" cy="1252151"/>
          </a:xfrm>
          <a:prstGeom prst="rect">
            <a:avLst/>
          </a:prstGeom>
        </p:spPr>
      </p:pic>
      <p:pic>
        <p:nvPicPr>
          <p:cNvPr id="18434" name="Picture 2" descr="C:\Users\office\AppData\Local\Microsoft\Windows\Temporary Internet Files\Content.IE5\272C75AG\MP900422961[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12160" y="2348880"/>
            <a:ext cx="2763134" cy="20162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470572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ome">
            <a:extLst>
              <a:ext uri="{FF2B5EF4-FFF2-40B4-BE49-F238E27FC236}">
                <a16:creationId xmlns:a16="http://schemas.microsoft.com/office/drawing/2014/main" id="{8F79A3A9-AD20-4B3C-99DD-B2AA970EED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52958" y="5674644"/>
            <a:ext cx="2924175" cy="819150"/>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4"/>
          </p:nvPr>
        </p:nvSpPr>
        <p:spPr/>
        <p:txBody>
          <a:bodyPr/>
          <a:lstStyle/>
          <a:p>
            <a:fld id="{5CC3E5C4-3E2B-40F1-9F2B-C46CEB0C88DF}" type="slidenum">
              <a:rPr lang="en-CA" smtClean="0"/>
              <a:pPr/>
              <a:t>131</a:t>
            </a:fld>
            <a:endParaRPr lang="en-CA" dirty="0"/>
          </a:p>
        </p:txBody>
      </p:sp>
      <p:sp>
        <p:nvSpPr>
          <p:cNvPr id="5" name="Title 4"/>
          <p:cNvSpPr>
            <a:spLocks noGrp="1"/>
          </p:cNvSpPr>
          <p:nvPr>
            <p:ph type="title"/>
          </p:nvPr>
        </p:nvSpPr>
        <p:spPr>
          <a:xfrm>
            <a:off x="323528" y="332657"/>
            <a:ext cx="8496944" cy="1180142"/>
          </a:xfrm>
        </p:spPr>
        <p:txBody>
          <a:bodyPr/>
          <a:lstStyle/>
          <a:p>
            <a:pPr algn="ctr"/>
            <a:r>
              <a:rPr lang="en-US" sz="2800" b="1" dirty="0">
                <a:solidFill>
                  <a:schemeClr val="tx1"/>
                </a:solidFill>
              </a:rPr>
              <a:t>International HL7 FHIR Developer Days</a:t>
            </a:r>
            <a:br>
              <a:rPr lang="en-US" sz="2800" b="1" dirty="0">
                <a:solidFill>
                  <a:schemeClr val="tx1"/>
                </a:solidFill>
              </a:rPr>
            </a:br>
            <a:r>
              <a:rPr lang="en-US" sz="2400" b="1" dirty="0">
                <a:solidFill>
                  <a:schemeClr val="accent1"/>
                </a:solidFill>
              </a:rPr>
              <a:t>November 15-17, 2017 in Amsterdam</a:t>
            </a:r>
            <a:endParaRPr lang="en-CA" sz="2800" b="1" dirty="0">
              <a:solidFill>
                <a:schemeClr val="accent1"/>
              </a:solidFill>
            </a:endParaRPr>
          </a:p>
        </p:txBody>
      </p:sp>
      <p:sp>
        <p:nvSpPr>
          <p:cNvPr id="6" name="Text Placeholder 5"/>
          <p:cNvSpPr>
            <a:spLocks noGrp="1"/>
          </p:cNvSpPr>
          <p:nvPr>
            <p:ph type="body" idx="4294967295"/>
          </p:nvPr>
        </p:nvSpPr>
        <p:spPr>
          <a:xfrm>
            <a:off x="395536" y="1412570"/>
            <a:ext cx="8384027" cy="4104456"/>
          </a:xfrm>
        </p:spPr>
        <p:txBody>
          <a:bodyPr/>
          <a:lstStyle/>
          <a:p>
            <a:r>
              <a:rPr lang="en-US" sz="2400" dirty="0"/>
              <a:t>Education</a:t>
            </a:r>
          </a:p>
          <a:p>
            <a:pPr lvl="1"/>
            <a:r>
              <a:rPr lang="en-US" sz="2000" dirty="0"/>
              <a:t>34 speakers</a:t>
            </a:r>
          </a:p>
          <a:p>
            <a:pPr lvl="1"/>
            <a:r>
              <a:rPr lang="en-US" sz="2000" dirty="0"/>
              <a:t>70+ tutorials/presentations</a:t>
            </a:r>
          </a:p>
          <a:p>
            <a:pPr lvl="1"/>
            <a:r>
              <a:rPr lang="en-US" sz="2000" dirty="0"/>
              <a:t>5 tracks</a:t>
            </a:r>
            <a:endParaRPr lang="en-US" sz="1800" dirty="0"/>
          </a:p>
          <a:p>
            <a:pPr lvl="2"/>
            <a:endParaRPr lang="en-US" sz="800" dirty="0"/>
          </a:p>
          <a:p>
            <a:pPr>
              <a:spcBef>
                <a:spcPts val="0"/>
              </a:spcBef>
            </a:pPr>
            <a:r>
              <a:rPr lang="en-US" sz="2400" dirty="0"/>
              <a:t>Connectathon</a:t>
            </a:r>
          </a:p>
          <a:p>
            <a:pPr lvl="1"/>
            <a:r>
              <a:rPr lang="en-US" sz="2000" dirty="0"/>
              <a:t>Meet fellow developers</a:t>
            </a:r>
          </a:p>
          <a:p>
            <a:pPr lvl="1"/>
            <a:r>
              <a:rPr lang="en-US" sz="2000" dirty="0"/>
              <a:t>Put FHIR to the test</a:t>
            </a:r>
          </a:p>
          <a:p>
            <a:pPr lvl="1"/>
            <a:endParaRPr lang="en-US" sz="800" dirty="0"/>
          </a:p>
          <a:p>
            <a:pPr>
              <a:spcBef>
                <a:spcPts val="0"/>
              </a:spcBef>
            </a:pPr>
            <a:r>
              <a:rPr lang="en-US" sz="2400" dirty="0"/>
              <a:t>Networking</a:t>
            </a:r>
          </a:p>
          <a:p>
            <a:pPr lvl="1"/>
            <a:r>
              <a:rPr lang="en-US" sz="2000" dirty="0"/>
              <a:t>FHIR experts and authors on hand</a:t>
            </a:r>
            <a:br>
              <a:rPr lang="en-US" sz="2000" dirty="0"/>
            </a:br>
            <a:endParaRPr lang="en-US" sz="600" dirty="0"/>
          </a:p>
          <a:p>
            <a:pPr marL="0" indent="0" algn="ctr">
              <a:spcBef>
                <a:spcPts val="0"/>
              </a:spcBef>
              <a:buNone/>
            </a:pPr>
            <a:r>
              <a:rPr lang="en-US" sz="3200" b="1" dirty="0">
                <a:solidFill>
                  <a:schemeClr val="accent1"/>
                </a:solidFill>
              </a:rPr>
              <a:t>http://fhir.furore.com/devdays</a:t>
            </a:r>
            <a:endParaRPr lang="en-CA" sz="3200" b="1" dirty="0">
              <a:solidFill>
                <a:schemeClr val="accent1"/>
              </a:solidFill>
            </a:endParaRPr>
          </a:p>
        </p:txBody>
      </p:sp>
      <p:pic>
        <p:nvPicPr>
          <p:cNvPr id="8" name="Picture 14" descr="HL7 International Logo"/>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7911" y="5714190"/>
            <a:ext cx="665162"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8"/>
          <p:cNvPicPr>
            <a:picLocks noChangeAspect="1"/>
          </p:cNvPicPr>
          <p:nvPr/>
        </p:nvPicPr>
        <p:blipFill rotWithShape="1">
          <a:blip r:embed="rId4" cstate="print">
            <a:extLst>
              <a:ext uri="{28A0092B-C50C-407E-A947-70E740481C1C}">
                <a14:useLocalDpi xmlns:a14="http://schemas.microsoft.com/office/drawing/2010/main" val="0"/>
              </a:ext>
            </a:extLst>
          </a:blip>
          <a:srcRect l="27071" t="19101" r="26890" b="29814"/>
          <a:stretch/>
        </p:blipFill>
        <p:spPr>
          <a:xfrm>
            <a:off x="7548711" y="5603263"/>
            <a:ext cx="1296144" cy="797627"/>
          </a:xfrm>
          <a:prstGeom prst="rect">
            <a:avLst/>
          </a:prstGeom>
        </p:spPr>
      </p:pic>
      <p:pic>
        <p:nvPicPr>
          <p:cNvPr id="1028" name="Picture 4" descr="http://www.hl7.nl/templates/hl7/images/logo.jp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1345" t="2756" r="14781" b="2756"/>
          <a:stretch/>
        </p:blipFill>
        <p:spPr bwMode="auto">
          <a:xfrm>
            <a:off x="1148987" y="5713290"/>
            <a:ext cx="703971" cy="687600"/>
          </a:xfrm>
          <a:prstGeom prst="rect">
            <a:avLst/>
          </a:prstGeom>
          <a:noFill/>
          <a:extLst>
            <a:ext uri="{909E8E84-426E-40DD-AFC4-6F175D3DCCD1}">
              <a14:hiddenFill xmlns:a14="http://schemas.microsoft.com/office/drawing/2010/main">
                <a:solidFill>
                  <a:srgbClr val="FFFFFF"/>
                </a:solidFill>
              </a14:hiddenFill>
            </a:ext>
          </a:extLst>
        </p:spPr>
      </p:pic>
      <p:sp>
        <p:nvSpPr>
          <p:cNvPr id="7" name="AutoShape 10" descr="data:image/jpeg;base64,/9j/4AAQSkZJRgABAQAAAQABAAD/2wCEAAkGBxQHBhIUBxMUFhIXGSIZFxcXFxgcGhwfFxccIB8cGh8gHTQgGB8mIRwbIjEhJSkvLjouHCAzODUsNygtLisBCgoKBQUFDgUFDisZExkrKysrKysrKysrKysrKysrKysrKysrKysrKysrKysrKysrKysrKysrKysrKysrKysrK//AABEIALcBEwMBIgACEQEDEQH/xAAcAAEAAgMBAQEAAAAAAAAAAAAABwgEBQYDAQL/xABHEAABAwIEAwQFBwkGBwEAAAABAAIDBBEFBhIhBzFRE0FhcRUiMoGRCBRSYnKhoiNCU4KSk7Gy0RYXM2PB0yU1Q3Oj0vAk/8QAFAEBAAAAAAAAAAAAAAAAAAAAAP/EABQRAQAAAAAAAAAAAAAAAAAAAAD/2gAMAwEAAhEDEQA/AJwREQEREBERAREQEREBERAREQEREBERAREQEREBERAREQEREBERAREQEREBERAREQEREBERAREQEREBERAREQEREBERAREQEREBERAREQEREBERAREQEREBERAREQEREBERAREQEREBERAREQEREBERAREQEREBERAREQEREBERAREQEREBERAREQEREBERAREQEREBERAREQEREBERAREQEREBERAREQEREBERAREQEREBERAXK55z7TZJEPpVszjLq0iJrSfU03J1PFvaH3rqlW75Q2J/O87MiadoIWgjo55Lj+EsQd5/fzh36Gt/dw/7y32TOJ9JnHFjBhkdQ14YX3kbGG2aWj82Qm/rDuVVFJnyfHac/nxgePvYf9EFllGWIccMOoq6SPs6p+hxbrYyIsdpNrtJlBIPcbLc8W8z/wBmMmyugNp5fyUXUFwN3fqtub9dPVVRQWN/v5w79DW/u4f95dBX8TKWgyjT19RHUdjO8sYzTH2m2v1iO0tp9Q76u9vVVSVl8z8MH5iyzhtMypELaWLS4dnr1uLGAn2ha2l37RQYv9/OHfoa393D/vKU4n9pEDYi4vY8xccj4qFcO4B/NcQifPWtexr2uczsCNQa4Etv2m1xteymxAReVRUspheoe1o+s4D+K+U9UypH/wCZ7HfZcD/BB7IiICIvhcA4AkXPJB9Rfl7xGwmQgAcydgtQ/NtBHLpfXUgdysaiK9+ltSDcovOCdtREHU7muaeRaQQfIheiAi/MkgiYTIQAOZJsAtNLnDD4XkS19ICOYM8Vx5+tsg3aLCw7F6fFBfDJ4ZR/lyMf/KVmoCIsHEcZp8L/AOZ1EMX/AHJGM/mKDORa/D8dpcUfbDamCU9I5WPP4StggLmMx8QMPy3UGPFalolHONoc9w2v6waDp233tzWVnnG/7OZSqqlltUbPUuLjW4hrLjvGpwVPZpXTzOdO4uc4kuc4kkkm5JJ3JJ70FqsA4o4fj+LR0+GvlMshIaDG4A2aSd+7YErtVD/B7hv6EbBiWIy+u6IvbFp2YJG7EuJuToO4sLXI3UMYtmmpr8UmlZUTtEkjnholeANTibAA2Fr2QXHRRvwFildkkzV73vdNK4tL3OcdLLMtufpNf8VJCAiIgKnuf8S9L51rZb3DpnBp+qw6W/haFbDMuI+iMu1M/wCiie8ebWkge82CpegKReAj9PESMdY5B+G/+i5KHC75RmqnjlURwsP2opnv/lj+K/WUcedlrGPnEF9bY5Gst3Okic1pPgCQfcg6njfmf0/nF0cBvDTXib0L7/lHfEBvkwHvUeLNwjDpMbxeKCjGqWV4aL35uPM+A5k9AV9x2OOHGZ20H+E17msPVrTYOPiQL+9BschYb6XzpRRWuHTNLh9Vh1O/C0rf8Ysdkq+IVUKeRwZGWxANcR7DRq5H6epZ3AGiEmcJKicepTQPfq6F1m/yl/wUeYnWHEcSlmm9qR7nu83uJP8AFBJXAOGTEc7mSpe8sgic/dxtqdZgvv0c4+5bPiVxjkmqn0+UX6Im7OqBu55/y/ot+tzPdbv5HAcQdgHDOtkpjaWsmbTA94jiYXyEefaBh+14LiGtLnAN3J5BBmxxVGPVx7Js1RMdzYPkebd55krya+XDK31DJFMw221Me0j72lWv4cZQjyflyONrR27wHTv5lzyNxf6LeQHv5krluIHCM5tzI6pgqWQ6mtDm9kXElotqJ1DusPcgx+CfESXMLnUeOu1zsbqjkPN7Rza7q4XBv3i99xcxRxLx6Svz5WugkeGiUxgBxAtEAy4se/Tf3qS8B4VuyHiQxGesa9lMySRzREQSBC8EX1nuPRQPNKZpXOlN3OJJPUk3JQdDgedarAsOnZh0jmyTaQZS4lzWt1eqy/skl27uewtbmszIeZ24Hj8ldi5dNNHG7sWucS58j/VF3G9mhpeSfLvK3PCjhl/bAOnxVzo6RrtI07OkcOYaTyaNrut4DkbchnKOCHNFSzBWaII3mNg1OdfR6pdckn1iC73oPTNOcKvNVSXYvM4tvtG0kRt+yy9vebnqSvNuU612DGqFLN83A1dpoNtPPV1Lbb6uS6XgvlJuaM1Xr2h1PAO0e07hxJsxh8CbkjkQ0jvVoi0FtiBblbut0QU3yzmepyvXCTBpXMN7uZzY8Due3k4ff0IKs1RZ+hqOHxxJws1rCXx33EgOns7+LiADbk4FVVxJjY8RlFN7Ae4N+yHG33KT8gYTNmDhBilPQgl3bNkY36RYGOc0eJDAB42QcLmvN1VmutL8XlJbe7YwSI2eDW8vC536krb4LwtxLGsHFRRQt7Nw1MDpGtc8dxaCdge7VbryXFuaWOIeCCNiDzC73KnFuvy3QMhZ2U0LNmtlabtb9FrmkG3S97cuWyDiT2mG1x9uOWNxBsS1zXNNjy3BBVlOCecJcz5dkbi7tU1O4NMh5uY4EtLvEWcCfAE73Kj7B864LjGIuOaMMbE+Rxc6ZrnSNLnEkueNnNuT3By6fim6lyZkNzMqxxx/Py1hdGbh0YaSXA3IIIOnbukKDneJnF+Wtqn0+U5DHA0kOnbs+TroP5jehG56gbKL8MwyozBiBZh0ck8x9Y6QXHxc49w8SterbcM8pMyjliOPSO3kAfO7vLyPZv0b7IHmeZKCq+KYZPgVf2eJRyQyts4BwIPg4HvG3MdFK/DnitNHhVRT448ySMhe+mkdu9zmMJETjzcTbYnfYje4tnfKXjYGYe7/AKl5R5tHZ8/In7yomyTM6nzjQuhJ1Coj5eMjQR7xt70GDVvnEdqwy6T3PLrG3nzWIBqNm81L/wApHEu2zBSwN5RxF585XWt8Ix8VxHC/DfSuf6GM8hKJD5RAv389Nveg0sj6mGH8qZw0bb6wOluiwFY35RWJfNsoQwsNjNMLjq2NpJ/EWKA8u4f6Wx+mg3/KysYbdHvAJ+BQdLwvw2etzxRRyds2ISayPWDbRgyWPdYltvep5xOgklxcl7XFwLtJayQudq19npkA0Rho7Nvrcjrd6vtO7MCw2RB8bfSNXPvRfUQR5x4xL5hw9kaDYzSMiFvPWfdZhHvVYFN3ylMTvPRUzDyDpXD7RDWH7nqFaeF1TUNZCLucQ1o6lxsB8UEoYzhPo3gFSOcLOlqhM79ZkjWn9hrfiorVjONmHtwzhXDDD7ML4mN8mMc1V9wrD34tiUUFELySODGjxcbb9B3k9EEm8H8H9GYFX4vVD/Aie2nv9PQdTht4hgI+k8dyihWL4rwR5R4RMo6LZrnMhB5E2PaPcbfSLCT9pV0QSrkT/gvCDGKo31TEU7fIgNuP3zv2fBRUpUzofQvBrCaYH1qhxqHeLbFwv+9Z+yoxpKd1XVMjgF3PcGtHi42H3lB2+eMLdhvD7A9Q9tk0hNu+V0bh+DT8Fy2VZGQ5no3VZAjE8ZeTyDRI25Pha6sxxCyMMx5KbS0NmyQBpgvsLxt06T0Bbt52PcquYjQSYZWOixCN0cjTZzXCxH/3VBdOtqmUNI+SscGRsBc5x5AAXJKig8fKO+1LU/8Aj/8AZQZV5gqq3D2w1dTO+FvKN0jywW5bE227ui22S8iVeb6tooIy2G/rzuBEbR32P55+q3frYboJUzdxLZmThrXOw+GWIFzIA6TTZxkN3NbY7kMa6/2goDUwcbKGLK2WsOw7C/YBfK8n2nOADQ93Ukuf5WAGwUfZBwz0xnSihtcOmaXD6rDqd+FpQWsyhhAwHLFLTsAHZxtDrDm4i7z73Fx96pzVRuhqntqb6w4h1+dwd7+9XdVdONXD6XDcZlrcLjL6WUl8mkXMTzu4uH0CfW1cgSQbbXDoPk0yM+Z17RbtdUZPUts+3nY6vj4ru+KWbmZTyvI4OAqJWlkDe8uIsX26Mvcnlew7wqsYXic2EVYkwuV8Ug21McWmx7tuY8F9xDEJsZrdeISSTSna73Oc7nsBfu32AQdDl3D8KAa7MlZOe8xwQke4vdz9zfepby/xIwTKtCYMIZPEwOJcDG8uLuRLi51ydre6y5fhbwkkratlTmqMsgadTIHj1pCOWtv5rPA7npbnquMmRJsGzDPVUsbn0kzjIXtF9Dnm7mv+iNRJB5WIHMIO7EeB8VcXeymjlbVaDI6VjezcQC0Enm159Yc2krl898F/QOCy1OEVBkZENTo5GgO0jmQ4GxI52sO/yUX4Ni82B4g2bCZHRyt5Ob48wQdiPA7Le5i4i4hmPD+xxSovEbamtYxgdY3GrSATvvbltyQcouyzJLJU8OcIM9y1j6hjSb8tcZAv8QPBvgtZlDKFTm3EBHhUZ039eUg9mwdXHr9UblWHzNw4ixDh5HQYeQ10ADoXu2vIL3L7fT1Ov0Lr2NrIKz4HIyLGqd1XbsxKwvvy0h4v911dPWNF7i3O/dbqqVYthU2DVzocVjfHK3m1wt7x3OB7iNj3LKfmasfhQp3VU/zcC3Z9o7Ta1tNr+z9Xkg6bjJmxuac2H5i7VTwDs4yOTje73jwJ2HUNB7184LYC7G89wOLbxU57Z57gWewPMv07dA7oueyxlWqzTWiPBonP3s552jZ4vdyHW3PoCrNZPyxBw8ytJpILmtMs8p21FjST5NaL2HmeZKCvXFrEvSnEKtc03a1/ZDw7IBht+s0n3rq/k5Yb84zTUTu5RQ6f1pXC33Nf8VFVXUOq6p8k5u57i5x8XG5+8qw3ydMN+bZSnmcLGaawPVsbQB+IvQch8o/Ee3zNTQDlFDq/Wlcbj4Mb8Vo+BeHfP+IkLjyhY+U+5ukfieD7ln8fMCnpc5vqZGuNPM1ml4BLWljA0sJ7jduq31vNRxQ10uHVGvD5JInjbVG5zXb+IN0F2kXPcPYZIclUfpB8kkrog97pHOc+8nr2JJvtqt7l0KAiIg8ZqSOd952MceV3NBP3hfhuHxNcC2KMEcjob/RZKIPxNC2dlpmhw6EAj715R0UcTwYo2AjkQ1oP8FkIg85qdtQB27WuA5agD/FePo6H9FH+w3+iykQeMlIyQDtGMNhYXaDYdBtsvw3D4muBbFGCNwQxvd7lkogLBxTBqfGGAYrBFMBy7RjXW8rjb3LORBoKbJOHU0gdBQ0ocOR7Fht5XGy3zWhjQGAADkAvqIPGakZO687GOPK7mg/xC+RUUcTwYo2AjkQ1oPxsvdEBERBoK7JWH18xdV0VO5x3LuzaCfMgb+9ZWFZapMHffC6WCJ30mRtDv2rX+9bVEBCLjdEQaCuyVh9fIXVdFTFx5u7JoJ8yBcrwg4fYZA+7KGn/AFmBw+DrhdMiDzggbTQhtO1rWjk1oAA8gNgvREQYeJYVBi0OnFIYpW9JGNcB5XGy00eQMMjku2gpr+MbSPgdl0qIPOnp20sIbTNaxg5NaAAPIDYL9uaHtIeAQdiDyX1EGN6Pi/RR/sN/oveKMRMtEAB0AAC/SIPhGob8ljjDog64ijv10N/oslEAbDZERAREQEREBERAREQEREBERAREQEREBERAREQEREBERAREQEREBERAREQEREBERAREQEREBERAREQEREBERAREQEREBERAREQEREBERAREQEREBERAREQEREBERAREQEREBERAREQEREBERAREQEREBERAREQEREBERAREQEREBERAREQEREBERAREQEREBERAREQEREBERAREQEREBERAREQEREBERAREQEREBERAREQEREBERAREQf/Z"/>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pic>
        <p:nvPicPr>
          <p:cNvPr id="1040" name="Picture 16" descr="File:KeizersgrachtReguliersgrachtAmsterdam.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323122" y="1916832"/>
            <a:ext cx="3993294" cy="266053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EB15A5D5-A581-4CEE-A29F-CCC01B6C48DF}"/>
              </a:ext>
            </a:extLst>
          </p:cNvPr>
          <p:cNvSpPr/>
          <p:nvPr/>
        </p:nvSpPr>
        <p:spPr bwMode="auto">
          <a:xfrm>
            <a:off x="2665953" y="5674644"/>
            <a:ext cx="2111180" cy="629591"/>
          </a:xfrm>
          <a:prstGeom prst="rect">
            <a:avLst/>
          </a:prstGeom>
          <a:solidFill>
            <a:schemeClr val="bg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CA" sz="1800" b="0" i="0" u="none" strike="noStrike" cap="none" normalizeH="0" baseline="0">
              <a:ln>
                <a:noFill/>
              </a:ln>
              <a:solidFill>
                <a:schemeClr val="tx1"/>
              </a:solidFill>
              <a:effectLst/>
              <a:latin typeface="Arial" charset="0"/>
            </a:endParaRPr>
          </a:p>
        </p:txBody>
      </p:sp>
      <p:pic>
        <p:nvPicPr>
          <p:cNvPr id="2" name="Picture 4" descr="Microsoft">
            <a:extLst>
              <a:ext uri="{FF2B5EF4-FFF2-40B4-BE49-F238E27FC236}">
                <a16:creationId xmlns:a16="http://schemas.microsoft.com/office/drawing/2014/main" id="{0A6A0702-EA33-4FB8-AFB2-DF25A0D8783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92843" y="5827983"/>
            <a:ext cx="2057400" cy="438150"/>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354D2279-A860-4856-8026-7E96BB4A3455}"/>
              </a:ext>
            </a:extLst>
          </p:cNvPr>
          <p:cNvSpPr/>
          <p:nvPr/>
        </p:nvSpPr>
        <p:spPr bwMode="auto">
          <a:xfrm>
            <a:off x="3203848" y="5603263"/>
            <a:ext cx="1573285" cy="662870"/>
          </a:xfrm>
          <a:prstGeom prst="rect">
            <a:avLst/>
          </a:prstGeom>
          <a:solidFill>
            <a:schemeClr val="bg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CA" sz="1800" b="0" i="0" u="none" strike="noStrike" cap="none" normalizeH="0" baseline="0">
              <a:ln>
                <a:noFill/>
              </a:ln>
              <a:solidFill>
                <a:schemeClr val="tx1"/>
              </a:solidFill>
              <a:effectLst/>
              <a:latin typeface="Arial" charset="0"/>
            </a:endParaRPr>
          </a:p>
        </p:txBody>
      </p:sp>
      <p:pic>
        <p:nvPicPr>
          <p:cNvPr id="1032" name="Picture 8" descr="http://www.persberichtonline.nl/wp-content/uploads/logo-rood3.jp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203848" y="5770508"/>
            <a:ext cx="1800200" cy="533727"/>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C68C2BBA-609E-4E55-9E0B-8F5161D25112}"/>
              </a:ext>
            </a:extLst>
          </p:cNvPr>
          <p:cNvSpPr/>
          <p:nvPr/>
        </p:nvSpPr>
        <p:spPr>
          <a:xfrm>
            <a:off x="1763688" y="1196752"/>
            <a:ext cx="5775940" cy="369332"/>
          </a:xfrm>
          <a:prstGeom prst="rect">
            <a:avLst/>
          </a:prstGeom>
        </p:spPr>
        <p:txBody>
          <a:bodyPr wrap="none">
            <a:spAutoFit/>
          </a:bodyPr>
          <a:lstStyle/>
          <a:p>
            <a:r>
              <a:rPr lang="en-US" b="1" dirty="0">
                <a:solidFill>
                  <a:schemeClr val="accent1"/>
                </a:solidFill>
              </a:rPr>
              <a:t>(And for the first time in the U.S.: June 19-21, 2018)</a:t>
            </a:r>
            <a:endParaRPr lang="en-CA" dirty="0"/>
          </a:p>
        </p:txBody>
      </p:sp>
    </p:spTree>
    <p:extLst>
      <p:ext uri="{BB962C8B-B14F-4D97-AF65-F5344CB8AC3E}">
        <p14:creationId xmlns:p14="http://schemas.microsoft.com/office/powerpoint/2010/main" val="540848797"/>
      </p:ext>
    </p:extLst>
  </p:cSld>
  <p:clrMapOvr>
    <a:masterClrMapping/>
  </p:clrMapOvr>
  <p:transition/>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1496" r="1894" b="1922"/>
          <a:stretch/>
        </p:blipFill>
        <p:spPr>
          <a:xfrm>
            <a:off x="382848" y="1815841"/>
            <a:ext cx="4059168" cy="3090618"/>
          </a:xfrm>
          <a:prstGeom prst="rect">
            <a:avLst/>
          </a:prstGeom>
        </p:spPr>
      </p:pic>
      <p:sp>
        <p:nvSpPr>
          <p:cNvPr id="6" name="TextBox 5"/>
          <p:cNvSpPr txBox="1"/>
          <p:nvPr/>
        </p:nvSpPr>
        <p:spPr>
          <a:xfrm>
            <a:off x="4757737" y="2136569"/>
            <a:ext cx="4386263" cy="2631490"/>
          </a:xfrm>
          <a:prstGeom prst="rect">
            <a:avLst/>
          </a:prstGeom>
          <a:noFill/>
        </p:spPr>
        <p:txBody>
          <a:bodyPr wrap="square" rtlCol="0">
            <a:spAutoFit/>
          </a:bodyPr>
          <a:lstStyle/>
          <a:p>
            <a:r>
              <a:rPr lang="en-US" sz="2550" b="1" dirty="0">
                <a:solidFill>
                  <a:schemeClr val="accent1">
                    <a:lumMod val="50000"/>
                  </a:schemeClr>
                </a:solidFill>
              </a:rPr>
              <a:t>Show Us Your Apps!</a:t>
            </a:r>
          </a:p>
          <a:p>
            <a:endParaRPr lang="en-US" sz="1350" dirty="0">
              <a:solidFill>
                <a:schemeClr val="accent1">
                  <a:lumMod val="50000"/>
                </a:schemeClr>
              </a:solidFill>
            </a:endParaRPr>
          </a:p>
          <a:p>
            <a:r>
              <a:rPr lang="en-US" sz="1575" dirty="0">
                <a:solidFill>
                  <a:schemeClr val="accent1">
                    <a:lumMod val="50000"/>
                  </a:schemeClr>
                </a:solidFill>
                <a:latin typeface="+mj-lt"/>
              </a:rPr>
              <a:t>Dec 5 </a:t>
            </a:r>
            <a:r>
              <a:rPr lang="mr-IN" sz="1575" dirty="0">
                <a:solidFill>
                  <a:schemeClr val="accent1">
                    <a:lumMod val="50000"/>
                  </a:schemeClr>
                </a:solidFill>
                <a:latin typeface="+mj-lt"/>
              </a:rPr>
              <a:t>–</a:t>
            </a:r>
            <a:r>
              <a:rPr lang="en-US" sz="1575" dirty="0">
                <a:solidFill>
                  <a:schemeClr val="accent1">
                    <a:lumMod val="50000"/>
                  </a:schemeClr>
                </a:solidFill>
                <a:latin typeface="+mj-lt"/>
              </a:rPr>
              <a:t> 6, New Orleans, LA</a:t>
            </a:r>
          </a:p>
          <a:p>
            <a:endParaRPr lang="en-US" sz="1575" dirty="0">
              <a:solidFill>
                <a:schemeClr val="accent1">
                  <a:lumMod val="50000"/>
                </a:schemeClr>
              </a:solidFill>
              <a:latin typeface="+mj-lt"/>
            </a:endParaRPr>
          </a:p>
          <a:p>
            <a:r>
              <a:rPr lang="en-US" sz="1575" dirty="0">
                <a:solidFill>
                  <a:schemeClr val="accent1">
                    <a:lumMod val="50000"/>
                  </a:schemeClr>
                </a:solidFill>
                <a:latin typeface="+mj-lt"/>
              </a:rPr>
              <a:t>15 minute presentation of your functioning FHIR app </a:t>
            </a:r>
          </a:p>
          <a:p>
            <a:endParaRPr lang="en-US" sz="1575" dirty="0">
              <a:solidFill>
                <a:schemeClr val="accent1">
                  <a:lumMod val="50000"/>
                </a:schemeClr>
              </a:solidFill>
              <a:latin typeface="+mj-lt"/>
            </a:endParaRPr>
          </a:p>
          <a:p>
            <a:r>
              <a:rPr lang="en-US" sz="1575" dirty="0">
                <a:solidFill>
                  <a:schemeClr val="accent1">
                    <a:lumMod val="50000"/>
                  </a:schemeClr>
                </a:solidFill>
                <a:latin typeface="+mj-lt"/>
              </a:rPr>
              <a:t>Deadline: October 15, 2017</a:t>
            </a:r>
          </a:p>
          <a:p>
            <a:endParaRPr lang="en-US" sz="1575" dirty="0">
              <a:solidFill>
                <a:schemeClr val="accent1">
                  <a:lumMod val="50000"/>
                </a:schemeClr>
              </a:solidFill>
              <a:latin typeface="+mj-lt"/>
            </a:endParaRPr>
          </a:p>
          <a:p>
            <a:r>
              <a:rPr lang="en-US" sz="1575" dirty="0">
                <a:solidFill>
                  <a:schemeClr val="accent1">
                    <a:lumMod val="50000"/>
                  </a:schemeClr>
                </a:solidFill>
                <a:latin typeface="+mj-lt"/>
              </a:rPr>
              <a:t>http://</a:t>
            </a:r>
            <a:r>
              <a:rPr lang="en-US" sz="1575" dirty="0" err="1">
                <a:solidFill>
                  <a:schemeClr val="accent1">
                    <a:lumMod val="50000"/>
                  </a:schemeClr>
                </a:solidFill>
                <a:latin typeface="+mj-lt"/>
              </a:rPr>
              <a:t>bit.ly</a:t>
            </a:r>
            <a:r>
              <a:rPr lang="en-US" sz="1575" dirty="0">
                <a:solidFill>
                  <a:schemeClr val="accent1">
                    <a:lumMod val="50000"/>
                  </a:schemeClr>
                </a:solidFill>
                <a:latin typeface="+mj-lt"/>
              </a:rPr>
              <a:t>/</a:t>
            </a:r>
            <a:r>
              <a:rPr lang="en-US" sz="1575" dirty="0" err="1">
                <a:solidFill>
                  <a:schemeClr val="accent1">
                    <a:lumMod val="50000"/>
                  </a:schemeClr>
                </a:solidFill>
                <a:latin typeface="+mj-lt"/>
              </a:rPr>
              <a:t>presentfhir</a:t>
            </a:r>
            <a:endParaRPr lang="en-US" sz="1575" dirty="0">
              <a:solidFill>
                <a:schemeClr val="accent1">
                  <a:lumMod val="50000"/>
                </a:schemeClr>
              </a:solidFill>
              <a:latin typeface="+mj-lt"/>
            </a:endParaRPr>
          </a:p>
        </p:txBody>
      </p:sp>
    </p:spTree>
    <p:extLst>
      <p:ext uri="{BB962C8B-B14F-4D97-AF65-F5344CB8AC3E}">
        <p14:creationId xmlns:p14="http://schemas.microsoft.com/office/powerpoint/2010/main" val="1510391423"/>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Questions?</a:t>
            </a:r>
          </a:p>
        </p:txBody>
      </p:sp>
      <p:sp>
        <p:nvSpPr>
          <p:cNvPr id="3" name="Content Placeholder 2"/>
          <p:cNvSpPr>
            <a:spLocks noGrp="1"/>
          </p:cNvSpPr>
          <p:nvPr>
            <p:ph idx="1"/>
          </p:nvPr>
        </p:nvSpPr>
        <p:spPr/>
        <p:txBody>
          <a:bodyPr/>
          <a:lstStyle/>
          <a:p>
            <a:pPr>
              <a:buNone/>
            </a:pPr>
            <a:r>
              <a:rPr lang="en-AU" sz="2800" dirty="0">
                <a:hlinkClick r:id="rId2"/>
              </a:rPr>
              <a:t>http://hl7.org/fhir</a:t>
            </a:r>
            <a:r>
              <a:rPr lang="en-AU" sz="2800" dirty="0"/>
              <a:t>	    	   </a:t>
            </a:r>
            <a:r>
              <a:rPr lang="en-AU" sz="2800" dirty="0">
                <a:hlinkClick r:id="rId3"/>
              </a:rPr>
              <a:t>lmckenzie@gevityinc.com</a:t>
            </a:r>
            <a:r>
              <a:rPr lang="en-AU" sz="2800" dirty="0"/>
              <a:t> </a:t>
            </a:r>
          </a:p>
        </p:txBody>
      </p:sp>
      <p:sp>
        <p:nvSpPr>
          <p:cNvPr id="4" name="Slide Number Placeholder 3"/>
          <p:cNvSpPr>
            <a:spLocks noGrp="1"/>
          </p:cNvSpPr>
          <p:nvPr>
            <p:ph type="sldNum" sz="quarter" idx="4"/>
          </p:nvPr>
        </p:nvSpPr>
        <p:spPr/>
        <p:txBody>
          <a:bodyPr/>
          <a:lstStyle/>
          <a:p>
            <a:fld id="{5CC3E5C4-3E2B-40F1-9F2B-C46CEB0C88DF}" type="slidenum">
              <a:rPr lang="en-CA" smtClean="0"/>
              <a:pPr/>
              <a:t>133</a:t>
            </a:fld>
            <a:endParaRPr lang="en-CA" dirty="0"/>
          </a:p>
        </p:txBody>
      </p:sp>
      <p:pic>
        <p:nvPicPr>
          <p:cNvPr id="7" name="Picture 6"/>
          <p:cNvPicPr>
            <a:picLocks noChangeAspect="1"/>
          </p:cNvPicPr>
          <p:nvPr/>
        </p:nvPicPr>
        <p:blipFill rotWithShape="1">
          <a:blip r:embed="rId4" cstate="print">
            <a:extLst>
              <a:ext uri="{28A0092B-C50C-407E-A947-70E740481C1C}">
                <a14:useLocalDpi xmlns:a14="http://schemas.microsoft.com/office/drawing/2010/main" val="0"/>
              </a:ext>
            </a:extLst>
          </a:blip>
          <a:srcRect l="27071" t="19101" r="26890" b="29814"/>
          <a:stretch/>
        </p:blipFill>
        <p:spPr>
          <a:xfrm>
            <a:off x="6876256" y="260647"/>
            <a:ext cx="2034746" cy="1252151"/>
          </a:xfrm>
          <a:prstGeom prst="rect">
            <a:avLst/>
          </a:prstGeom>
        </p:spPr>
      </p:pic>
      <p:pic>
        <p:nvPicPr>
          <p:cNvPr id="19458" name="Picture 2" descr="C:\Users\office\AppData\Local\Microsoft\Windows\Temporary Internet Files\Content.IE5\2B0EXTZ8\MC900431512[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563888" y="3111500"/>
            <a:ext cx="1828800" cy="1828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27891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noProof="0" dirty="0"/>
              <a:t>Example – FHIR Address</a:t>
            </a:r>
          </a:p>
        </p:txBody>
      </p:sp>
      <p:sp>
        <p:nvSpPr>
          <p:cNvPr id="5" name="Content Placeholder 4"/>
          <p:cNvSpPr>
            <a:spLocks noGrp="1"/>
          </p:cNvSpPr>
          <p:nvPr>
            <p:ph idx="1"/>
          </p:nvPr>
        </p:nvSpPr>
        <p:spPr>
          <a:xfrm>
            <a:off x="251520" y="1628800"/>
            <a:ext cx="8640960" cy="4896544"/>
          </a:xfrm>
        </p:spPr>
        <p:txBody>
          <a:bodyPr>
            <a:normAutofit fontScale="77500" lnSpcReduction="20000"/>
          </a:bodyPr>
          <a:lstStyle/>
          <a:p>
            <a:r>
              <a:rPr lang="en-US" strike="sngStrike" noProof="0" dirty="0">
                <a:solidFill>
                  <a:srgbClr val="FF0000"/>
                </a:solidFill>
              </a:rPr>
              <a:t>isNotOrdered, updateMode, flavorId, nullFlavor, controlAct root &amp; extension, validTime low and high, useable </a:t>
            </a:r>
            <a:r>
              <a:rPr lang="en-US" b="1" noProof="0" dirty="0"/>
              <a:t>period</a:t>
            </a:r>
            <a:r>
              <a:rPr lang="en-US" noProof="0" dirty="0"/>
              <a:t> (low, high)</a:t>
            </a:r>
            <a:r>
              <a:rPr lang="en-US" strike="sngStrike" noProof="0" dirty="0">
                <a:solidFill>
                  <a:srgbClr val="FF0000"/>
                </a:solidFill>
              </a:rPr>
              <a:t> (GTS – no room on the slide), </a:t>
            </a:r>
            <a:r>
              <a:rPr lang="en-US" b="1" noProof="0" dirty="0"/>
              <a:t>use</a:t>
            </a:r>
          </a:p>
          <a:p>
            <a:pPr lvl="1"/>
            <a:r>
              <a:rPr lang="en-US" b="1" noProof="0" dirty="0"/>
              <a:t>home</a:t>
            </a:r>
            <a:r>
              <a:rPr lang="en-US" strike="sngStrike" noProof="0" dirty="0">
                <a:solidFill>
                  <a:srgbClr val="FF0000"/>
                </a:solidFill>
              </a:rPr>
              <a:t>, primary home, vacation home, </a:t>
            </a:r>
            <a:r>
              <a:rPr lang="en-US" b="1" noProof="0" dirty="0"/>
              <a:t>work</a:t>
            </a:r>
            <a:r>
              <a:rPr lang="en-US" strike="sngStrike" noProof="0" dirty="0">
                <a:solidFill>
                  <a:srgbClr val="FF0000"/>
                </a:solidFill>
              </a:rPr>
              <a:t>place, direct, public, bad, physical</a:t>
            </a:r>
            <a:r>
              <a:rPr lang="en-US" noProof="0" dirty="0"/>
              <a:t>visit</a:t>
            </a:r>
            <a:r>
              <a:rPr lang="en-US" b="1" noProof="0" dirty="0"/>
              <a:t>, postal,</a:t>
            </a:r>
            <a:r>
              <a:rPr lang="en-US" noProof="0" dirty="0"/>
              <a:t> </a:t>
            </a:r>
            <a:r>
              <a:rPr lang="en-US" b="1" noProof="0" dirty="0"/>
              <a:t>temp</a:t>
            </a:r>
            <a:r>
              <a:rPr lang="en-US" strike="sngStrike" noProof="0" dirty="0">
                <a:solidFill>
                  <a:srgbClr val="FF0000"/>
                </a:solidFill>
              </a:rPr>
              <a:t>orary, alphabetic, ideographic, syllabic, search, soundex, phonetic, </a:t>
            </a:r>
            <a:r>
              <a:rPr lang="en-US" noProof="0" dirty="0"/>
              <a:t>old</a:t>
            </a:r>
          </a:p>
          <a:p>
            <a:r>
              <a:rPr lang="en-US" strike="sngStrike" noProof="0" dirty="0">
                <a:solidFill>
                  <a:srgbClr val="FF0000"/>
                </a:solidFill>
              </a:rPr>
              <a:t>0..* parts, each with:</a:t>
            </a:r>
            <a:r>
              <a:rPr lang="en-US" noProof="0" dirty="0"/>
              <a:t>text</a:t>
            </a:r>
          </a:p>
          <a:p>
            <a:pPr lvl="1"/>
            <a:r>
              <a:rPr lang="en-US" strike="sngStrike" noProof="0" dirty="0">
                <a:solidFill>
                  <a:srgbClr val="FF0000"/>
                </a:solidFill>
              </a:rPr>
              <a:t>value, code, code system, code system name, code system version, language, type:</a:t>
            </a:r>
          </a:p>
          <a:p>
            <a:pPr lvl="2"/>
            <a:r>
              <a:rPr lang="en-US" strike="sngStrike" noProof="0" dirty="0">
                <a:solidFill>
                  <a:srgbClr val="FF0000"/>
                </a:solidFill>
              </a:rPr>
              <a:t>address </a:t>
            </a:r>
            <a:r>
              <a:rPr lang="en-US" b="1" noProof="0" dirty="0"/>
              <a:t>line</a:t>
            </a:r>
            <a:r>
              <a:rPr lang="en-US" strike="sngStrike" noProof="0" dirty="0">
                <a:solidFill>
                  <a:srgbClr val="FF0000"/>
                </a:solidFill>
              </a:rPr>
              <a:t>, additional locator, unit identifier, unit designator, delivery address line, delivery installation type, delivery installation area, delivery installation qualifier, delivery mode, delivery mode identifier, street address line, building number, building number numeric, building number suffix, street name, street name base, street type, direction, intersection, care of, census tract, </a:t>
            </a:r>
            <a:r>
              <a:rPr lang="en-US" b="1" noProof="0" dirty="0"/>
              <a:t>country</a:t>
            </a:r>
            <a:r>
              <a:rPr lang="en-US" strike="sngStrike" noProof="0" dirty="0">
                <a:solidFill>
                  <a:srgbClr val="FF0000"/>
                </a:solidFill>
              </a:rPr>
              <a:t>, county or parish, municipality</a:t>
            </a:r>
            <a:r>
              <a:rPr lang="en-US" b="1" noProof="0" dirty="0"/>
              <a:t>city</a:t>
            </a:r>
            <a:r>
              <a:rPr lang="en-US" strike="sngStrike" noProof="0" dirty="0">
                <a:solidFill>
                  <a:srgbClr val="FF0000"/>
                </a:solidFill>
              </a:rPr>
              <a:t>, delimiter, post box, precinct, </a:t>
            </a:r>
            <a:br>
              <a:rPr lang="en-US" strike="sngStrike" noProof="0" dirty="0">
                <a:solidFill>
                  <a:srgbClr val="FF0000"/>
                </a:solidFill>
              </a:rPr>
            </a:br>
            <a:r>
              <a:rPr lang="en-US" b="1" noProof="0" dirty="0"/>
              <a:t>state</a:t>
            </a:r>
            <a:r>
              <a:rPr lang="en-US" strike="sngStrike" noProof="0" dirty="0">
                <a:solidFill>
                  <a:srgbClr val="FF0000"/>
                </a:solidFill>
              </a:rPr>
              <a:t> or province, </a:t>
            </a:r>
            <a:r>
              <a:rPr lang="en-US" b="1" noProof="0" dirty="0"/>
              <a:t>postalCode</a:t>
            </a:r>
            <a:r>
              <a:rPr lang="en-US" strike="sngStrike" noProof="0" dirty="0">
                <a:solidFill>
                  <a:srgbClr val="FF0000"/>
                </a:solidFill>
              </a:rPr>
              <a:t>, delivery point identifier</a:t>
            </a:r>
          </a:p>
        </p:txBody>
      </p:sp>
    </p:spTree>
    <p:extLst>
      <p:ext uri="{BB962C8B-B14F-4D97-AF65-F5344CB8AC3E}">
        <p14:creationId xmlns:p14="http://schemas.microsoft.com/office/powerpoint/2010/main" val="19180848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Won’t extensions break interoperability?</a:t>
            </a:r>
          </a:p>
        </p:txBody>
      </p:sp>
      <p:sp>
        <p:nvSpPr>
          <p:cNvPr id="3" name="Content Placeholder 2"/>
          <p:cNvSpPr>
            <a:spLocks noGrp="1"/>
          </p:cNvSpPr>
          <p:nvPr>
            <p:ph idx="1"/>
          </p:nvPr>
        </p:nvSpPr>
        <p:spPr/>
        <p:txBody>
          <a:bodyPr/>
          <a:lstStyle/>
          <a:p>
            <a:r>
              <a:rPr lang="en-US" noProof="0" dirty="0"/>
              <a:t>The 80% + narrative helps provide “base” interoperability</a:t>
            </a:r>
          </a:p>
          <a:p>
            <a:endParaRPr lang="en-US" noProof="0" dirty="0"/>
          </a:p>
          <a:p>
            <a:r>
              <a:rPr lang="en-US" noProof="0" dirty="0"/>
              <a:t>For “robust” interoperability</a:t>
            </a:r>
          </a:p>
          <a:p>
            <a:pPr lvl="1"/>
            <a:r>
              <a:rPr lang="en-US" noProof="0" dirty="0"/>
              <a:t>Profile – constrains structure</a:t>
            </a:r>
          </a:p>
          <a:p>
            <a:pPr lvl="1"/>
            <a:r>
              <a:rPr lang="en-US" noProof="0" dirty="0"/>
              <a:t>Conformance – constrains behavior</a:t>
            </a:r>
          </a:p>
          <a:p>
            <a:pPr lvl="2"/>
            <a:r>
              <a:rPr lang="en-US" noProof="0" dirty="0"/>
              <a:t>Needed to claim “I’m FHIR conformant”</a:t>
            </a:r>
          </a:p>
        </p:txBody>
      </p:sp>
      <p:sp>
        <p:nvSpPr>
          <p:cNvPr id="4" name="Slide Number Placeholder 3"/>
          <p:cNvSpPr>
            <a:spLocks noGrp="1"/>
          </p:cNvSpPr>
          <p:nvPr>
            <p:ph type="sldNum" sz="quarter" idx="4"/>
          </p:nvPr>
        </p:nvSpPr>
        <p:spPr/>
        <p:txBody>
          <a:bodyPr/>
          <a:lstStyle/>
          <a:p>
            <a:fld id="{5CC3E5C4-3E2B-40F1-9F2B-C46CEB0C88DF}" type="slidenum">
              <a:rPr lang="en-CA" smtClean="0"/>
              <a:pPr/>
              <a:t>15</a:t>
            </a:fld>
            <a:endParaRPr lang="en-CA" dirty="0"/>
          </a:p>
        </p:txBody>
      </p:sp>
    </p:spTree>
    <p:extLst>
      <p:ext uri="{BB962C8B-B14F-4D97-AF65-F5344CB8AC3E}">
        <p14:creationId xmlns:p14="http://schemas.microsoft.com/office/powerpoint/2010/main" val="10923948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Web technologies</a:t>
            </a:r>
          </a:p>
        </p:txBody>
      </p:sp>
      <p:sp>
        <p:nvSpPr>
          <p:cNvPr id="3" name="Content Placeholder 2"/>
          <p:cNvSpPr>
            <a:spLocks noGrp="1"/>
          </p:cNvSpPr>
          <p:nvPr>
            <p:ph idx="1"/>
          </p:nvPr>
        </p:nvSpPr>
        <p:spPr/>
        <p:txBody>
          <a:bodyPr/>
          <a:lstStyle/>
          <a:p>
            <a:r>
              <a:rPr lang="en-US" noProof="0" dirty="0"/>
              <a:t>Instances shared using XML &amp; JSON</a:t>
            </a:r>
          </a:p>
          <a:p>
            <a:r>
              <a:rPr lang="en-US" noProof="0" dirty="0"/>
              <a:t>Web calls work the same way they do for Google &amp; Twitter</a:t>
            </a:r>
          </a:p>
          <a:p>
            <a:r>
              <a:rPr lang="en-US" noProof="0" dirty="0"/>
              <a:t>Rely on HTTPS, OAuth, etc. for security functions</a:t>
            </a:r>
          </a:p>
          <a:p>
            <a:r>
              <a:rPr lang="en-US" noProof="0" dirty="0"/>
              <a:t>Benefits</a:t>
            </a:r>
          </a:p>
          <a:p>
            <a:pPr lvl="1"/>
            <a:r>
              <a:rPr lang="en-US" noProof="0" dirty="0"/>
              <a:t>Cross-Industry standards</a:t>
            </a:r>
          </a:p>
          <a:p>
            <a:pPr lvl="1"/>
            <a:r>
              <a:rPr lang="en-US" noProof="0" dirty="0"/>
              <a:t>Well supported by tools</a:t>
            </a:r>
          </a:p>
          <a:p>
            <a:pPr lvl="1"/>
            <a:r>
              <a:rPr lang="en-US" noProof="0" dirty="0"/>
              <a:t>Understood by developers</a:t>
            </a:r>
          </a:p>
        </p:txBody>
      </p:sp>
      <p:sp>
        <p:nvSpPr>
          <p:cNvPr id="4" name="Slide Number Placeholder 3"/>
          <p:cNvSpPr>
            <a:spLocks noGrp="1"/>
          </p:cNvSpPr>
          <p:nvPr>
            <p:ph type="sldNum" sz="quarter" idx="4"/>
          </p:nvPr>
        </p:nvSpPr>
        <p:spPr/>
        <p:txBody>
          <a:bodyPr/>
          <a:lstStyle/>
          <a:p>
            <a:fld id="{5CC3E5C4-3E2B-40F1-9F2B-C46CEB0C88DF}" type="slidenum">
              <a:rPr lang="en-CA" smtClean="0"/>
              <a:pPr/>
              <a:t>16</a:t>
            </a:fld>
            <a:endParaRPr lang="en-CA" dirty="0"/>
          </a:p>
        </p:txBody>
      </p:sp>
      <p:sp>
        <p:nvSpPr>
          <p:cNvPr id="5" name="Rectangle 4"/>
          <p:cNvSpPr/>
          <p:nvPr/>
        </p:nvSpPr>
        <p:spPr>
          <a:xfrm rot="1342982">
            <a:off x="195075" y="2958290"/>
            <a:ext cx="8640960" cy="2646878"/>
          </a:xfrm>
          <a:prstGeom prst="rect">
            <a:avLst/>
          </a:prstGeom>
          <a:noFill/>
        </p:spPr>
        <p:txBody>
          <a:bodyPr wrap="square" lIns="91440" tIns="45720" rIns="91440" bIns="45720">
            <a:spAutoFit/>
          </a:bodyPr>
          <a:lstStyle/>
          <a:p>
            <a:pPr algn="ctr"/>
            <a:r>
              <a:rPr lang="en-US" sz="16600" b="1" cap="none" spc="0" dirty="0">
                <a:ln w="12700">
                  <a:noFill/>
                  <a:prstDash val="solid"/>
                </a:ln>
                <a:solidFill>
                  <a:schemeClr val="accent1">
                    <a:alpha val="5000"/>
                  </a:schemeClr>
                </a:solidFill>
                <a:effectLst>
                  <a:outerShdw blurRad="41275" dist="20320" dir="1800000" algn="tl" rotWithShape="0">
                    <a:srgbClr val="000000">
                      <a:alpha val="40000"/>
                    </a:srgbClr>
                  </a:outerShdw>
                </a:effectLst>
              </a:rPr>
              <a:t>http://...</a:t>
            </a:r>
          </a:p>
        </p:txBody>
      </p:sp>
    </p:spTree>
    <p:extLst>
      <p:ext uri="{BB962C8B-B14F-4D97-AF65-F5344CB8AC3E}">
        <p14:creationId xmlns:p14="http://schemas.microsoft.com/office/powerpoint/2010/main" val="24882927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Human Readable</a:t>
            </a:r>
          </a:p>
        </p:txBody>
      </p:sp>
      <p:sp>
        <p:nvSpPr>
          <p:cNvPr id="3" name="Content Placeholder 2"/>
          <p:cNvSpPr>
            <a:spLocks noGrp="1"/>
          </p:cNvSpPr>
          <p:nvPr>
            <p:ph idx="1"/>
          </p:nvPr>
        </p:nvSpPr>
        <p:spPr/>
        <p:txBody>
          <a:bodyPr/>
          <a:lstStyle/>
          <a:p>
            <a:r>
              <a:rPr lang="en-US" noProof="0" dirty="0"/>
              <a:t>Clinical Documents has both narrative and data</a:t>
            </a:r>
          </a:p>
          <a:p>
            <a:r>
              <a:rPr lang="en-US" noProof="0" dirty="0"/>
              <a:t>The data / narrative dynamic exists throughout the process </a:t>
            </a:r>
          </a:p>
          <a:p>
            <a:pPr lvl="0"/>
            <a:r>
              <a:rPr lang="en-US" noProof="0" dirty="0"/>
              <a:t>In FHIR, </a:t>
            </a:r>
            <a:r>
              <a:rPr lang="en-US" b="1" noProof="0" dirty="0"/>
              <a:t>every</a:t>
            </a:r>
            <a:r>
              <a:rPr lang="en-US" b="0" baseline="0" noProof="0" dirty="0"/>
              <a:t> resource </a:t>
            </a:r>
            <a:r>
              <a:rPr lang="en-US" noProof="0" dirty="0"/>
              <a:t>can (should)</a:t>
            </a:r>
            <a:r>
              <a:rPr lang="en-US" b="0" baseline="0" noProof="0" dirty="0"/>
              <a:t> </a:t>
            </a:r>
            <a:br>
              <a:rPr lang="en-US" b="0" baseline="0" noProof="0" dirty="0"/>
            </a:br>
            <a:r>
              <a:rPr lang="en-US" b="0" baseline="0" noProof="0" dirty="0"/>
              <a:t>have a human-readable expression</a:t>
            </a:r>
          </a:p>
          <a:p>
            <a:pPr lvl="1"/>
            <a:r>
              <a:rPr lang="en-US" noProof="0" dirty="0"/>
              <a:t>Can be direct rendering or human entered</a:t>
            </a:r>
          </a:p>
        </p:txBody>
      </p:sp>
      <p:sp>
        <p:nvSpPr>
          <p:cNvPr id="4" name="Slide Number Placeholder 3"/>
          <p:cNvSpPr>
            <a:spLocks noGrp="1"/>
          </p:cNvSpPr>
          <p:nvPr>
            <p:ph type="sldNum" sz="quarter" idx="4"/>
          </p:nvPr>
        </p:nvSpPr>
        <p:spPr/>
        <p:txBody>
          <a:bodyPr/>
          <a:lstStyle/>
          <a:p>
            <a:fld id="{5CC3E5C4-3E2B-40F1-9F2B-C46CEB0C88DF}" type="slidenum">
              <a:rPr lang="en-CA" smtClean="0"/>
              <a:pPr/>
              <a:t>17</a:t>
            </a:fld>
            <a:endParaRPr lang="en-CA" dirty="0"/>
          </a:p>
        </p:txBody>
      </p:sp>
      <p:pic>
        <p:nvPicPr>
          <p:cNvPr id="2052"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43470" y="3501008"/>
            <a:ext cx="1187533" cy="178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698038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Freely available</a:t>
            </a:r>
          </a:p>
        </p:txBody>
      </p:sp>
      <p:sp>
        <p:nvSpPr>
          <p:cNvPr id="3" name="Content Placeholder 2"/>
          <p:cNvSpPr>
            <a:spLocks noGrp="1"/>
          </p:cNvSpPr>
          <p:nvPr>
            <p:ph idx="1"/>
          </p:nvPr>
        </p:nvSpPr>
        <p:spPr/>
        <p:txBody>
          <a:bodyPr/>
          <a:lstStyle/>
          <a:p>
            <a:r>
              <a:rPr lang="en-US" noProof="0" dirty="0"/>
              <a:t>Unencumbered – free for use, no membership required</a:t>
            </a:r>
          </a:p>
          <a:p>
            <a:r>
              <a:rPr lang="en-US" noProof="0" dirty="0">
                <a:hlinkClick r:id="rId3"/>
              </a:rPr>
              <a:t>http://hl7.org/fhir</a:t>
            </a:r>
            <a:r>
              <a:rPr lang="en-US" noProof="0" dirty="0"/>
              <a:t> + other versions</a:t>
            </a:r>
          </a:p>
          <a:p>
            <a:r>
              <a:rPr lang="en-US" noProof="0" dirty="0"/>
              <a:t>Licensed under CC0: True public domain</a:t>
            </a:r>
          </a:p>
          <a:p>
            <a:r>
              <a:rPr lang="en-US" noProof="0" dirty="0"/>
              <a:t>Any use is allowed</a:t>
            </a:r>
          </a:p>
          <a:p>
            <a:r>
              <a:rPr lang="en-US" noProof="0" dirty="0"/>
              <a:t>HL7 enforces the trademark protection</a:t>
            </a:r>
          </a:p>
          <a:p>
            <a:pPr marL="0" indent="0">
              <a:buNone/>
            </a:pPr>
            <a:r>
              <a:rPr lang="en-US" dirty="0"/>
              <a:t>Business model:</a:t>
            </a:r>
          </a:p>
          <a:p>
            <a:r>
              <a:rPr lang="en-US" dirty="0"/>
              <a:t>If you want to vote, you need to pay</a:t>
            </a:r>
            <a:endParaRPr lang="en-US" noProof="0"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18</a:t>
            </a:fld>
            <a:endParaRPr lang="en-CA" dirty="0"/>
          </a:p>
        </p:txBody>
      </p:sp>
      <p:pic>
        <p:nvPicPr>
          <p:cNvPr id="3074" name="Picture 2" descr="C:\Users\office\AppData\Local\Microsoft\Windows\Temporary Internet Files\Content.IE5\2B0EXTZ8\MC900104752[1].wm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32240" y="1753741"/>
            <a:ext cx="1747838" cy="1819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39863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Paradigms</a:t>
            </a:r>
          </a:p>
        </p:txBody>
      </p:sp>
      <p:sp>
        <p:nvSpPr>
          <p:cNvPr id="3" name="Content Placeholder 2"/>
          <p:cNvSpPr>
            <a:spLocks noGrp="1"/>
          </p:cNvSpPr>
          <p:nvPr>
            <p:ph idx="1"/>
          </p:nvPr>
        </p:nvSpPr>
        <p:spPr/>
        <p:txBody>
          <a:bodyPr/>
          <a:lstStyle/>
          <a:p>
            <a:r>
              <a:rPr lang="en-US" noProof="0" dirty="0"/>
              <a:t>FHIR supports 4 interoperability paradigms</a:t>
            </a:r>
          </a:p>
          <a:p>
            <a:pPr lvl="1"/>
            <a:r>
              <a:rPr lang="en-US" noProof="0" dirty="0"/>
              <a:t>REST – Lightweight, leverages web stack</a:t>
            </a:r>
          </a:p>
          <a:p>
            <a:pPr lvl="1"/>
            <a:r>
              <a:rPr lang="en-US" noProof="0" dirty="0"/>
              <a:t>Documents – Long-term persistence</a:t>
            </a:r>
          </a:p>
          <a:p>
            <a:pPr lvl="1"/>
            <a:r>
              <a:rPr lang="en-US" noProof="0" dirty="0"/>
              <a:t>Messages – Request/response paradigm</a:t>
            </a:r>
          </a:p>
          <a:p>
            <a:pPr lvl="1"/>
            <a:r>
              <a:rPr lang="en-US" noProof="0" dirty="0"/>
              <a:t>Services – other SOA-based interfaces</a:t>
            </a:r>
          </a:p>
          <a:p>
            <a:r>
              <a:rPr lang="en-US" noProof="0" dirty="0"/>
              <a:t>Regardless of approach, content stays the same</a:t>
            </a:r>
          </a:p>
          <a:p>
            <a:pPr lvl="1"/>
            <a:r>
              <a:rPr lang="en-US" noProof="0" dirty="0"/>
              <a:t>Can leverage same models, same profiles everywhere</a:t>
            </a:r>
          </a:p>
        </p:txBody>
      </p:sp>
      <p:sp>
        <p:nvSpPr>
          <p:cNvPr id="4" name="Slide Number Placeholder 3"/>
          <p:cNvSpPr>
            <a:spLocks noGrp="1"/>
          </p:cNvSpPr>
          <p:nvPr>
            <p:ph type="sldNum" sz="quarter" idx="4"/>
          </p:nvPr>
        </p:nvSpPr>
        <p:spPr/>
        <p:txBody>
          <a:bodyPr/>
          <a:lstStyle/>
          <a:p>
            <a:fld id="{5CC3E5C4-3E2B-40F1-9F2B-C46CEB0C88DF}" type="slidenum">
              <a:rPr lang="en-CA" smtClean="0"/>
              <a:pPr/>
              <a:t>19</a:t>
            </a:fld>
            <a:endParaRPr lang="en-CA" dirty="0"/>
          </a:p>
        </p:txBody>
      </p:sp>
    </p:spTree>
    <p:extLst>
      <p:ext uri="{BB962C8B-B14F-4D97-AF65-F5344CB8AC3E}">
        <p14:creationId xmlns:p14="http://schemas.microsoft.com/office/powerpoint/2010/main" val="9791992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Who am I?</a:t>
            </a:r>
          </a:p>
        </p:txBody>
      </p:sp>
      <p:sp>
        <p:nvSpPr>
          <p:cNvPr id="3" name="Content Placeholder 2"/>
          <p:cNvSpPr>
            <a:spLocks noGrp="1"/>
          </p:cNvSpPr>
          <p:nvPr>
            <p:ph idx="1"/>
          </p:nvPr>
        </p:nvSpPr>
        <p:spPr/>
        <p:txBody>
          <a:bodyPr/>
          <a:lstStyle/>
          <a:p>
            <a:r>
              <a:rPr lang="en-US" b="1" noProof="0" dirty="0"/>
              <a:t>Name:</a:t>
            </a:r>
            <a:r>
              <a:rPr lang="en-US" noProof="0" dirty="0"/>
              <a:t> Lloyd McKenzie</a:t>
            </a:r>
          </a:p>
          <a:p>
            <a:r>
              <a:rPr lang="en-US" b="1" noProof="0" dirty="0"/>
              <a:t>Company:</a:t>
            </a:r>
            <a:r>
              <a:rPr lang="en-US" noProof="0" dirty="0"/>
              <a:t> Gevity</a:t>
            </a:r>
          </a:p>
          <a:p>
            <a:r>
              <a:rPr lang="en-US" b="1" noProof="0" dirty="0"/>
              <a:t>Background:</a:t>
            </a:r>
          </a:p>
          <a:p>
            <a:pPr lvl="1"/>
            <a:r>
              <a:rPr lang="en-US" noProof="0" dirty="0"/>
              <a:t>One of FHIR’s 3 initial editors</a:t>
            </a:r>
          </a:p>
          <a:p>
            <a:pPr lvl="1"/>
            <a:r>
              <a:rPr lang="en-US" noProof="0" dirty="0"/>
              <a:t>Co-chair FMG, FHIR-I and MnM</a:t>
            </a:r>
          </a:p>
          <a:p>
            <a:pPr lvl="1"/>
            <a:r>
              <a:rPr lang="en-US" noProof="0" dirty="0"/>
              <a:t>HL7 Fellow</a:t>
            </a:r>
          </a:p>
          <a:p>
            <a:pPr lvl="1"/>
            <a:r>
              <a:rPr lang="en-US" noProof="0" dirty="0"/>
              <a:t>Heavily involved in HL7 and healthcare exchange for last 17 years (v2, v3, CDA, etc.)</a:t>
            </a:r>
          </a:p>
          <a:p>
            <a:pPr lvl="1"/>
            <a:r>
              <a:rPr lang="en-US" noProof="0" dirty="0">
                <a:hlinkClick r:id="rId2"/>
              </a:rPr>
              <a:t>lmckenzie@gevityinc.com</a:t>
            </a:r>
            <a:endParaRPr lang="en-US" noProof="0"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2</a:t>
            </a:fld>
            <a:endParaRPr lang="en-CA" dirty="0"/>
          </a:p>
        </p:txBody>
      </p:sp>
      <p:pic>
        <p:nvPicPr>
          <p:cNvPr id="8194" name="Picture 2" descr="C:\Users\office\Pictures\2012-07-30\ShadowrunHeadshot.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0710" t="6800" r="-73153"/>
          <a:stretch/>
        </p:blipFill>
        <p:spPr bwMode="auto">
          <a:xfrm>
            <a:off x="6876256" y="1772816"/>
            <a:ext cx="2609911" cy="19554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2998442"/>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Review</a:t>
            </a:r>
          </a:p>
        </p:txBody>
      </p:sp>
      <p:sp>
        <p:nvSpPr>
          <p:cNvPr id="3" name="Content Placeholder 2"/>
          <p:cNvSpPr>
            <a:spLocks noGrp="1"/>
          </p:cNvSpPr>
          <p:nvPr>
            <p:ph idx="1"/>
          </p:nvPr>
        </p:nvSpPr>
        <p:spPr/>
        <p:txBody>
          <a:bodyPr/>
          <a:lstStyle/>
          <a:p>
            <a:r>
              <a:rPr lang="en-US" noProof="0" dirty="0"/>
              <a:t>What are FHIR’s 7 “Key Differences”</a:t>
            </a:r>
          </a:p>
        </p:txBody>
      </p:sp>
      <p:sp>
        <p:nvSpPr>
          <p:cNvPr id="4" name="Slide Number Placeholder 3"/>
          <p:cNvSpPr>
            <a:spLocks noGrp="1"/>
          </p:cNvSpPr>
          <p:nvPr>
            <p:ph type="sldNum" sz="quarter" idx="4"/>
          </p:nvPr>
        </p:nvSpPr>
        <p:spPr/>
        <p:txBody>
          <a:bodyPr/>
          <a:lstStyle/>
          <a:p>
            <a:fld id="{5CC3E5C4-3E2B-40F1-9F2B-C46CEB0C88DF}" type="slidenum">
              <a:rPr lang="en-CA" smtClean="0"/>
              <a:pPr/>
              <a:t>20</a:t>
            </a:fld>
            <a:endParaRPr lang="en-CA" dirty="0"/>
          </a:p>
        </p:txBody>
      </p:sp>
    </p:spTree>
    <p:extLst>
      <p:ext uri="{BB962C8B-B14F-4D97-AF65-F5344CB8AC3E}">
        <p14:creationId xmlns:p14="http://schemas.microsoft.com/office/powerpoint/2010/main" val="26342221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noProof="0" dirty="0"/>
              <a:t>FHIR Resources</a:t>
            </a:r>
          </a:p>
        </p:txBody>
      </p:sp>
      <p:sp>
        <p:nvSpPr>
          <p:cNvPr id="2" name="Text Placeholder 1"/>
          <p:cNvSpPr>
            <a:spLocks noGrp="1"/>
          </p:cNvSpPr>
          <p:nvPr>
            <p:ph type="body" idx="1"/>
          </p:nvPr>
        </p:nvSpPr>
        <p:spPr/>
        <p:txBody>
          <a:bodyPr/>
          <a:lstStyle/>
          <a:p>
            <a:endParaRPr lang="en-CA" dirty="0"/>
          </a:p>
        </p:txBody>
      </p:sp>
    </p:spTree>
    <p:extLst>
      <p:ext uri="{BB962C8B-B14F-4D97-AF65-F5344CB8AC3E}">
        <p14:creationId xmlns:p14="http://schemas.microsoft.com/office/powerpoint/2010/main" val="1900151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4" descr="http://images.fastcompany.com/upload/lego-rack.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395584" y="4508290"/>
            <a:ext cx="1872188" cy="181242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6" name="Picture 2" descr="http://cache.jalopnik.com/assets/images/12/2008/12/medium_title-lego_01.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95560" y="2105880"/>
            <a:ext cx="1872208" cy="186830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2" name="Picture 2" descr="http://images.bit-tech.net/content_images/2010/07/fun-with-lego/lego2.jp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a:stretch/>
        </p:blipFill>
        <p:spPr bwMode="auto">
          <a:xfrm>
            <a:off x="6012175" y="2136983"/>
            <a:ext cx="2751013" cy="374028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1268" name="Picture 4" descr="http://t2.gstatic.com/images?q=tbn:ANd9GcQbAvF0UYEu8-e5rAydpYTsKO552hR1jnYyEb8UCh_isD97Ka7S7Jl6AtWzL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a:stretch/>
        </p:blipFill>
        <p:spPr bwMode="auto">
          <a:xfrm>
            <a:off x="3419872" y="2564921"/>
            <a:ext cx="1491344" cy="244825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2555776" y="3295821"/>
            <a:ext cx="678391" cy="1107996"/>
          </a:xfrm>
          <a:prstGeom prst="rect">
            <a:avLst/>
          </a:prstGeom>
          <a:noFill/>
        </p:spPr>
        <p:txBody>
          <a:bodyPr wrap="none" rtlCol="0">
            <a:spAutoFit/>
          </a:bodyPr>
          <a:lstStyle/>
          <a:p>
            <a:r>
              <a:rPr lang="nl-NL" sz="6600" dirty="0">
                <a:solidFill>
                  <a:schemeClr val="bg2">
                    <a:lumMod val="50000"/>
                  </a:schemeClr>
                </a:solidFill>
              </a:rPr>
              <a:t>+</a:t>
            </a:r>
          </a:p>
        </p:txBody>
      </p:sp>
      <p:sp>
        <p:nvSpPr>
          <p:cNvPr id="9" name="TextBox 8"/>
          <p:cNvSpPr txBox="1"/>
          <p:nvPr/>
        </p:nvSpPr>
        <p:spPr>
          <a:xfrm>
            <a:off x="5148064" y="3236979"/>
            <a:ext cx="678391" cy="1107996"/>
          </a:xfrm>
          <a:prstGeom prst="rect">
            <a:avLst/>
          </a:prstGeom>
          <a:noFill/>
        </p:spPr>
        <p:txBody>
          <a:bodyPr wrap="none" rtlCol="0">
            <a:spAutoFit/>
          </a:bodyPr>
          <a:lstStyle/>
          <a:p>
            <a:r>
              <a:rPr lang="nl-NL" sz="6600" dirty="0">
                <a:solidFill>
                  <a:schemeClr val="bg2">
                    <a:lumMod val="50000"/>
                  </a:schemeClr>
                </a:solidFill>
              </a:rPr>
              <a:t>=</a:t>
            </a:r>
          </a:p>
        </p:txBody>
      </p:sp>
      <p:sp>
        <p:nvSpPr>
          <p:cNvPr id="3" name="Title 2"/>
          <p:cNvSpPr>
            <a:spLocks noGrp="1"/>
          </p:cNvSpPr>
          <p:nvPr>
            <p:ph type="title"/>
          </p:nvPr>
        </p:nvSpPr>
        <p:spPr>
          <a:xfrm>
            <a:off x="395536" y="332656"/>
            <a:ext cx="6552728" cy="1152128"/>
          </a:xfrm>
        </p:spPr>
        <p:txBody>
          <a:bodyPr/>
          <a:lstStyle/>
          <a:p>
            <a:r>
              <a:rPr lang="en-US" noProof="0" dirty="0"/>
              <a:t>FHIR solutions</a:t>
            </a:r>
          </a:p>
        </p:txBody>
      </p:sp>
      <p:sp>
        <p:nvSpPr>
          <p:cNvPr id="5" name="Slide Number Placeholder 4"/>
          <p:cNvSpPr>
            <a:spLocks noGrp="1"/>
          </p:cNvSpPr>
          <p:nvPr>
            <p:ph type="sldNum" sz="quarter" idx="4"/>
          </p:nvPr>
        </p:nvSpPr>
        <p:spPr/>
        <p:txBody>
          <a:bodyPr/>
          <a:lstStyle/>
          <a:p>
            <a:fld id="{5CC3E5C4-3E2B-40F1-9F2B-C46CEB0C88DF}" type="slidenum">
              <a:rPr lang="en-CA" smtClean="0"/>
              <a:pPr/>
              <a:t>22</a:t>
            </a:fld>
            <a:endParaRPr lang="en-CA" dirty="0"/>
          </a:p>
        </p:txBody>
      </p:sp>
      <p:sp>
        <p:nvSpPr>
          <p:cNvPr id="4" name="TextBox 3"/>
          <p:cNvSpPr txBox="1"/>
          <p:nvPr/>
        </p:nvSpPr>
        <p:spPr>
          <a:xfrm>
            <a:off x="539552" y="1700808"/>
            <a:ext cx="1728220" cy="400110"/>
          </a:xfrm>
          <a:prstGeom prst="rect">
            <a:avLst/>
          </a:prstGeom>
          <a:noFill/>
        </p:spPr>
        <p:txBody>
          <a:bodyPr wrap="square" rtlCol="0">
            <a:spAutoFit/>
          </a:bodyPr>
          <a:lstStyle/>
          <a:p>
            <a:r>
              <a:rPr lang="en-US" sz="2000" b="1" dirty="0"/>
              <a:t>Resources</a:t>
            </a:r>
            <a:endParaRPr lang="en-CA" sz="2000" b="1" dirty="0"/>
          </a:p>
        </p:txBody>
      </p:sp>
      <p:sp>
        <p:nvSpPr>
          <p:cNvPr id="10" name="TextBox 9"/>
          <p:cNvSpPr txBox="1"/>
          <p:nvPr/>
        </p:nvSpPr>
        <p:spPr>
          <a:xfrm>
            <a:off x="3343173" y="1700808"/>
            <a:ext cx="1588867" cy="400110"/>
          </a:xfrm>
          <a:prstGeom prst="rect">
            <a:avLst/>
          </a:prstGeom>
          <a:noFill/>
        </p:spPr>
        <p:txBody>
          <a:bodyPr wrap="square" rtlCol="0">
            <a:spAutoFit/>
          </a:bodyPr>
          <a:lstStyle/>
          <a:p>
            <a:r>
              <a:rPr lang="en-US" sz="2000" b="1" dirty="0"/>
              <a:t>Extensions</a:t>
            </a:r>
            <a:endParaRPr lang="en-CA" sz="2000" b="1" dirty="0"/>
          </a:p>
        </p:txBody>
      </p:sp>
      <p:sp>
        <p:nvSpPr>
          <p:cNvPr id="11" name="TextBox 10"/>
          <p:cNvSpPr txBox="1"/>
          <p:nvPr/>
        </p:nvSpPr>
        <p:spPr>
          <a:xfrm>
            <a:off x="6732240" y="1700808"/>
            <a:ext cx="1296144" cy="400110"/>
          </a:xfrm>
          <a:prstGeom prst="rect">
            <a:avLst/>
          </a:prstGeom>
          <a:noFill/>
        </p:spPr>
        <p:txBody>
          <a:bodyPr wrap="square" rtlCol="0">
            <a:spAutoFit/>
          </a:bodyPr>
          <a:lstStyle/>
          <a:p>
            <a:r>
              <a:rPr lang="en-US" sz="2000" b="1" dirty="0"/>
              <a:t>Solution</a:t>
            </a:r>
            <a:endParaRPr lang="en-CA" sz="2000" b="1" dirty="0"/>
          </a:p>
        </p:txBody>
      </p:sp>
    </p:spTree>
    <p:extLst>
      <p:ext uri="{BB962C8B-B14F-4D97-AF65-F5344CB8AC3E}">
        <p14:creationId xmlns:p14="http://schemas.microsoft.com/office/powerpoint/2010/main" val="21569701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Resources</a:t>
            </a:r>
          </a:p>
        </p:txBody>
      </p:sp>
      <p:sp>
        <p:nvSpPr>
          <p:cNvPr id="3" name="Content Placeholder 2"/>
          <p:cNvSpPr>
            <a:spLocks noGrp="1"/>
          </p:cNvSpPr>
          <p:nvPr>
            <p:ph idx="1"/>
          </p:nvPr>
        </p:nvSpPr>
        <p:spPr/>
        <p:txBody>
          <a:bodyPr/>
          <a:lstStyle/>
          <a:p>
            <a:r>
              <a:rPr lang="en-US" noProof="0" dirty="0"/>
              <a:t>“Resources” are:</a:t>
            </a:r>
          </a:p>
          <a:p>
            <a:pPr lvl="1"/>
            <a:r>
              <a:rPr lang="en-US" noProof="0" dirty="0"/>
              <a:t>Small logically discrete units of exchange</a:t>
            </a:r>
          </a:p>
          <a:p>
            <a:pPr lvl="1"/>
            <a:r>
              <a:rPr lang="en-US" noProof="0" dirty="0"/>
              <a:t>Defined behavior and meaning</a:t>
            </a:r>
          </a:p>
          <a:p>
            <a:pPr lvl="1"/>
            <a:r>
              <a:rPr lang="en-US" noProof="0" dirty="0"/>
              <a:t>Known identity / location</a:t>
            </a:r>
          </a:p>
          <a:p>
            <a:pPr lvl="1"/>
            <a:r>
              <a:rPr lang="en-US" noProof="0" dirty="0"/>
              <a:t>Smallest unit of transaction</a:t>
            </a:r>
          </a:p>
          <a:p>
            <a:pPr lvl="1"/>
            <a:r>
              <a:rPr lang="en-US" noProof="0" dirty="0"/>
              <a:t>“of interest” to healthcare</a:t>
            </a:r>
          </a:p>
          <a:p>
            <a:pPr lvl="1"/>
            <a:endParaRPr lang="en-US" noProof="0" dirty="0"/>
          </a:p>
          <a:p>
            <a:pPr lvl="1"/>
            <a:r>
              <a:rPr lang="en-US" noProof="0" dirty="0"/>
              <a:t>V2: Sort of like Segments</a:t>
            </a:r>
          </a:p>
          <a:p>
            <a:pPr lvl="1"/>
            <a:r>
              <a:rPr lang="en-US" noProof="0" dirty="0"/>
              <a:t>V3: Sort of like CMETs</a:t>
            </a:r>
          </a:p>
        </p:txBody>
      </p:sp>
      <p:sp>
        <p:nvSpPr>
          <p:cNvPr id="4" name="Slide Number Placeholder 3"/>
          <p:cNvSpPr>
            <a:spLocks noGrp="1"/>
          </p:cNvSpPr>
          <p:nvPr>
            <p:ph type="sldNum" sz="quarter" idx="4"/>
          </p:nvPr>
        </p:nvSpPr>
        <p:spPr/>
        <p:txBody>
          <a:bodyPr/>
          <a:lstStyle/>
          <a:p>
            <a:fld id="{5CC3E5C4-3E2B-40F1-9F2B-C46CEB0C88DF}" type="slidenum">
              <a:rPr lang="en-CA" smtClean="0"/>
              <a:pPr/>
              <a:t>23</a:t>
            </a:fld>
            <a:endParaRPr lang="en-CA" dirty="0"/>
          </a:p>
        </p:txBody>
      </p:sp>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l="27071" t="19101" r="26890" b="29814"/>
          <a:stretch/>
        </p:blipFill>
        <p:spPr>
          <a:xfrm>
            <a:off x="6876256" y="265046"/>
            <a:ext cx="2034746" cy="1252151"/>
          </a:xfrm>
          <a:prstGeom prst="rect">
            <a:avLst/>
          </a:prstGeom>
        </p:spPr>
      </p:pic>
      <p:pic>
        <p:nvPicPr>
          <p:cNvPr id="5122" name="Picture 2" descr="C:\Users\office\AppData\Local\Microsoft\Windows\Temporary Internet Files\Content.IE5\5WDXES51\MC900439816[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61968" y="3356992"/>
            <a:ext cx="2362324" cy="23623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79995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noProof="0" dirty="0"/>
              <a:t>What’s a Resource?</a:t>
            </a:r>
          </a:p>
        </p:txBody>
      </p:sp>
      <p:sp>
        <p:nvSpPr>
          <p:cNvPr id="9" name="Text Placeholder 8"/>
          <p:cNvSpPr>
            <a:spLocks noGrp="1"/>
          </p:cNvSpPr>
          <p:nvPr>
            <p:ph type="body" idx="1"/>
          </p:nvPr>
        </p:nvSpPr>
        <p:spPr/>
        <p:txBody>
          <a:bodyPr/>
          <a:lstStyle/>
          <a:p>
            <a:r>
              <a:rPr lang="en-US" noProof="0" dirty="0"/>
              <a:t>Examples</a:t>
            </a:r>
          </a:p>
        </p:txBody>
      </p:sp>
      <p:sp>
        <p:nvSpPr>
          <p:cNvPr id="7" name="Content Placeholder 6"/>
          <p:cNvSpPr>
            <a:spLocks noGrp="1"/>
          </p:cNvSpPr>
          <p:nvPr>
            <p:ph sz="half" idx="2"/>
          </p:nvPr>
        </p:nvSpPr>
        <p:spPr/>
        <p:txBody>
          <a:bodyPr/>
          <a:lstStyle/>
          <a:p>
            <a:r>
              <a:rPr lang="en-US" noProof="0" dirty="0"/>
              <a:t>Administrative</a:t>
            </a:r>
          </a:p>
          <a:p>
            <a:pPr lvl="1"/>
            <a:r>
              <a:rPr lang="en-US" noProof="0" dirty="0"/>
              <a:t>Patient, Practitioner, Organization, Location, Coverage, Invoice</a:t>
            </a:r>
          </a:p>
          <a:p>
            <a:r>
              <a:rPr lang="en-US" noProof="0" dirty="0"/>
              <a:t>Clinical Concepts</a:t>
            </a:r>
          </a:p>
          <a:p>
            <a:pPr lvl="1"/>
            <a:r>
              <a:rPr lang="en-US" noProof="0" dirty="0"/>
              <a:t>Allergy, Condition, Family History, Care Plan</a:t>
            </a:r>
          </a:p>
          <a:p>
            <a:r>
              <a:rPr lang="en-US" noProof="0" dirty="0"/>
              <a:t>Infrastructure</a:t>
            </a:r>
          </a:p>
          <a:p>
            <a:pPr lvl="1"/>
            <a:r>
              <a:rPr lang="en-US" noProof="0" dirty="0"/>
              <a:t>Document, Message, Profile, Conformance</a:t>
            </a:r>
          </a:p>
        </p:txBody>
      </p:sp>
      <p:sp>
        <p:nvSpPr>
          <p:cNvPr id="10" name="Text Placeholder 9"/>
          <p:cNvSpPr>
            <a:spLocks noGrp="1"/>
          </p:cNvSpPr>
          <p:nvPr>
            <p:ph type="body" sz="quarter" idx="3"/>
          </p:nvPr>
        </p:nvSpPr>
        <p:spPr/>
        <p:txBody>
          <a:bodyPr/>
          <a:lstStyle/>
          <a:p>
            <a:r>
              <a:rPr lang="en-US" noProof="0" dirty="0"/>
              <a:t>Non-examples</a:t>
            </a:r>
          </a:p>
        </p:txBody>
      </p:sp>
      <p:sp>
        <p:nvSpPr>
          <p:cNvPr id="11" name="Content Placeholder 10"/>
          <p:cNvSpPr>
            <a:spLocks noGrp="1"/>
          </p:cNvSpPr>
          <p:nvPr>
            <p:ph sz="quarter" idx="4"/>
          </p:nvPr>
        </p:nvSpPr>
        <p:spPr/>
        <p:txBody>
          <a:bodyPr/>
          <a:lstStyle/>
          <a:p>
            <a:r>
              <a:rPr lang="en-US" noProof="0" dirty="0"/>
              <a:t>Gender</a:t>
            </a:r>
          </a:p>
          <a:p>
            <a:pPr lvl="1"/>
            <a:r>
              <a:rPr lang="en-US" noProof="0" dirty="0"/>
              <a:t>Too small</a:t>
            </a:r>
          </a:p>
          <a:p>
            <a:r>
              <a:rPr lang="en-US" noProof="0" dirty="0"/>
              <a:t>Electronic Health Record </a:t>
            </a:r>
          </a:p>
          <a:p>
            <a:pPr lvl="1"/>
            <a:r>
              <a:rPr lang="en-US" noProof="0" dirty="0"/>
              <a:t>Too big</a:t>
            </a:r>
          </a:p>
          <a:p>
            <a:r>
              <a:rPr lang="en-US" noProof="0" dirty="0"/>
              <a:t>Blood Pressure</a:t>
            </a:r>
          </a:p>
          <a:p>
            <a:pPr lvl="1"/>
            <a:r>
              <a:rPr lang="en-US" noProof="0" dirty="0"/>
              <a:t>Too specific</a:t>
            </a:r>
          </a:p>
          <a:p>
            <a:r>
              <a:rPr lang="en-US" noProof="0" dirty="0"/>
              <a:t>Intervention</a:t>
            </a:r>
          </a:p>
          <a:p>
            <a:pPr lvl="1"/>
            <a:r>
              <a:rPr lang="en-US" noProof="0" dirty="0"/>
              <a:t>Too broad</a:t>
            </a:r>
          </a:p>
        </p:txBody>
      </p:sp>
      <p:sp>
        <p:nvSpPr>
          <p:cNvPr id="4" name="Slide Number Placeholder 3"/>
          <p:cNvSpPr>
            <a:spLocks noGrp="1"/>
          </p:cNvSpPr>
          <p:nvPr>
            <p:ph type="sldNum" sz="quarter" idx="10"/>
          </p:nvPr>
        </p:nvSpPr>
        <p:spPr>
          <a:xfrm>
            <a:off x="0" y="6303963"/>
            <a:ext cx="720725" cy="220662"/>
          </a:xfrm>
          <a:prstGeom prst="rect">
            <a:avLst/>
          </a:prstGeom>
        </p:spPr>
        <p:txBody>
          <a:bodyPr/>
          <a:lstStyle/>
          <a:p>
            <a:fld id="{5CC3E5C4-3E2B-40F1-9F2B-C46CEB0C88DF}" type="slidenum">
              <a:rPr lang="en-CA" smtClean="0"/>
              <a:pPr/>
              <a:t>24</a:t>
            </a:fld>
            <a:endParaRPr lang="en-CA" dirty="0"/>
          </a:p>
        </p:txBody>
      </p:sp>
      <p:sp>
        <p:nvSpPr>
          <p:cNvPr id="12" name="TextBox 11"/>
          <p:cNvSpPr txBox="1"/>
          <p:nvPr/>
        </p:nvSpPr>
        <p:spPr>
          <a:xfrm>
            <a:off x="3203848" y="5805264"/>
            <a:ext cx="4896544" cy="707886"/>
          </a:xfrm>
          <a:prstGeom prst="rect">
            <a:avLst/>
          </a:prstGeom>
          <a:noFill/>
        </p:spPr>
        <p:txBody>
          <a:bodyPr wrap="square" rtlCol="0">
            <a:spAutoFit/>
          </a:bodyPr>
          <a:lstStyle/>
          <a:p>
            <a:r>
              <a:rPr lang="en-US" sz="4000" b="1" dirty="0">
                <a:solidFill>
                  <a:schemeClr val="accent1"/>
                </a:solidFill>
              </a:rPr>
              <a:t>100-150 total - ever</a:t>
            </a:r>
            <a:endParaRPr lang="en-CA" sz="4000" b="1" dirty="0">
              <a:solidFill>
                <a:schemeClr val="accent1"/>
              </a:solidFill>
            </a:endParaRPr>
          </a:p>
        </p:txBody>
      </p:sp>
    </p:spTree>
    <p:extLst>
      <p:ext uri="{BB962C8B-B14F-4D97-AF65-F5344CB8AC3E}">
        <p14:creationId xmlns:p14="http://schemas.microsoft.com/office/powerpoint/2010/main" val="1797951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1">
                                            <p:txEl>
                                              <p:pRg st="0" end="0"/>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xEl>
                                              <p:pRg st="2" end="2"/>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1">
                                            <p:txEl>
                                              <p:pRg st="4" end="4"/>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1">
                                            <p:txEl>
                                              <p:pRg st="5" end="5"/>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1">
                                            <p:txEl>
                                              <p:pRg st="6" end="6"/>
                                            </p:tx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1">
                                            <p:txEl>
                                              <p:pRg st="7" end="7"/>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11" grpId="0" uiExpand="1" build="p"/>
      <p:bldP spid="1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Structure of a Resource</a:t>
            </a:r>
          </a:p>
        </p:txBody>
      </p:sp>
      <p:grpSp>
        <p:nvGrpSpPr>
          <p:cNvPr id="3" name="Group 31"/>
          <p:cNvGrpSpPr/>
          <p:nvPr/>
        </p:nvGrpSpPr>
        <p:grpSpPr>
          <a:xfrm>
            <a:off x="1619672" y="1844824"/>
            <a:ext cx="6120680" cy="4464496"/>
            <a:chOff x="1981200" y="2438400"/>
            <a:chExt cx="3494048" cy="2667000"/>
          </a:xfrm>
        </p:grpSpPr>
        <p:sp>
          <p:nvSpPr>
            <p:cNvPr id="11" name="Rectangle 10"/>
            <p:cNvSpPr/>
            <p:nvPr/>
          </p:nvSpPr>
          <p:spPr bwMode="auto">
            <a:xfrm>
              <a:off x="1981200" y="2438400"/>
              <a:ext cx="3494048" cy="2667000"/>
            </a:xfrm>
            <a:prstGeom prst="roundRect">
              <a:avLst>
                <a:gd name="adj" fmla="val 6712"/>
              </a:avLst>
            </a:prstGeom>
            <a:ln w="25400">
              <a:headEnd type="none" w="med" len="med"/>
              <a:tailEnd type="none" w="med" len="med"/>
            </a:ln>
            <a:effectLst>
              <a:outerShdw blurRad="76200" dist="88900" dir="2700000" algn="tl"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2400" b="1" i="0" strike="noStrike" cap="none" normalizeH="0" baseline="0" dirty="0">
                  <a:ln>
                    <a:noFill/>
                  </a:ln>
                  <a:solidFill>
                    <a:schemeClr val="tx1"/>
                  </a:solidFill>
                  <a:effectLst/>
                  <a:latin typeface="Arial" charset="0"/>
                </a:rPr>
                <a:t>Resource</a:t>
              </a:r>
            </a:p>
            <a:p>
              <a:pPr marL="0" marR="0" indent="0" defTabSz="914400" rtl="0" eaLnBrk="0" fontAlgn="base" latinLnBrk="0" hangingPunct="0">
                <a:lnSpc>
                  <a:spcPct val="100000"/>
                </a:lnSpc>
                <a:spcBef>
                  <a:spcPct val="0"/>
                </a:spcBef>
                <a:spcAft>
                  <a:spcPct val="0"/>
                </a:spcAft>
                <a:buClrTx/>
                <a:buSzTx/>
                <a:buFontTx/>
                <a:buNone/>
                <a:tabLst/>
              </a:pPr>
              <a:endParaRPr lang="en-US" sz="2400" u="sng" dirty="0">
                <a:solidFill>
                  <a:schemeClr val="tx1"/>
                </a:solidFill>
                <a:latin typeface="Arial" charset="0"/>
              </a:endParaRPr>
            </a:p>
            <a:p>
              <a:pPr marL="0" marR="0" indent="0" defTabSz="914400" rtl="0" eaLnBrk="0" fontAlgn="base" latinLnBrk="0" hangingPunct="0">
                <a:lnSpc>
                  <a:spcPct val="100000"/>
                </a:lnSpc>
                <a:spcBef>
                  <a:spcPct val="0"/>
                </a:spcBef>
                <a:spcAft>
                  <a:spcPct val="0"/>
                </a:spcAft>
                <a:buClrTx/>
                <a:buSzTx/>
                <a:buFontTx/>
                <a:buNone/>
                <a:tabLst/>
              </a:pPr>
              <a:endParaRPr lang="en-US" sz="2400" u="sng" dirty="0">
                <a:solidFill>
                  <a:schemeClr val="tx1"/>
                </a:solidFill>
                <a:latin typeface="Arial" charset="0"/>
              </a:endParaRPr>
            </a:p>
            <a:p>
              <a:pPr marL="0" marR="0" indent="0" defTabSz="914400" rtl="0" eaLnBrk="0" fontAlgn="base" latinLnBrk="0" hangingPunct="0">
                <a:lnSpc>
                  <a:spcPct val="100000"/>
                </a:lnSpc>
                <a:spcBef>
                  <a:spcPct val="0"/>
                </a:spcBef>
                <a:spcAft>
                  <a:spcPct val="0"/>
                </a:spcAft>
                <a:buClrTx/>
                <a:buSzTx/>
                <a:buFontTx/>
                <a:buNone/>
                <a:tabLst/>
              </a:pPr>
              <a:endParaRPr lang="en-US" sz="2400" u="sng" dirty="0">
                <a:solidFill>
                  <a:schemeClr val="tx1"/>
                </a:solidFill>
                <a:latin typeface="Arial" charset="0"/>
              </a:endParaRPr>
            </a:p>
            <a:p>
              <a:pPr marL="0" marR="0" indent="0" defTabSz="914400" rtl="0" eaLnBrk="0" fontAlgn="base" latinLnBrk="0" hangingPunct="0">
                <a:lnSpc>
                  <a:spcPct val="100000"/>
                </a:lnSpc>
                <a:spcBef>
                  <a:spcPct val="0"/>
                </a:spcBef>
                <a:spcAft>
                  <a:spcPct val="0"/>
                </a:spcAft>
                <a:buClrTx/>
                <a:buSzTx/>
                <a:buFontTx/>
                <a:buNone/>
                <a:tabLst/>
              </a:pPr>
              <a:endParaRPr lang="en-US" sz="2400" u="sng" dirty="0">
                <a:solidFill>
                  <a:schemeClr val="tx1"/>
                </a:solidFill>
                <a:latin typeface="Arial" charset="0"/>
              </a:endParaRPr>
            </a:p>
            <a:p>
              <a:pPr marL="0" marR="0" indent="0" defTabSz="914400" rtl="0" eaLnBrk="0" fontAlgn="base" latinLnBrk="0" hangingPunct="0">
                <a:lnSpc>
                  <a:spcPct val="100000"/>
                </a:lnSpc>
                <a:spcBef>
                  <a:spcPct val="0"/>
                </a:spcBef>
                <a:spcAft>
                  <a:spcPct val="0"/>
                </a:spcAft>
                <a:buClrTx/>
                <a:buSzTx/>
                <a:buFontTx/>
                <a:buNone/>
                <a:tabLst/>
              </a:pPr>
              <a:endParaRPr kumimoji="0" lang="en-US" sz="2400" b="0" i="0" u="sng" strike="noStrike" cap="none" normalizeH="0" baseline="0" dirty="0">
                <a:ln>
                  <a:noFill/>
                </a:ln>
                <a:solidFill>
                  <a:schemeClr val="tx1"/>
                </a:solidFill>
                <a:effectLst/>
                <a:latin typeface="Arial" charset="0"/>
              </a:endParaRPr>
            </a:p>
            <a:p>
              <a:pPr marL="0" marR="0" indent="0" defTabSz="914400" rtl="0" eaLnBrk="0" fontAlgn="base" latinLnBrk="0" hangingPunct="0">
                <a:lnSpc>
                  <a:spcPct val="100000"/>
                </a:lnSpc>
                <a:spcBef>
                  <a:spcPct val="0"/>
                </a:spcBef>
                <a:spcAft>
                  <a:spcPct val="0"/>
                </a:spcAft>
                <a:buClrTx/>
                <a:buSzTx/>
                <a:buFontTx/>
                <a:buNone/>
                <a:tabLst/>
              </a:pPr>
              <a:endParaRPr lang="en-US" sz="2400" u="sng" dirty="0">
                <a:solidFill>
                  <a:schemeClr val="tx1"/>
                </a:solidFill>
                <a:latin typeface="Arial" charset="0"/>
              </a:endParaRPr>
            </a:p>
            <a:p>
              <a:pPr marL="0" marR="0" indent="0" defTabSz="914400" rtl="0" eaLnBrk="0" fontAlgn="base" latinLnBrk="0" hangingPunct="0">
                <a:lnSpc>
                  <a:spcPct val="100000"/>
                </a:lnSpc>
                <a:spcBef>
                  <a:spcPct val="0"/>
                </a:spcBef>
                <a:spcAft>
                  <a:spcPct val="0"/>
                </a:spcAft>
                <a:buClrTx/>
                <a:buSzTx/>
                <a:buFontTx/>
                <a:buNone/>
                <a:tabLst/>
              </a:pPr>
              <a:endParaRPr kumimoji="0" lang="en-US" sz="2400" b="0" i="0" u="sng" strike="noStrike" cap="none" normalizeH="0" baseline="0" dirty="0">
                <a:ln>
                  <a:noFill/>
                </a:ln>
                <a:solidFill>
                  <a:schemeClr val="tx1"/>
                </a:solidFill>
                <a:effectLst/>
                <a:latin typeface="Arial" charset="0"/>
              </a:endParaRPr>
            </a:p>
            <a:p>
              <a:pPr marL="0" marR="0" indent="0" defTabSz="914400" rtl="0" eaLnBrk="0" fontAlgn="base" latinLnBrk="0" hangingPunct="0">
                <a:lnSpc>
                  <a:spcPct val="100000"/>
                </a:lnSpc>
                <a:spcBef>
                  <a:spcPct val="0"/>
                </a:spcBef>
                <a:spcAft>
                  <a:spcPct val="0"/>
                </a:spcAft>
                <a:buClrTx/>
                <a:buSzTx/>
                <a:buFontTx/>
                <a:buNone/>
                <a:tabLst/>
              </a:pPr>
              <a:endParaRPr lang="en-US" sz="2400" u="sng" dirty="0">
                <a:solidFill>
                  <a:schemeClr val="tx1"/>
                </a:solidFill>
                <a:latin typeface="Arial" charset="0"/>
              </a:endParaRPr>
            </a:p>
            <a:p>
              <a:pPr marL="0" marR="0" indent="0" defTabSz="914400" rtl="0" eaLnBrk="0" fontAlgn="base" latinLnBrk="0" hangingPunct="0">
                <a:lnSpc>
                  <a:spcPct val="100000"/>
                </a:lnSpc>
                <a:spcBef>
                  <a:spcPct val="0"/>
                </a:spcBef>
                <a:spcAft>
                  <a:spcPct val="0"/>
                </a:spcAft>
                <a:buClrTx/>
                <a:buSzTx/>
                <a:buFontTx/>
                <a:buNone/>
                <a:tabLst/>
              </a:pPr>
              <a:endParaRPr kumimoji="0" lang="en-US" sz="2400" b="0" i="0" u="sng" strike="noStrike" cap="none" normalizeH="0" baseline="0" dirty="0">
                <a:ln>
                  <a:noFill/>
                </a:ln>
                <a:solidFill>
                  <a:schemeClr val="tx1"/>
                </a:solidFill>
                <a:effectLst/>
                <a:latin typeface="Arial" charset="0"/>
              </a:endParaRPr>
            </a:p>
          </p:txBody>
        </p:sp>
        <p:sp>
          <p:nvSpPr>
            <p:cNvPr id="12" name="Rectangle 11"/>
            <p:cNvSpPr/>
            <p:nvPr/>
          </p:nvSpPr>
          <p:spPr bwMode="auto">
            <a:xfrm>
              <a:off x="3644590" y="2545266"/>
              <a:ext cx="1681975" cy="701597"/>
            </a:xfrm>
            <a:prstGeom prst="round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rPr>
                <a:t>Narrative</a:t>
              </a:r>
            </a:p>
          </p:txBody>
        </p:sp>
        <p:sp>
          <p:nvSpPr>
            <p:cNvPr id="13" name="Rectangle 12"/>
            <p:cNvSpPr/>
            <p:nvPr/>
          </p:nvSpPr>
          <p:spPr bwMode="auto">
            <a:xfrm>
              <a:off x="3644590" y="3395546"/>
              <a:ext cx="1681975" cy="1486829"/>
            </a:xfrm>
            <a:prstGeom prst="round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rPr>
                <a:t>Elements</a:t>
              </a:r>
            </a:p>
          </p:txBody>
        </p:sp>
        <p:sp>
          <p:nvSpPr>
            <p:cNvPr id="14" name="Rectangle 13"/>
            <p:cNvSpPr/>
            <p:nvPr/>
          </p:nvSpPr>
          <p:spPr bwMode="auto">
            <a:xfrm>
              <a:off x="3773718" y="3954268"/>
              <a:ext cx="1404165" cy="701597"/>
            </a:xfrm>
            <a:prstGeom prst="round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rPr>
                <a:t>Extensions</a:t>
              </a:r>
            </a:p>
          </p:txBody>
        </p:sp>
        <p:sp>
          <p:nvSpPr>
            <p:cNvPr id="15" name="Rectangle 14"/>
            <p:cNvSpPr/>
            <p:nvPr/>
          </p:nvSpPr>
          <p:spPr bwMode="auto">
            <a:xfrm>
              <a:off x="2077616" y="4204320"/>
              <a:ext cx="1440365" cy="701597"/>
            </a:xfrm>
            <a:prstGeom prst="round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rPr>
                <a:t>Extensions</a:t>
              </a:r>
            </a:p>
          </p:txBody>
        </p:sp>
      </p:grpSp>
      <p:sp>
        <p:nvSpPr>
          <p:cNvPr id="17" name="Rectangle 11"/>
          <p:cNvSpPr/>
          <p:nvPr/>
        </p:nvSpPr>
        <p:spPr bwMode="auto">
          <a:xfrm>
            <a:off x="1788570" y="2992837"/>
            <a:ext cx="2522793" cy="1174457"/>
          </a:xfrm>
          <a:prstGeom prst="round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rPr>
              <a:t>Metadata</a:t>
            </a:r>
          </a:p>
        </p:txBody>
      </p:sp>
    </p:spTree>
    <p:extLst>
      <p:ext uri="{BB962C8B-B14F-4D97-AF65-F5344CB8AC3E}">
        <p14:creationId xmlns:p14="http://schemas.microsoft.com/office/powerpoint/2010/main" val="6837501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3" cstate="print"/>
          <a:srcRect/>
          <a:stretch>
            <a:fillRect/>
          </a:stretch>
        </p:blipFill>
        <p:spPr bwMode="auto">
          <a:xfrm>
            <a:off x="527857" y="282417"/>
            <a:ext cx="5083782" cy="6192687"/>
          </a:xfrm>
          <a:prstGeom prst="rect">
            <a:avLst/>
          </a:prstGeom>
          <a:noFill/>
          <a:ln w="9525">
            <a:noFill/>
            <a:miter lim="800000"/>
            <a:headEnd/>
            <a:tailEnd/>
          </a:ln>
        </p:spPr>
      </p:pic>
      <p:sp>
        <p:nvSpPr>
          <p:cNvPr id="11" name="Rectangle 10"/>
          <p:cNvSpPr/>
          <p:nvPr/>
        </p:nvSpPr>
        <p:spPr>
          <a:xfrm>
            <a:off x="428713" y="1124745"/>
            <a:ext cx="5416056" cy="1080120"/>
          </a:xfrm>
          <a:prstGeom prst="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AU" dirty="0"/>
          </a:p>
        </p:txBody>
      </p:sp>
      <p:sp>
        <p:nvSpPr>
          <p:cNvPr id="7" name="Text Box 3"/>
          <p:cNvSpPr txBox="1"/>
          <p:nvPr/>
        </p:nvSpPr>
        <p:spPr>
          <a:xfrm>
            <a:off x="6434444" y="1268760"/>
            <a:ext cx="2397336" cy="720080"/>
          </a:xfrm>
          <a:prstGeom prst="rect">
            <a:avLst/>
          </a:prstGeom>
          <a:ln/>
        </p:spPr>
        <p:style>
          <a:lnRef idx="2">
            <a:schemeClr val="accent1"/>
          </a:lnRef>
          <a:fillRef idx="1">
            <a:schemeClr val="l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nSpc>
                <a:spcPct val="115000"/>
              </a:lnSpc>
              <a:spcAft>
                <a:spcPts val="0"/>
              </a:spcAft>
            </a:pPr>
            <a:r>
              <a:rPr lang="en-AU" sz="1600" dirty="0">
                <a:effectLst/>
                <a:ea typeface="Calibri"/>
                <a:cs typeface="Times New Roman"/>
              </a:rPr>
              <a:t>Human Readable Summary</a:t>
            </a:r>
          </a:p>
        </p:txBody>
      </p:sp>
      <p:cxnSp>
        <p:nvCxnSpPr>
          <p:cNvPr id="8" name="Straight Arrow Connector 7"/>
          <p:cNvCxnSpPr/>
          <p:nvPr/>
        </p:nvCxnSpPr>
        <p:spPr>
          <a:xfrm flipH="1">
            <a:off x="5901283" y="1628800"/>
            <a:ext cx="542925"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9" name="Text Box 6"/>
          <p:cNvSpPr txBox="1"/>
          <p:nvPr/>
        </p:nvSpPr>
        <p:spPr>
          <a:xfrm>
            <a:off x="6419171" y="3645024"/>
            <a:ext cx="2401146" cy="1728192"/>
          </a:xfrm>
          <a:prstGeom prst="rect">
            <a:avLst/>
          </a:prstGeom>
          <a:ln>
            <a:solidFill>
              <a:srgbClr val="00B050"/>
            </a:solidFill>
          </a:ln>
        </p:spPr>
        <p:style>
          <a:lnRef idx="2">
            <a:schemeClr val="accent3"/>
          </a:lnRef>
          <a:fillRef idx="1">
            <a:schemeClr val="lt1"/>
          </a:fillRef>
          <a:effectRef idx="0">
            <a:schemeClr val="accent3"/>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nSpc>
                <a:spcPct val="115000"/>
              </a:lnSpc>
              <a:spcAft>
                <a:spcPts val="0"/>
              </a:spcAft>
            </a:pPr>
            <a:r>
              <a:rPr lang="en-AU" sz="1600" dirty="0">
                <a:effectLst/>
                <a:ea typeface="Calibri"/>
                <a:cs typeface="Times New Roman"/>
              </a:rPr>
              <a:t>Standard Data </a:t>
            </a:r>
            <a:br>
              <a:rPr lang="en-AU" sz="1600" dirty="0">
                <a:effectLst/>
                <a:ea typeface="Calibri"/>
                <a:cs typeface="Times New Roman"/>
              </a:rPr>
            </a:br>
            <a:r>
              <a:rPr lang="en-AU" sz="1600" dirty="0">
                <a:effectLst/>
                <a:ea typeface="Calibri"/>
                <a:cs typeface="Times New Roman"/>
              </a:rPr>
              <a:t>Content:</a:t>
            </a:r>
          </a:p>
          <a:p>
            <a:pPr marL="342900" lvl="0" indent="-342900">
              <a:lnSpc>
                <a:spcPct val="115000"/>
              </a:lnSpc>
              <a:spcAft>
                <a:spcPts val="0"/>
              </a:spcAft>
              <a:buFont typeface="Symbol"/>
              <a:buChar char=""/>
            </a:pPr>
            <a:r>
              <a:rPr lang="en-AU" sz="1200" dirty="0">
                <a:effectLst/>
                <a:ea typeface="Calibri"/>
                <a:cs typeface="Times New Roman"/>
              </a:rPr>
              <a:t>MRN</a:t>
            </a:r>
            <a:endParaRPr lang="en-AU" sz="1600" dirty="0">
              <a:effectLst/>
              <a:ea typeface="Calibri"/>
              <a:cs typeface="Times New Roman"/>
            </a:endParaRPr>
          </a:p>
          <a:p>
            <a:pPr marL="342900" lvl="0" indent="-342900">
              <a:lnSpc>
                <a:spcPct val="115000"/>
              </a:lnSpc>
              <a:spcAft>
                <a:spcPts val="0"/>
              </a:spcAft>
              <a:buFont typeface="Symbol"/>
              <a:buChar char=""/>
            </a:pPr>
            <a:r>
              <a:rPr lang="en-AU" sz="1200" dirty="0">
                <a:effectLst/>
                <a:ea typeface="Calibri"/>
                <a:cs typeface="Times New Roman"/>
              </a:rPr>
              <a:t>Name</a:t>
            </a:r>
            <a:endParaRPr lang="en-AU" sz="1600" dirty="0">
              <a:effectLst/>
              <a:ea typeface="Calibri"/>
              <a:cs typeface="Times New Roman"/>
            </a:endParaRPr>
          </a:p>
          <a:p>
            <a:pPr marL="342900" lvl="0" indent="-342900">
              <a:lnSpc>
                <a:spcPct val="115000"/>
              </a:lnSpc>
              <a:spcAft>
                <a:spcPts val="0"/>
              </a:spcAft>
              <a:buFont typeface="Symbol"/>
              <a:buChar char=""/>
            </a:pPr>
            <a:r>
              <a:rPr lang="en-AU" sz="1200" dirty="0">
                <a:effectLst/>
                <a:ea typeface="Calibri"/>
                <a:cs typeface="Times New Roman"/>
              </a:rPr>
              <a:t>Gender</a:t>
            </a:r>
            <a:endParaRPr lang="en-AU" sz="1600" dirty="0">
              <a:effectLst/>
              <a:ea typeface="Calibri"/>
              <a:cs typeface="Times New Roman"/>
            </a:endParaRPr>
          </a:p>
          <a:p>
            <a:pPr marL="342900" lvl="0" indent="-342900">
              <a:lnSpc>
                <a:spcPct val="115000"/>
              </a:lnSpc>
              <a:spcAft>
                <a:spcPts val="0"/>
              </a:spcAft>
              <a:buFont typeface="Symbol"/>
              <a:buChar char=""/>
            </a:pPr>
            <a:r>
              <a:rPr lang="en-AU" sz="1200" dirty="0">
                <a:effectLst/>
                <a:ea typeface="Calibri"/>
                <a:cs typeface="Times New Roman"/>
              </a:rPr>
              <a:t>Date of Birth</a:t>
            </a:r>
            <a:endParaRPr lang="en-AU" sz="1600" dirty="0">
              <a:effectLst/>
              <a:ea typeface="Calibri"/>
              <a:cs typeface="Times New Roman"/>
            </a:endParaRPr>
          </a:p>
          <a:p>
            <a:pPr marL="342900" lvl="0" indent="-342900">
              <a:lnSpc>
                <a:spcPct val="115000"/>
              </a:lnSpc>
              <a:spcAft>
                <a:spcPts val="1000"/>
              </a:spcAft>
              <a:buFont typeface="Symbol"/>
              <a:buChar char=""/>
            </a:pPr>
            <a:r>
              <a:rPr lang="en-AU" sz="1200" dirty="0">
                <a:effectLst/>
                <a:ea typeface="Calibri"/>
                <a:cs typeface="Times New Roman"/>
              </a:rPr>
              <a:t>Provider</a:t>
            </a:r>
            <a:endParaRPr lang="en-AU" sz="1600" dirty="0">
              <a:effectLst/>
              <a:ea typeface="Calibri"/>
              <a:cs typeface="Times New Roman"/>
            </a:endParaRPr>
          </a:p>
        </p:txBody>
      </p:sp>
      <p:cxnSp>
        <p:nvCxnSpPr>
          <p:cNvPr id="10" name="Straight Arrow Connector 9"/>
          <p:cNvCxnSpPr/>
          <p:nvPr/>
        </p:nvCxnSpPr>
        <p:spPr>
          <a:xfrm flipH="1">
            <a:off x="5864072" y="4543408"/>
            <a:ext cx="543560" cy="0"/>
          </a:xfrm>
          <a:prstGeom prst="straightConnector1">
            <a:avLst/>
          </a:prstGeom>
          <a:ln w="28575">
            <a:solidFill>
              <a:srgbClr val="00B050"/>
            </a:solidFill>
            <a:tailEnd type="arrow"/>
          </a:ln>
        </p:spPr>
        <p:style>
          <a:lnRef idx="1">
            <a:schemeClr val="accent3"/>
          </a:lnRef>
          <a:fillRef idx="0">
            <a:schemeClr val="accent3"/>
          </a:fillRef>
          <a:effectRef idx="0">
            <a:schemeClr val="accent3"/>
          </a:effectRef>
          <a:fontRef idx="minor">
            <a:schemeClr val="tx1"/>
          </a:fontRef>
        </p:style>
      </p:cxnSp>
      <p:sp>
        <p:nvSpPr>
          <p:cNvPr id="12" name="Rectangle 11"/>
          <p:cNvSpPr/>
          <p:nvPr/>
        </p:nvSpPr>
        <p:spPr>
          <a:xfrm>
            <a:off x="428713" y="2924944"/>
            <a:ext cx="5439431" cy="3456384"/>
          </a:xfrm>
          <a:prstGeom prst="rect">
            <a:avLst/>
          </a:prstGeom>
          <a:solidFill>
            <a:srgbClr val="92D05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AU" dirty="0"/>
          </a:p>
        </p:txBody>
      </p:sp>
      <p:sp>
        <p:nvSpPr>
          <p:cNvPr id="13" name="Rectangle 12"/>
          <p:cNvSpPr/>
          <p:nvPr/>
        </p:nvSpPr>
        <p:spPr>
          <a:xfrm>
            <a:off x="419541" y="2276872"/>
            <a:ext cx="5416056" cy="576064"/>
          </a:xfrm>
          <a:prstGeom prst="rect">
            <a:avLst/>
          </a:prstGeom>
          <a:solidFill>
            <a:schemeClr val="accent6">
              <a:lumMod val="60000"/>
              <a:lumOff val="4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AU" dirty="0"/>
          </a:p>
        </p:txBody>
      </p:sp>
      <p:sp>
        <p:nvSpPr>
          <p:cNvPr id="14" name="Text Box 10"/>
          <p:cNvSpPr txBox="1"/>
          <p:nvPr/>
        </p:nvSpPr>
        <p:spPr>
          <a:xfrm>
            <a:off x="6419171" y="2204864"/>
            <a:ext cx="2401146" cy="657225"/>
          </a:xfrm>
          <a:prstGeom prst="rect">
            <a:avLst/>
          </a:prstGeom>
          <a:ln/>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nSpc>
                <a:spcPct val="115000"/>
              </a:lnSpc>
              <a:spcAft>
                <a:spcPts val="0"/>
              </a:spcAft>
            </a:pPr>
            <a:r>
              <a:rPr lang="en-AU" sz="1600" dirty="0">
                <a:solidFill>
                  <a:schemeClr val="tx1"/>
                </a:solidFill>
                <a:effectLst/>
                <a:ea typeface="Calibri"/>
                <a:cs typeface="Times New Roman"/>
              </a:rPr>
              <a:t>Extension with reference to its definition</a:t>
            </a:r>
          </a:p>
        </p:txBody>
      </p:sp>
      <p:cxnSp>
        <p:nvCxnSpPr>
          <p:cNvPr id="15" name="Straight Arrow Connector 14"/>
          <p:cNvCxnSpPr/>
          <p:nvPr/>
        </p:nvCxnSpPr>
        <p:spPr>
          <a:xfrm flipH="1">
            <a:off x="5875756" y="2492896"/>
            <a:ext cx="541020" cy="4576"/>
          </a:xfrm>
          <a:prstGeom prst="straightConnector1">
            <a:avLst/>
          </a:prstGeom>
          <a:ln>
            <a:tailEnd type="arrow"/>
          </a:ln>
        </p:spPr>
        <p:style>
          <a:lnRef idx="2">
            <a:schemeClr val="accent6"/>
          </a:lnRef>
          <a:fillRef idx="1">
            <a:schemeClr val="lt1"/>
          </a:fillRef>
          <a:effectRef idx="0">
            <a:schemeClr val="accent6"/>
          </a:effectRef>
          <a:fontRef idx="minor">
            <a:schemeClr val="dk1"/>
          </a:fontRef>
        </p:style>
      </p:cxnSp>
      <p:sp>
        <p:nvSpPr>
          <p:cNvPr id="16" name="Rectangle 15"/>
          <p:cNvSpPr/>
          <p:nvPr/>
        </p:nvSpPr>
        <p:spPr>
          <a:xfrm>
            <a:off x="428713" y="424545"/>
            <a:ext cx="5416056" cy="628191"/>
          </a:xfrm>
          <a:prstGeom prst="rect">
            <a:avLst/>
          </a:prstGeom>
          <a:solidFill>
            <a:srgbClr val="00B0F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AU" dirty="0"/>
          </a:p>
        </p:txBody>
      </p:sp>
      <p:sp>
        <p:nvSpPr>
          <p:cNvPr id="17" name="Text Box 3"/>
          <p:cNvSpPr txBox="1"/>
          <p:nvPr/>
        </p:nvSpPr>
        <p:spPr>
          <a:xfrm>
            <a:off x="6434444" y="548680"/>
            <a:ext cx="2397336" cy="385358"/>
          </a:xfrm>
          <a:prstGeom prst="rect">
            <a:avLst/>
          </a:prstGeom>
          <a:ln>
            <a:solidFill>
              <a:srgbClr val="0070C0"/>
            </a:solidFill>
          </a:ln>
        </p:spPr>
        <p:style>
          <a:lnRef idx="2">
            <a:schemeClr val="accent1"/>
          </a:lnRef>
          <a:fillRef idx="1">
            <a:schemeClr val="l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nSpc>
                <a:spcPct val="115000"/>
              </a:lnSpc>
              <a:spcAft>
                <a:spcPts val="0"/>
              </a:spcAft>
            </a:pPr>
            <a:r>
              <a:rPr lang="en-AU" sz="1600" dirty="0">
                <a:effectLst/>
                <a:ea typeface="Calibri"/>
                <a:cs typeface="Times New Roman"/>
              </a:rPr>
              <a:t>Identity &amp; Metadata</a:t>
            </a:r>
          </a:p>
        </p:txBody>
      </p:sp>
      <p:cxnSp>
        <p:nvCxnSpPr>
          <p:cNvPr id="18" name="Straight Arrow Connector 17"/>
          <p:cNvCxnSpPr/>
          <p:nvPr/>
        </p:nvCxnSpPr>
        <p:spPr>
          <a:xfrm flipH="1">
            <a:off x="5901283" y="764704"/>
            <a:ext cx="542925" cy="0"/>
          </a:xfrm>
          <a:prstGeom prst="straightConnector1">
            <a:avLst/>
          </a:prstGeom>
          <a:ln w="28575">
            <a:solidFill>
              <a:srgbClr val="0070C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85243112"/>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5"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7198" y="2209800"/>
            <a:ext cx="2590801" cy="144314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96"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13020" y="4308137"/>
            <a:ext cx="2892255" cy="1168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94"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36743" y="775949"/>
            <a:ext cx="4417219" cy="18181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r>
              <a:rPr lang="en-US" dirty="0"/>
              <a:t>Network</a:t>
            </a:r>
          </a:p>
        </p:txBody>
      </p:sp>
      <p:sp>
        <p:nvSpPr>
          <p:cNvPr id="3" name="Slide Number Placeholder 2"/>
          <p:cNvSpPr>
            <a:spLocks noGrp="1"/>
          </p:cNvSpPr>
          <p:nvPr>
            <p:ph type="sldNum" sz="quarter" idx="4"/>
          </p:nvPr>
        </p:nvSpPr>
        <p:spPr/>
        <p:txBody>
          <a:bodyPr/>
          <a:lstStyle/>
          <a:p>
            <a:fld id="{5CC3E5C4-3E2B-40F1-9F2B-C46CEB0C88DF}" type="slidenum">
              <a:rPr lang="en-CA" smtClean="0"/>
              <a:pPr/>
              <a:t>27</a:t>
            </a:fld>
            <a:endParaRPr lang="en-CA"/>
          </a:p>
        </p:txBody>
      </p:sp>
      <p:cxnSp>
        <p:nvCxnSpPr>
          <p:cNvPr id="6" name="Straight Arrow Connector 5"/>
          <p:cNvCxnSpPr/>
          <p:nvPr/>
        </p:nvCxnSpPr>
        <p:spPr bwMode="auto">
          <a:xfrm flipH="1">
            <a:off x="1524000" y="2209800"/>
            <a:ext cx="3012743" cy="0"/>
          </a:xfrm>
          <a:prstGeom prst="straightConnector1">
            <a:avLst/>
          </a:prstGeom>
          <a:ln w="66675">
            <a:headEnd type="none" w="med" len="med"/>
            <a:tailEnd type="arrow"/>
          </a:ln>
          <a:extLst/>
        </p:spPr>
        <p:style>
          <a:lnRef idx="3">
            <a:schemeClr val="accent2"/>
          </a:lnRef>
          <a:fillRef idx="0">
            <a:schemeClr val="accent2"/>
          </a:fillRef>
          <a:effectRef idx="2">
            <a:schemeClr val="accent2"/>
          </a:effectRef>
          <a:fontRef idx="minor">
            <a:schemeClr val="tx1"/>
          </a:fontRef>
        </p:style>
      </p:cxnSp>
      <p:sp>
        <p:nvSpPr>
          <p:cNvPr id="7" name="TextBox 6"/>
          <p:cNvSpPr txBox="1"/>
          <p:nvPr/>
        </p:nvSpPr>
        <p:spPr>
          <a:xfrm>
            <a:off x="2665021" y="1600200"/>
            <a:ext cx="992579" cy="369332"/>
          </a:xfrm>
          <a:prstGeom prst="rect">
            <a:avLst/>
          </a:prstGeom>
          <a:noFill/>
        </p:spPr>
        <p:txBody>
          <a:bodyPr wrap="none" rtlCol="0">
            <a:spAutoFit/>
          </a:bodyPr>
          <a:lstStyle/>
          <a:p>
            <a:r>
              <a:rPr lang="nl-NL" b="1" dirty="0"/>
              <a:t>subject</a:t>
            </a:r>
          </a:p>
        </p:txBody>
      </p:sp>
      <p:cxnSp>
        <p:nvCxnSpPr>
          <p:cNvPr id="13" name="Straight Arrow Connector 12"/>
          <p:cNvCxnSpPr/>
          <p:nvPr/>
        </p:nvCxnSpPr>
        <p:spPr bwMode="auto">
          <a:xfrm flipH="1">
            <a:off x="2514600" y="2438400"/>
            <a:ext cx="2133600" cy="1869737"/>
          </a:xfrm>
          <a:prstGeom prst="straightConnector1">
            <a:avLst/>
          </a:prstGeom>
          <a:ln w="66675">
            <a:headEnd type="none" w="med" len="med"/>
            <a:tailEnd type="arrow"/>
          </a:ln>
          <a:extLst/>
        </p:spPr>
        <p:style>
          <a:lnRef idx="3">
            <a:schemeClr val="accent2"/>
          </a:lnRef>
          <a:fillRef idx="0">
            <a:schemeClr val="accent2"/>
          </a:fillRef>
          <a:effectRef idx="2">
            <a:schemeClr val="accent2"/>
          </a:effectRef>
          <a:fontRef idx="minor">
            <a:schemeClr val="tx1"/>
          </a:fontRef>
        </p:style>
      </p:cxnSp>
      <p:sp>
        <p:nvSpPr>
          <p:cNvPr id="14" name="TextBox 13"/>
          <p:cNvSpPr txBox="1"/>
          <p:nvPr/>
        </p:nvSpPr>
        <p:spPr>
          <a:xfrm>
            <a:off x="3655621" y="3669268"/>
            <a:ext cx="1274708" cy="369332"/>
          </a:xfrm>
          <a:prstGeom prst="rect">
            <a:avLst/>
          </a:prstGeom>
          <a:noFill/>
        </p:spPr>
        <p:txBody>
          <a:bodyPr wrap="none" rtlCol="0">
            <a:spAutoFit/>
          </a:bodyPr>
          <a:lstStyle/>
          <a:p>
            <a:r>
              <a:rPr lang="nl-NL" b="1" dirty="0"/>
              <a:t>performer</a:t>
            </a:r>
          </a:p>
        </p:txBody>
      </p:sp>
      <p:cxnSp>
        <p:nvCxnSpPr>
          <p:cNvPr id="16" name="Straight Arrow Connector 15"/>
          <p:cNvCxnSpPr/>
          <p:nvPr/>
        </p:nvCxnSpPr>
        <p:spPr bwMode="auto">
          <a:xfrm>
            <a:off x="2659147" y="5105400"/>
            <a:ext cx="2920404" cy="445532"/>
          </a:xfrm>
          <a:prstGeom prst="straightConnector1">
            <a:avLst/>
          </a:prstGeom>
          <a:ln w="66675">
            <a:headEnd type="none" w="med" len="med"/>
            <a:tailEnd type="arrow"/>
          </a:ln>
          <a:extLst/>
        </p:spPr>
        <p:style>
          <a:lnRef idx="3">
            <a:schemeClr val="accent2"/>
          </a:lnRef>
          <a:fillRef idx="0">
            <a:schemeClr val="accent2"/>
          </a:fillRef>
          <a:effectRef idx="2">
            <a:schemeClr val="accent2"/>
          </a:effectRef>
          <a:fontRef idx="minor">
            <a:schemeClr val="tx1"/>
          </a:fontRef>
        </p:style>
      </p:cxnSp>
      <p:sp>
        <p:nvSpPr>
          <p:cNvPr id="17" name="TextBox 16"/>
          <p:cNvSpPr txBox="1"/>
          <p:nvPr/>
        </p:nvSpPr>
        <p:spPr>
          <a:xfrm>
            <a:off x="4114800" y="5554049"/>
            <a:ext cx="1556836" cy="369332"/>
          </a:xfrm>
          <a:prstGeom prst="rect">
            <a:avLst/>
          </a:prstGeom>
          <a:noFill/>
        </p:spPr>
        <p:txBody>
          <a:bodyPr wrap="none" rtlCol="0">
            <a:spAutoFit/>
          </a:bodyPr>
          <a:lstStyle/>
          <a:p>
            <a:r>
              <a:rPr lang="nl-NL" b="1" dirty="0" err="1"/>
              <a:t>organization</a:t>
            </a:r>
            <a:endParaRPr lang="nl-NL" b="1" dirty="0"/>
          </a:p>
        </p:txBody>
      </p:sp>
      <p:pic>
        <p:nvPicPr>
          <p:cNvPr id="8197"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579551" y="4933853"/>
            <a:ext cx="2881311" cy="8048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716485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5CC3E5C4-3E2B-40F1-9F2B-C46CEB0C88DF}" type="slidenum">
              <a:rPr lang="en-CA" smtClean="0"/>
              <a:pPr/>
              <a:t>28</a:t>
            </a:fld>
            <a:endParaRPr lang="en-CA"/>
          </a:p>
        </p:txBody>
      </p:sp>
      <p:sp>
        <p:nvSpPr>
          <p:cNvPr id="2" name="Title 1"/>
          <p:cNvSpPr>
            <a:spLocks noGrp="1"/>
          </p:cNvSpPr>
          <p:nvPr>
            <p:ph type="title"/>
          </p:nvPr>
        </p:nvSpPr>
        <p:spPr/>
        <p:txBody>
          <a:bodyPr/>
          <a:lstStyle/>
          <a:p>
            <a:r>
              <a:rPr lang="en-US" dirty="0"/>
              <a:t>Browsing the site</a:t>
            </a:r>
          </a:p>
        </p:txBody>
      </p:sp>
      <p:pic>
        <p:nvPicPr>
          <p:cNvPr id="3" name="Picture 2">
            <a:extLst>
              <a:ext uri="{FF2B5EF4-FFF2-40B4-BE49-F238E27FC236}">
                <a16:creationId xmlns:a16="http://schemas.microsoft.com/office/drawing/2014/main" id="{97D7F952-91C3-4D69-8D17-3C0374596F84}"/>
              </a:ext>
            </a:extLst>
          </p:cNvPr>
          <p:cNvPicPr>
            <a:picLocks noChangeAspect="1"/>
          </p:cNvPicPr>
          <p:nvPr/>
        </p:nvPicPr>
        <p:blipFill>
          <a:blip r:embed="rId3"/>
          <a:stretch>
            <a:fillRect/>
          </a:stretch>
        </p:blipFill>
        <p:spPr>
          <a:xfrm>
            <a:off x="0" y="57727"/>
            <a:ext cx="9144000" cy="6742545"/>
          </a:xfrm>
          <a:prstGeom prst="rect">
            <a:avLst/>
          </a:prstGeom>
        </p:spPr>
      </p:pic>
    </p:spTree>
    <p:extLst>
      <p:ext uri="{BB962C8B-B14F-4D97-AF65-F5344CB8AC3E}">
        <p14:creationId xmlns:p14="http://schemas.microsoft.com/office/powerpoint/2010/main" val="367947845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 Browsing the site</a:t>
            </a:r>
          </a:p>
        </p:txBody>
      </p:sp>
      <p:sp>
        <p:nvSpPr>
          <p:cNvPr id="5" name="Content Placeholder 4"/>
          <p:cNvSpPr>
            <a:spLocks noGrp="1"/>
          </p:cNvSpPr>
          <p:nvPr>
            <p:ph idx="1"/>
          </p:nvPr>
        </p:nvSpPr>
        <p:spPr/>
        <p:txBody>
          <a:bodyPr/>
          <a:lstStyle/>
          <a:p>
            <a:r>
              <a:rPr lang="en-US" dirty="0"/>
              <a:t>REST API</a:t>
            </a:r>
          </a:p>
          <a:p>
            <a:r>
              <a:rPr lang="en-US" dirty="0"/>
              <a:t>Data Types</a:t>
            </a:r>
          </a:p>
          <a:p>
            <a:r>
              <a:rPr lang="en-US" dirty="0"/>
              <a:t>XML &amp; JSON</a:t>
            </a:r>
          </a:p>
          <a:p>
            <a:r>
              <a:rPr lang="en-US" dirty="0"/>
              <a:t>Codes / Terminologies</a:t>
            </a:r>
          </a:p>
          <a:p>
            <a:r>
              <a:rPr lang="en-US" dirty="0"/>
              <a:t>Resource List</a:t>
            </a:r>
          </a:p>
        </p:txBody>
      </p:sp>
    </p:spTree>
    <p:extLst>
      <p:ext uri="{BB962C8B-B14F-4D97-AF65-F5344CB8AC3E}">
        <p14:creationId xmlns:p14="http://schemas.microsoft.com/office/powerpoint/2010/main" val="24144731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This presentation</a:t>
            </a:r>
            <a:endParaRPr lang="en-CA" dirty="0"/>
          </a:p>
        </p:txBody>
      </p:sp>
      <p:sp>
        <p:nvSpPr>
          <p:cNvPr id="4" name="Content Placeholder 3"/>
          <p:cNvSpPr>
            <a:spLocks noGrp="1"/>
          </p:cNvSpPr>
          <p:nvPr>
            <p:ph idx="1"/>
          </p:nvPr>
        </p:nvSpPr>
        <p:spPr/>
        <p:txBody>
          <a:bodyPr/>
          <a:lstStyle/>
          <a:p>
            <a:r>
              <a:rPr lang="en-US" sz="2800" dirty="0"/>
              <a:t>Can be downloaded here:</a:t>
            </a:r>
          </a:p>
          <a:p>
            <a:pPr lvl="1"/>
            <a:r>
              <a:rPr lang="en-CA" sz="2400" dirty="0">
                <a:hlinkClick r:id="rId2"/>
              </a:rPr>
              <a:t>https://github.com/FHIR/documents/blob/master/presentations/</a:t>
            </a:r>
            <a:r>
              <a:rPr lang="en-US" sz="2400" dirty="0">
                <a:hlinkClick r:id="rId2"/>
              </a:rPr>
              <a:t>2017-10%20Payors</a:t>
            </a:r>
            <a:r>
              <a:rPr lang="en-CA" sz="2400" dirty="0">
                <a:hlinkClick r:id="rId2"/>
              </a:rPr>
              <a:t>/Guided%20FHIR.pptx</a:t>
            </a:r>
            <a:endParaRPr lang="en-CA" sz="2400" dirty="0"/>
          </a:p>
          <a:p>
            <a:pPr lvl="2"/>
            <a:r>
              <a:rPr lang="en-US" sz="2000" dirty="0"/>
              <a:t>Use “anonymous” and email address to logon</a:t>
            </a:r>
            <a:endParaRPr lang="en-CA" sz="2000" dirty="0"/>
          </a:p>
          <a:p>
            <a:pPr lvl="0"/>
            <a:r>
              <a:rPr lang="en-US" sz="2800" dirty="0"/>
              <a:t>Is licensed for use under the Creative Commons, specifically:</a:t>
            </a:r>
          </a:p>
          <a:p>
            <a:pPr lvl="1"/>
            <a:r>
              <a:rPr lang="en-CA" sz="2400" u="sng" dirty="0">
                <a:hlinkClick r:id="rId3"/>
              </a:rPr>
              <a:t>Creative Commons Attribution 3.0 </a:t>
            </a:r>
            <a:r>
              <a:rPr lang="en-CA" sz="2400" u="sng" dirty="0" err="1">
                <a:hlinkClick r:id="rId3"/>
              </a:rPr>
              <a:t>Unported</a:t>
            </a:r>
            <a:r>
              <a:rPr lang="en-CA" sz="2400" u="sng" dirty="0">
                <a:hlinkClick r:id="rId3"/>
              </a:rPr>
              <a:t> License</a:t>
            </a:r>
            <a:endParaRPr lang="en-CA" sz="2400" u="sng" dirty="0"/>
          </a:p>
          <a:p>
            <a:pPr lvl="1"/>
            <a:r>
              <a:rPr lang="en-US" sz="2400" dirty="0"/>
              <a:t>(Do with it as you wish, so long as you give</a:t>
            </a:r>
            <a:br>
              <a:rPr lang="en-US" sz="2400" dirty="0"/>
            </a:br>
            <a:r>
              <a:rPr lang="en-US" sz="2400" dirty="0"/>
              <a:t> credit)</a:t>
            </a:r>
            <a:endParaRPr lang="en-CA" sz="2400" dirty="0"/>
          </a:p>
        </p:txBody>
      </p:sp>
      <p:pic>
        <p:nvPicPr>
          <p:cNvPr id="5" name="Picture 4" descr="Creative Commons Licenc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15816" y="4077072"/>
            <a:ext cx="838200" cy="295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863213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FHIR distribution</a:t>
            </a:r>
          </a:p>
        </p:txBody>
      </p:sp>
      <p:sp>
        <p:nvSpPr>
          <p:cNvPr id="3" name="Content Placeholder 2"/>
          <p:cNvSpPr>
            <a:spLocks noGrp="1"/>
          </p:cNvSpPr>
          <p:nvPr>
            <p:ph idx="1"/>
          </p:nvPr>
        </p:nvSpPr>
        <p:spPr/>
        <p:txBody>
          <a:bodyPr/>
          <a:lstStyle/>
          <a:p>
            <a:r>
              <a:rPr lang="en-US" dirty="0"/>
              <a:t>Under Implementation-Support-Downloads:</a:t>
            </a:r>
          </a:p>
          <a:p>
            <a:pPr lvl="1"/>
            <a:r>
              <a:rPr lang="en-US" dirty="0"/>
              <a:t>The XSD schema’s / </a:t>
            </a:r>
            <a:r>
              <a:rPr lang="en-US" dirty="0" err="1"/>
              <a:t>schematrons</a:t>
            </a:r>
            <a:endParaRPr lang="en-US" dirty="0"/>
          </a:p>
          <a:p>
            <a:pPr lvl="1"/>
            <a:r>
              <a:rPr lang="en-US" dirty="0"/>
              <a:t>The Java / C# / Delphi zips (model, </a:t>
            </a:r>
            <a:r>
              <a:rPr lang="en-US" dirty="0" err="1"/>
              <a:t>serializers</a:t>
            </a:r>
            <a:r>
              <a:rPr lang="en-US" dirty="0"/>
              <a:t>, parsers, </a:t>
            </a:r>
            <a:r>
              <a:rPr lang="en-US" dirty="0" err="1"/>
              <a:t>etc</a:t>
            </a:r>
            <a:r>
              <a:rPr lang="en-US" dirty="0"/>
              <a:t>, both code &amp; binary)</a:t>
            </a:r>
          </a:p>
          <a:p>
            <a:pPr lvl="1"/>
            <a:r>
              <a:rPr lang="en-US" dirty="0"/>
              <a:t>All xml + </a:t>
            </a:r>
            <a:r>
              <a:rPr lang="en-US" dirty="0" err="1"/>
              <a:t>json</a:t>
            </a:r>
            <a:r>
              <a:rPr lang="en-US" dirty="0"/>
              <a:t> examples</a:t>
            </a:r>
          </a:p>
          <a:p>
            <a:pPr lvl="1"/>
            <a:r>
              <a:rPr lang="en-US" dirty="0"/>
              <a:t>Full spec for offline reading (always have your FHIR with you)</a:t>
            </a:r>
          </a:p>
        </p:txBody>
      </p:sp>
      <p:sp>
        <p:nvSpPr>
          <p:cNvPr id="4" name="Slide Number Placeholder 3"/>
          <p:cNvSpPr>
            <a:spLocks noGrp="1"/>
          </p:cNvSpPr>
          <p:nvPr>
            <p:ph type="sldNum" sz="quarter" idx="4"/>
          </p:nvPr>
        </p:nvSpPr>
        <p:spPr/>
        <p:txBody>
          <a:bodyPr/>
          <a:lstStyle/>
          <a:p>
            <a:fld id="{5CC3E5C4-3E2B-40F1-9F2B-C46CEB0C88DF}" type="slidenum">
              <a:rPr lang="en-CA" smtClean="0"/>
              <a:pPr/>
              <a:t>30</a:t>
            </a:fld>
            <a:endParaRPr lang="en-CA"/>
          </a:p>
        </p:txBody>
      </p:sp>
    </p:spTree>
    <p:extLst>
      <p:ext uri="{BB962C8B-B14F-4D97-AF65-F5344CB8AC3E}">
        <p14:creationId xmlns:p14="http://schemas.microsoft.com/office/powerpoint/2010/main" val="385465110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solidFill>
                  <a:schemeClr val="tx1"/>
                </a:solidFill>
              </a:rPr>
              <a:t>STU 3 Resource List</a:t>
            </a:r>
          </a:p>
        </p:txBody>
      </p:sp>
      <p:pic>
        <p:nvPicPr>
          <p:cNvPr id="4" name="Picture 3"/>
          <p:cNvPicPr>
            <a:picLocks noChangeAspect="1"/>
          </p:cNvPicPr>
          <p:nvPr/>
        </p:nvPicPr>
        <p:blipFill>
          <a:blip r:embed="rId2"/>
          <a:stretch>
            <a:fillRect/>
          </a:stretch>
        </p:blipFill>
        <p:spPr>
          <a:xfrm>
            <a:off x="322757" y="1124744"/>
            <a:ext cx="8269915" cy="5400600"/>
          </a:xfrm>
          <a:prstGeom prst="rect">
            <a:avLst/>
          </a:prstGeom>
        </p:spPr>
      </p:pic>
    </p:spTree>
    <p:extLst>
      <p:ext uri="{BB962C8B-B14F-4D97-AF65-F5344CB8AC3E}">
        <p14:creationId xmlns:p14="http://schemas.microsoft.com/office/powerpoint/2010/main" val="2561032492"/>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STU 3 Resource List</a:t>
            </a:r>
          </a:p>
        </p:txBody>
      </p:sp>
      <p:sp>
        <p:nvSpPr>
          <p:cNvPr id="7" name="Slide Number Placeholder 6"/>
          <p:cNvSpPr>
            <a:spLocks noGrp="1"/>
          </p:cNvSpPr>
          <p:nvPr>
            <p:ph type="sldNum" sz="quarter" idx="4"/>
          </p:nvPr>
        </p:nvSpPr>
        <p:spPr/>
        <p:txBody>
          <a:bodyPr/>
          <a:lstStyle/>
          <a:p>
            <a:fld id="{5CC3E5C4-3E2B-40F1-9F2B-C46CEB0C88DF}" type="slidenum">
              <a:rPr lang="en-CA" smtClean="0"/>
              <a:pPr/>
              <a:t>32</a:t>
            </a:fld>
            <a:endParaRPr lang="en-CA" dirty="0"/>
          </a:p>
        </p:txBody>
      </p:sp>
      <p:pic>
        <p:nvPicPr>
          <p:cNvPr id="3" name="Picture 2"/>
          <p:cNvPicPr>
            <a:picLocks noChangeAspect="1"/>
          </p:cNvPicPr>
          <p:nvPr/>
        </p:nvPicPr>
        <p:blipFill>
          <a:blip r:embed="rId2"/>
          <a:stretch>
            <a:fillRect/>
          </a:stretch>
        </p:blipFill>
        <p:spPr>
          <a:xfrm>
            <a:off x="251520" y="1628800"/>
            <a:ext cx="8640960" cy="2201310"/>
          </a:xfrm>
          <a:prstGeom prst="rect">
            <a:avLst/>
          </a:prstGeom>
        </p:spPr>
      </p:pic>
    </p:spTree>
    <p:extLst>
      <p:ext uri="{BB962C8B-B14F-4D97-AF65-F5344CB8AC3E}">
        <p14:creationId xmlns:p14="http://schemas.microsoft.com/office/powerpoint/2010/main" val="1841956063"/>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5CC3E5C4-3E2B-40F1-9F2B-C46CEB0C88DF}" type="slidenum">
              <a:rPr lang="en-CA" smtClean="0"/>
              <a:pPr/>
              <a:t>33</a:t>
            </a:fld>
            <a:endParaRPr lang="en-CA" dirty="0"/>
          </a:p>
        </p:txBody>
      </p:sp>
      <p:sp>
        <p:nvSpPr>
          <p:cNvPr id="2" name="Title 1"/>
          <p:cNvSpPr>
            <a:spLocks noGrp="1"/>
          </p:cNvSpPr>
          <p:nvPr>
            <p:ph type="title"/>
          </p:nvPr>
        </p:nvSpPr>
        <p:spPr/>
        <p:txBody>
          <a:bodyPr/>
          <a:lstStyle/>
          <a:p>
            <a:r>
              <a:rPr lang="en-US" noProof="0" dirty="0"/>
              <a:t>Resource Definitions</a:t>
            </a:r>
          </a:p>
        </p:txBody>
      </p:sp>
      <p:pic>
        <p:nvPicPr>
          <p:cNvPr id="7" name="Picture 6"/>
          <p:cNvPicPr>
            <a:picLocks noChangeAspect="1"/>
          </p:cNvPicPr>
          <p:nvPr/>
        </p:nvPicPr>
        <p:blipFill>
          <a:blip r:embed="rId2"/>
          <a:stretch>
            <a:fillRect/>
          </a:stretch>
        </p:blipFill>
        <p:spPr>
          <a:xfrm>
            <a:off x="251520" y="260648"/>
            <a:ext cx="8610030" cy="6120680"/>
          </a:xfrm>
          <a:prstGeom prst="rect">
            <a:avLst/>
          </a:prstGeom>
        </p:spPr>
      </p:pic>
    </p:spTree>
    <p:extLst>
      <p:ext uri="{BB962C8B-B14F-4D97-AF65-F5344CB8AC3E}">
        <p14:creationId xmlns:p14="http://schemas.microsoft.com/office/powerpoint/2010/main" val="3041863516"/>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Resource Definitions</a:t>
            </a:r>
          </a:p>
        </p:txBody>
      </p:sp>
      <p:sp>
        <p:nvSpPr>
          <p:cNvPr id="3" name="Slide Number Placeholder 2"/>
          <p:cNvSpPr>
            <a:spLocks noGrp="1"/>
          </p:cNvSpPr>
          <p:nvPr>
            <p:ph type="sldNum" sz="quarter" idx="4"/>
          </p:nvPr>
        </p:nvSpPr>
        <p:spPr/>
        <p:txBody>
          <a:bodyPr/>
          <a:lstStyle/>
          <a:p>
            <a:fld id="{5CC3E5C4-3E2B-40F1-9F2B-C46CEB0C88DF}" type="slidenum">
              <a:rPr lang="en-CA" smtClean="0"/>
              <a:pPr/>
              <a:t>34</a:t>
            </a:fld>
            <a:endParaRPr lang="en-CA" dirty="0"/>
          </a:p>
        </p:txBody>
      </p:sp>
      <p:pic>
        <p:nvPicPr>
          <p:cNvPr id="7" name="Picture 6"/>
          <p:cNvPicPr>
            <a:picLocks noChangeAspect="1"/>
          </p:cNvPicPr>
          <p:nvPr/>
        </p:nvPicPr>
        <p:blipFill>
          <a:blip r:embed="rId2"/>
          <a:stretch>
            <a:fillRect/>
          </a:stretch>
        </p:blipFill>
        <p:spPr>
          <a:xfrm>
            <a:off x="298172" y="1860136"/>
            <a:ext cx="8594308" cy="4593200"/>
          </a:xfrm>
          <a:prstGeom prst="rect">
            <a:avLst/>
          </a:prstGeom>
        </p:spPr>
      </p:pic>
    </p:spTree>
    <p:extLst>
      <p:ext uri="{BB962C8B-B14F-4D97-AF65-F5344CB8AC3E}">
        <p14:creationId xmlns:p14="http://schemas.microsoft.com/office/powerpoint/2010/main" val="1335161089"/>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5CC3E5C4-3E2B-40F1-9F2B-C46CEB0C88DF}" type="slidenum">
              <a:rPr lang="en-CA" smtClean="0"/>
              <a:pPr/>
              <a:t>35</a:t>
            </a:fld>
            <a:endParaRPr lang="en-CA" dirty="0"/>
          </a:p>
        </p:txBody>
      </p:sp>
      <p:sp>
        <p:nvSpPr>
          <p:cNvPr id="2" name="Title 1"/>
          <p:cNvSpPr>
            <a:spLocks noGrp="1"/>
          </p:cNvSpPr>
          <p:nvPr>
            <p:ph type="title"/>
          </p:nvPr>
        </p:nvSpPr>
        <p:spPr/>
        <p:txBody>
          <a:bodyPr/>
          <a:lstStyle/>
          <a:p>
            <a:r>
              <a:rPr lang="en-US" noProof="0" dirty="0"/>
              <a:t>Resource Definitions</a:t>
            </a:r>
          </a:p>
        </p:txBody>
      </p:sp>
      <p:pic>
        <p:nvPicPr>
          <p:cNvPr id="8" name="Picture 7"/>
          <p:cNvPicPr>
            <a:picLocks noChangeAspect="1"/>
          </p:cNvPicPr>
          <p:nvPr/>
        </p:nvPicPr>
        <p:blipFill>
          <a:blip r:embed="rId2"/>
          <a:stretch>
            <a:fillRect/>
          </a:stretch>
        </p:blipFill>
        <p:spPr>
          <a:xfrm>
            <a:off x="397902" y="248425"/>
            <a:ext cx="8369224" cy="6276919"/>
          </a:xfrm>
          <a:prstGeom prst="rect">
            <a:avLst/>
          </a:prstGeom>
        </p:spPr>
      </p:pic>
    </p:spTree>
    <p:extLst>
      <p:ext uri="{BB962C8B-B14F-4D97-AF65-F5344CB8AC3E}">
        <p14:creationId xmlns:p14="http://schemas.microsoft.com/office/powerpoint/2010/main" val="1744403363"/>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a:prstGeom prst="ellipse">
            <a:avLst/>
          </a:prstGeom>
        </p:spPr>
        <p:txBody>
          <a:bodyPr/>
          <a:lstStyle/>
          <a:p>
            <a:pPr>
              <a:defRPr/>
            </a:pPr>
            <a:fld id="{7BA541E5-6822-8543-9807-26155EA309BB}" type="slidenum">
              <a:rPr lang="en-US" smtClean="0"/>
              <a:pPr>
                <a:defRPr/>
              </a:pPr>
              <a:t>36</a:t>
            </a:fld>
            <a:endParaRPr lang="en-US" dirty="0"/>
          </a:p>
        </p:txBody>
      </p:sp>
      <p:sp>
        <p:nvSpPr>
          <p:cNvPr id="2" name="Title 1"/>
          <p:cNvSpPr>
            <a:spLocks noGrp="1"/>
          </p:cNvSpPr>
          <p:nvPr>
            <p:ph type="title"/>
          </p:nvPr>
        </p:nvSpPr>
        <p:spPr/>
        <p:txBody>
          <a:bodyPr/>
          <a:lstStyle/>
          <a:p>
            <a:r>
              <a:rPr lang="en-US" noProof="0" dirty="0"/>
              <a:t>Resource Definitions</a:t>
            </a:r>
          </a:p>
        </p:txBody>
      </p:sp>
      <p:pic>
        <p:nvPicPr>
          <p:cNvPr id="7" name="Picture 6"/>
          <p:cNvPicPr>
            <a:picLocks noChangeAspect="1"/>
          </p:cNvPicPr>
          <p:nvPr/>
        </p:nvPicPr>
        <p:blipFill>
          <a:blip r:embed="rId2"/>
          <a:stretch>
            <a:fillRect/>
          </a:stretch>
        </p:blipFill>
        <p:spPr>
          <a:xfrm>
            <a:off x="614200" y="235912"/>
            <a:ext cx="7920880" cy="6290468"/>
          </a:xfrm>
          <a:prstGeom prst="rect">
            <a:avLst/>
          </a:prstGeom>
        </p:spPr>
      </p:pic>
    </p:spTree>
    <p:extLst>
      <p:ext uri="{BB962C8B-B14F-4D97-AF65-F5344CB8AC3E}">
        <p14:creationId xmlns:p14="http://schemas.microsoft.com/office/powerpoint/2010/main" val="2106414780"/>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What Paradigm</a:t>
            </a:r>
          </a:p>
        </p:txBody>
      </p:sp>
      <p:sp>
        <p:nvSpPr>
          <p:cNvPr id="5" name="Text Placeholder 4"/>
          <p:cNvSpPr>
            <a:spLocks noGrp="1"/>
          </p:cNvSpPr>
          <p:nvPr>
            <p:ph type="body" idx="1"/>
          </p:nvPr>
        </p:nvSpPr>
        <p:spPr/>
        <p:txBody>
          <a:bodyPr/>
          <a:lstStyle/>
          <a:p>
            <a:endParaRPr lang="en-CA" dirty="0"/>
          </a:p>
        </p:txBody>
      </p:sp>
    </p:spTree>
    <p:extLst>
      <p:ext uri="{BB962C8B-B14F-4D97-AF65-F5344CB8AC3E}">
        <p14:creationId xmlns:p14="http://schemas.microsoft.com/office/powerpoint/2010/main" val="257016285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Paradigms</a:t>
            </a:r>
          </a:p>
        </p:txBody>
      </p:sp>
      <p:sp>
        <p:nvSpPr>
          <p:cNvPr id="3" name="Content Placeholder 2"/>
          <p:cNvSpPr>
            <a:spLocks noGrp="1"/>
          </p:cNvSpPr>
          <p:nvPr>
            <p:ph idx="1"/>
          </p:nvPr>
        </p:nvSpPr>
        <p:spPr/>
        <p:txBody>
          <a:bodyPr/>
          <a:lstStyle/>
          <a:p>
            <a:r>
              <a:rPr lang="en-US" noProof="0" dirty="0"/>
              <a:t>FHIR supports 4 interoperability paradigms</a:t>
            </a:r>
          </a:p>
        </p:txBody>
      </p:sp>
      <p:sp>
        <p:nvSpPr>
          <p:cNvPr id="4" name="Slide Number Placeholder 3"/>
          <p:cNvSpPr>
            <a:spLocks noGrp="1"/>
          </p:cNvSpPr>
          <p:nvPr>
            <p:ph type="sldNum" sz="quarter" idx="4"/>
          </p:nvPr>
        </p:nvSpPr>
        <p:spPr/>
        <p:txBody>
          <a:bodyPr/>
          <a:lstStyle/>
          <a:p>
            <a:fld id="{5CC3E5C4-3E2B-40F1-9F2B-C46CEB0C88DF}" type="slidenum">
              <a:rPr lang="en-CA" smtClean="0"/>
              <a:pPr/>
              <a:t>38</a:t>
            </a:fld>
            <a:endParaRPr lang="en-CA" dirty="0"/>
          </a:p>
        </p:txBody>
      </p:sp>
      <p:graphicFrame>
        <p:nvGraphicFramePr>
          <p:cNvPr id="5" name="Diagram 4"/>
          <p:cNvGraphicFramePr/>
          <p:nvPr>
            <p:extLst>
              <p:ext uri="{D42A27DB-BD31-4B8C-83A1-F6EECF244321}">
                <p14:modId xmlns:p14="http://schemas.microsoft.com/office/powerpoint/2010/main" val="3082956222"/>
              </p:ext>
            </p:extLst>
          </p:nvPr>
        </p:nvGraphicFramePr>
        <p:xfrm>
          <a:off x="-180528" y="2348880"/>
          <a:ext cx="6096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Content Placeholder 2"/>
          <p:cNvSpPr txBox="1">
            <a:spLocks/>
          </p:cNvSpPr>
          <p:nvPr/>
        </p:nvSpPr>
        <p:spPr bwMode="auto">
          <a:xfrm>
            <a:off x="5292080" y="3140968"/>
            <a:ext cx="2952328" cy="1296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chemeClr val="accent1"/>
              </a:buClr>
              <a:buSzPct val="75000"/>
              <a:buFont typeface="Wingdings" pitchFamily="2" charset="2"/>
              <a:buChar char="n"/>
              <a:defRPr sz="3100">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1"/>
              </a:buClr>
              <a:buSzPct val="65000"/>
              <a:buFont typeface="Wingdings" pitchFamily="2" charset="2"/>
              <a:buChar char="Ø"/>
              <a:defRPr sz="2600">
                <a:solidFill>
                  <a:schemeClr val="tx1"/>
                </a:solidFill>
                <a:latin typeface="+mn-lt"/>
              </a:defRPr>
            </a:lvl2pPr>
            <a:lvl3pPr marL="1143000" indent="-228600" algn="l" rtl="0" eaLnBrk="1" fontAlgn="base" hangingPunct="1">
              <a:spcBef>
                <a:spcPct val="20000"/>
              </a:spcBef>
              <a:spcAft>
                <a:spcPct val="0"/>
              </a:spcAft>
              <a:buClr>
                <a:schemeClr val="folHlink"/>
              </a:buClr>
              <a:buSzPct val="55000"/>
              <a:buFont typeface="Wingdings" pitchFamily="2" charset="2"/>
              <a:buChar char="n"/>
              <a:defRPr sz="2400">
                <a:solidFill>
                  <a:schemeClr val="tx1"/>
                </a:solidFill>
                <a:latin typeface="+mn-lt"/>
              </a:defRPr>
            </a:lvl3pPr>
            <a:lvl4pPr marL="1600200" indent="-228600" algn="l" rtl="0" eaLnBrk="1" fontAlgn="base" hangingPunct="1">
              <a:spcBef>
                <a:spcPct val="20000"/>
              </a:spcBef>
              <a:spcAft>
                <a:spcPct val="0"/>
              </a:spcAft>
              <a:buClr>
                <a:schemeClr val="folHlink"/>
              </a:buClr>
              <a:buChar char="•"/>
              <a:defRPr sz="2000">
                <a:solidFill>
                  <a:schemeClr val="tx1"/>
                </a:solidFill>
                <a:latin typeface="+mn-lt"/>
              </a:defRPr>
            </a:lvl4pPr>
            <a:lvl5pPr marL="20574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5pPr>
            <a:lvl6pPr marL="25146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6pPr>
            <a:lvl7pPr marL="29718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7pPr>
            <a:lvl8pPr marL="34290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8pPr>
            <a:lvl9pPr marL="38862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9pPr>
          </a:lstStyle>
          <a:p>
            <a:pPr marL="0" indent="0">
              <a:buNone/>
            </a:pPr>
            <a:r>
              <a:rPr lang="en-US" kern="0" dirty="0">
                <a:solidFill>
                  <a:schemeClr val="accent1"/>
                </a:solidFill>
              </a:rPr>
              <a:t>What should you use when?</a:t>
            </a:r>
          </a:p>
        </p:txBody>
      </p:sp>
    </p:spTree>
    <p:extLst>
      <p:ext uri="{BB962C8B-B14F-4D97-AF65-F5344CB8AC3E}">
        <p14:creationId xmlns:p14="http://schemas.microsoft.com/office/powerpoint/2010/main" val="105409250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REST</a:t>
            </a:r>
          </a:p>
        </p:txBody>
      </p:sp>
      <p:sp>
        <p:nvSpPr>
          <p:cNvPr id="3" name="Content Placeholder 2"/>
          <p:cNvSpPr>
            <a:spLocks noGrp="1"/>
          </p:cNvSpPr>
          <p:nvPr>
            <p:ph idx="1"/>
          </p:nvPr>
        </p:nvSpPr>
        <p:spPr/>
        <p:txBody>
          <a:bodyPr/>
          <a:lstStyle/>
          <a:p>
            <a:r>
              <a:rPr lang="en-US" noProof="0" dirty="0"/>
              <a:t>Simple, out-of-the-box interoperability</a:t>
            </a:r>
          </a:p>
          <a:p>
            <a:r>
              <a:rPr lang="en-US" noProof="0" dirty="0"/>
              <a:t>Leverage</a:t>
            </a:r>
            <a:r>
              <a:rPr lang="en-US" baseline="0" noProof="0" dirty="0"/>
              <a:t> HTTP: GET, POST, etc.</a:t>
            </a:r>
          </a:p>
          <a:p>
            <a:r>
              <a:rPr lang="en-US" noProof="0" dirty="0"/>
              <a:t>Pre-defined operations</a:t>
            </a:r>
          </a:p>
          <a:p>
            <a:pPr lvl="1"/>
            <a:r>
              <a:rPr lang="en-US" noProof="0" dirty="0"/>
              <a:t>Create, Read, Update, Delete</a:t>
            </a:r>
          </a:p>
          <a:p>
            <a:pPr lvl="1"/>
            <a:r>
              <a:rPr lang="en-US" noProof="0" dirty="0"/>
              <a:t>Also: </a:t>
            </a:r>
            <a:r>
              <a:rPr lang="en-US" dirty="0"/>
              <a:t>Read Version, Search (resource/type/server), History (resource/type/server), </a:t>
            </a:r>
            <a:r>
              <a:rPr lang="en-US" noProof="0" dirty="0"/>
              <a:t>Capabilities, Patch, Batch &amp; Transaction</a:t>
            </a:r>
          </a:p>
        </p:txBody>
      </p:sp>
      <p:sp>
        <p:nvSpPr>
          <p:cNvPr id="4" name="Slide Number Placeholder 3"/>
          <p:cNvSpPr>
            <a:spLocks noGrp="1"/>
          </p:cNvSpPr>
          <p:nvPr>
            <p:ph type="sldNum" sz="quarter" idx="4"/>
          </p:nvPr>
        </p:nvSpPr>
        <p:spPr/>
        <p:txBody>
          <a:bodyPr/>
          <a:lstStyle/>
          <a:p>
            <a:fld id="{5CC3E5C4-3E2B-40F1-9F2B-C46CEB0C88DF}" type="slidenum">
              <a:rPr lang="en-CA" smtClean="0"/>
              <a:pPr/>
              <a:t>39</a:t>
            </a:fld>
            <a:endParaRPr lang="en-CA" dirty="0"/>
          </a:p>
        </p:txBody>
      </p:sp>
      <p:graphicFrame>
        <p:nvGraphicFramePr>
          <p:cNvPr id="5" name="Diagram 4"/>
          <p:cNvGraphicFramePr/>
          <p:nvPr>
            <p:extLst>
              <p:ext uri="{D42A27DB-BD31-4B8C-83A1-F6EECF244321}">
                <p14:modId xmlns:p14="http://schemas.microsoft.com/office/powerpoint/2010/main" val="1360073690"/>
              </p:ext>
            </p:extLst>
          </p:nvPr>
        </p:nvGraphicFramePr>
        <p:xfrm>
          <a:off x="7092280" y="2420888"/>
          <a:ext cx="1775520" cy="15437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125990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dirty="0"/>
              <a:t>Attendees</a:t>
            </a:r>
          </a:p>
        </p:txBody>
      </p:sp>
      <p:sp>
        <p:nvSpPr>
          <p:cNvPr id="8195" name="Rectangle 3"/>
          <p:cNvSpPr>
            <a:spLocks noGrp="1" noChangeArrowheads="1"/>
          </p:cNvSpPr>
          <p:nvPr>
            <p:ph idx="1"/>
          </p:nvPr>
        </p:nvSpPr>
        <p:spPr/>
        <p:txBody>
          <a:bodyPr/>
          <a:lstStyle/>
          <a:p>
            <a:r>
              <a:rPr lang="en-US" dirty="0"/>
              <a:t>What is your role?</a:t>
            </a:r>
          </a:p>
          <a:p>
            <a:r>
              <a:rPr lang="en-US" dirty="0"/>
              <a:t>HL7 (v2/v3/CDA) background?</a:t>
            </a:r>
          </a:p>
          <a:p>
            <a:r>
              <a:rPr lang="en-US" dirty="0"/>
              <a:t>How familiar are you with FHIR?</a:t>
            </a:r>
          </a:p>
          <a:p>
            <a:r>
              <a:rPr lang="en-US" dirty="0"/>
              <a:t>What are the interoperability “pain points” that impact you the most?</a:t>
            </a:r>
          </a:p>
          <a:p>
            <a:r>
              <a:rPr lang="en-US" dirty="0"/>
              <a:t>What is the </a:t>
            </a:r>
            <a:r>
              <a:rPr lang="en-US" b="1" dirty="0"/>
              <a:t>one</a:t>
            </a:r>
            <a:r>
              <a:rPr lang="en-US" dirty="0"/>
              <a:t> thing that will make today most valuable for you?</a:t>
            </a:r>
          </a:p>
        </p:txBody>
      </p:sp>
      <p:sp>
        <p:nvSpPr>
          <p:cNvPr id="5" name="Slide Number Placeholder 4"/>
          <p:cNvSpPr>
            <a:spLocks noGrp="1"/>
          </p:cNvSpPr>
          <p:nvPr>
            <p:ph type="sldNum" sz="quarter" idx="4"/>
          </p:nvPr>
        </p:nvSpPr>
        <p:spPr/>
        <p:txBody>
          <a:bodyPr/>
          <a:lstStyle/>
          <a:p>
            <a:fld id="{64C44300-96F5-4E68-AEBC-759F83B9379E}" type="slidenum">
              <a:rPr lang="en-US" smtClean="0"/>
              <a:pPr/>
              <a:t>4</a:t>
            </a:fld>
            <a:endParaRPr lang="en-US" dirty="0"/>
          </a:p>
        </p:txBody>
      </p:sp>
    </p:spTree>
    <p:extLst>
      <p:ext uri="{BB962C8B-B14F-4D97-AF65-F5344CB8AC3E}">
        <p14:creationId xmlns:p14="http://schemas.microsoft.com/office/powerpoint/2010/main" val="300589277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FHIR Resource URLs</a:t>
            </a:r>
          </a:p>
        </p:txBody>
      </p:sp>
      <p:graphicFrame>
        <p:nvGraphicFramePr>
          <p:cNvPr id="7" name="Content Placeholder 6"/>
          <p:cNvGraphicFramePr>
            <a:graphicFrameLocks noGrp="1"/>
          </p:cNvGraphicFramePr>
          <p:nvPr>
            <p:ph sz="quarter" idx="1"/>
            <p:extLst>
              <p:ext uri="{D42A27DB-BD31-4B8C-83A1-F6EECF244321}">
                <p14:modId xmlns:p14="http://schemas.microsoft.com/office/powerpoint/2010/main" val="1239841809"/>
              </p:ext>
            </p:extLst>
          </p:nvPr>
        </p:nvGraphicFramePr>
        <p:xfrm>
          <a:off x="323527" y="1700809"/>
          <a:ext cx="8352930" cy="4089525"/>
        </p:xfrm>
        <a:graphic>
          <a:graphicData uri="http://schemas.openxmlformats.org/drawingml/2006/table">
            <a:tbl>
              <a:tblPr firstRow="1" bandRow="1">
                <a:tableStyleId>{5C22544A-7EE6-4342-B048-85BDC9FD1C3A}</a:tableStyleId>
              </a:tblPr>
              <a:tblGrid>
                <a:gridCol w="2160241">
                  <a:extLst>
                    <a:ext uri="{9D8B030D-6E8A-4147-A177-3AD203B41FA5}">
                      <a16:colId xmlns:a16="http://schemas.microsoft.com/office/drawing/2014/main" val="20000"/>
                    </a:ext>
                  </a:extLst>
                </a:gridCol>
                <a:gridCol w="1728192">
                  <a:extLst>
                    <a:ext uri="{9D8B030D-6E8A-4147-A177-3AD203B41FA5}">
                      <a16:colId xmlns:a16="http://schemas.microsoft.com/office/drawing/2014/main" val="20001"/>
                    </a:ext>
                  </a:extLst>
                </a:gridCol>
                <a:gridCol w="2592288">
                  <a:extLst>
                    <a:ext uri="{9D8B030D-6E8A-4147-A177-3AD203B41FA5}">
                      <a16:colId xmlns:a16="http://schemas.microsoft.com/office/drawing/2014/main" val="20002"/>
                    </a:ext>
                  </a:extLst>
                </a:gridCol>
                <a:gridCol w="1872209">
                  <a:extLst>
                    <a:ext uri="{9D8B030D-6E8A-4147-A177-3AD203B41FA5}">
                      <a16:colId xmlns:a16="http://schemas.microsoft.com/office/drawing/2014/main" val="20003"/>
                    </a:ext>
                  </a:extLst>
                </a:gridCol>
              </a:tblGrid>
              <a:tr h="643307">
                <a:tc>
                  <a:txBody>
                    <a:bodyPr/>
                    <a:lstStyle/>
                    <a:p>
                      <a:r>
                        <a:rPr kumimoji="0" lang="en-AU" sz="2000" b="1" kern="1200" dirty="0">
                          <a:solidFill>
                            <a:schemeClr val="bg1"/>
                          </a:solidFill>
                          <a:latin typeface="Franklin Gothic Book" charset="0"/>
                          <a:ea typeface="ＭＳ Ｐゴシック" charset="-128"/>
                          <a:cs typeface="ＭＳ Ｐゴシック" charset="-128"/>
                        </a:rPr>
                        <a:t>Template</a:t>
                      </a:r>
                    </a:p>
                  </a:txBody>
                  <a:tcPr/>
                </a:tc>
                <a:tc>
                  <a:txBody>
                    <a:bodyPr/>
                    <a:lstStyle/>
                    <a:p>
                      <a:r>
                        <a:rPr kumimoji="0" lang="en-AU" sz="2000" b="1" kern="1200" dirty="0">
                          <a:solidFill>
                            <a:schemeClr val="bg1"/>
                          </a:solidFill>
                          <a:latin typeface="Franklin Gothic Book" charset="0"/>
                          <a:ea typeface="ＭＳ Ｐゴシック" charset="-128"/>
                          <a:cs typeface="ＭＳ Ｐゴシック" charset="-128"/>
                        </a:rPr>
                        <a:t>Description</a:t>
                      </a:r>
                    </a:p>
                  </a:txBody>
                  <a:tcPr/>
                </a:tc>
                <a:tc>
                  <a:txBody>
                    <a:bodyPr/>
                    <a:lstStyle/>
                    <a:p>
                      <a:r>
                        <a:rPr kumimoji="0" lang="en-AU" sz="1600" b="1" kern="1200" dirty="0">
                          <a:solidFill>
                            <a:schemeClr val="bg1"/>
                          </a:solidFill>
                          <a:latin typeface="Franklin Gothic Book" charset="0"/>
                          <a:ea typeface="ＭＳ Ｐゴシック" charset="-128"/>
                          <a:cs typeface="ＭＳ Ｐゴシック" charset="-128"/>
                        </a:rPr>
                        <a:t>Example</a:t>
                      </a:r>
                    </a:p>
                  </a:txBody>
                  <a:tcPr/>
                </a:tc>
                <a:tc>
                  <a:txBody>
                    <a:bodyPr/>
                    <a:lstStyle/>
                    <a:p>
                      <a:r>
                        <a:rPr kumimoji="0" lang="en-AU" sz="1600" b="1" kern="1200" dirty="0">
                          <a:solidFill>
                            <a:schemeClr val="bg1"/>
                          </a:solidFill>
                          <a:latin typeface="Franklin Gothic Book" charset="0"/>
                          <a:ea typeface="ＭＳ Ｐゴシック" charset="-128"/>
                          <a:cs typeface="ＭＳ Ｐゴシック" charset="-128"/>
                        </a:rPr>
                        <a:t>Operations</a:t>
                      </a:r>
                    </a:p>
                  </a:txBody>
                  <a:tcPr/>
                </a:tc>
                <a:extLst>
                  <a:ext uri="{0D108BD9-81ED-4DB2-BD59-A6C34878D82A}">
                    <a16:rowId xmlns:a16="http://schemas.microsoft.com/office/drawing/2014/main" val="10000"/>
                  </a:ext>
                </a:extLst>
              </a:tr>
              <a:tr h="579120">
                <a:tc>
                  <a:txBody>
                    <a:bodyPr/>
                    <a:lstStyle/>
                    <a:p>
                      <a:r>
                        <a:rPr kumimoji="0" lang="en-AU" sz="2000" b="1" kern="1200" dirty="0">
                          <a:solidFill>
                            <a:schemeClr val="tx1"/>
                          </a:solidFill>
                          <a:latin typeface="Franklin Gothic Book" charset="0"/>
                          <a:ea typeface="ＭＳ Ｐゴシック" charset="-128"/>
                          <a:cs typeface="ＭＳ Ｐゴシック" charset="-128"/>
                        </a:rPr>
                        <a:t>[base]</a:t>
                      </a:r>
                    </a:p>
                  </a:txBody>
                  <a:tcPr/>
                </a:tc>
                <a:tc>
                  <a:txBody>
                    <a:bodyPr/>
                    <a:lstStyle/>
                    <a:p>
                      <a:r>
                        <a:rPr kumimoji="0" lang="en-AU" sz="2000" b="1" kern="1200" dirty="0">
                          <a:solidFill>
                            <a:schemeClr val="tx1"/>
                          </a:solidFill>
                          <a:latin typeface="Franklin Gothic Book" charset="0"/>
                          <a:ea typeface="ＭＳ Ｐゴシック" charset="-128"/>
                          <a:cs typeface="ＭＳ Ｐゴシック" charset="-128"/>
                        </a:rPr>
                        <a:t>Server URL</a:t>
                      </a:r>
                    </a:p>
                  </a:txBody>
                  <a:tcPr/>
                </a:tc>
                <a:tc>
                  <a:txBody>
                    <a:bodyPr/>
                    <a:lstStyle/>
                    <a:p>
                      <a:r>
                        <a:rPr kumimoji="0" lang="en-AU" sz="1600" b="1" kern="1200" dirty="0">
                          <a:solidFill>
                            <a:schemeClr val="tx1"/>
                          </a:solidFill>
                          <a:latin typeface="Franklin Gothic Book" charset="0"/>
                          <a:ea typeface="ＭＳ Ｐゴシック" charset="-128"/>
                          <a:cs typeface="ＭＳ Ｐゴシック" charset="-128"/>
                        </a:rPr>
                        <a:t>http://fhir.com</a:t>
                      </a:r>
                    </a:p>
                  </a:txBody>
                  <a:tcPr/>
                </a:tc>
                <a:tc>
                  <a:txBody>
                    <a:bodyPr/>
                    <a:lstStyle/>
                    <a:p>
                      <a:r>
                        <a:rPr kumimoji="0" lang="en-AU" sz="1600" b="1" kern="1200" dirty="0">
                          <a:solidFill>
                            <a:schemeClr val="tx1"/>
                          </a:solidFill>
                          <a:latin typeface="Franklin Gothic Book" charset="0"/>
                          <a:ea typeface="ＭＳ Ｐゴシック" charset="-128"/>
                          <a:cs typeface="ＭＳ Ｐゴシック" charset="-128"/>
                        </a:rPr>
                        <a:t>GET, POST</a:t>
                      </a:r>
                    </a:p>
                  </a:txBody>
                  <a:tcPr/>
                </a:tc>
                <a:extLst>
                  <a:ext uri="{0D108BD9-81ED-4DB2-BD59-A6C34878D82A}">
                    <a16:rowId xmlns:a16="http://schemas.microsoft.com/office/drawing/2014/main" val="10001"/>
                  </a:ext>
                </a:extLst>
              </a:tr>
              <a:tr h="706858">
                <a:tc>
                  <a:txBody>
                    <a:bodyPr/>
                    <a:lstStyle/>
                    <a:p>
                      <a:r>
                        <a:rPr kumimoji="0" lang="en-AU" sz="2000" b="1" kern="1200" dirty="0">
                          <a:solidFill>
                            <a:schemeClr val="tx1"/>
                          </a:solidFill>
                          <a:latin typeface="Franklin Gothic Book" charset="0"/>
                          <a:ea typeface="ＭＳ Ｐゴシック" charset="-128"/>
                          <a:cs typeface="ＭＳ Ｐゴシック" charset="-128"/>
                        </a:rPr>
                        <a:t>[base]/[type]</a:t>
                      </a:r>
                    </a:p>
                  </a:txBody>
                  <a:tcPr/>
                </a:tc>
                <a:tc>
                  <a:txBody>
                    <a:bodyPr/>
                    <a:lstStyle/>
                    <a:p>
                      <a:r>
                        <a:rPr kumimoji="0" lang="en-AU" sz="2000" b="1" kern="1200" baseline="0" dirty="0">
                          <a:solidFill>
                            <a:schemeClr val="tx1"/>
                          </a:solidFill>
                          <a:latin typeface="Franklin Gothic Book" charset="0"/>
                          <a:ea typeface="ＭＳ Ｐゴシック" charset="-128"/>
                          <a:cs typeface="ＭＳ Ｐゴシック" charset="-128"/>
                        </a:rPr>
                        <a:t>Collection Manager</a:t>
                      </a:r>
                    </a:p>
                  </a:txBody>
                  <a:tcPr/>
                </a:tc>
                <a:tc>
                  <a:txBody>
                    <a:bodyPr/>
                    <a:lstStyle/>
                    <a:p>
                      <a:r>
                        <a:rPr kumimoji="0" lang="en-AU" sz="1600" b="1" kern="1200" dirty="0">
                          <a:solidFill>
                            <a:schemeClr val="tx1"/>
                          </a:solidFill>
                          <a:latin typeface="Franklin Gothic Book" charset="0"/>
                          <a:ea typeface="ＭＳ Ｐゴシック" charset="-128"/>
                          <a:cs typeface="ＭＳ Ｐゴシック" charset="-128"/>
                        </a:rPr>
                        <a:t>http://fhir.com/Patient</a:t>
                      </a:r>
                    </a:p>
                  </a:txBody>
                  <a:tcPr/>
                </a:tc>
                <a:tc>
                  <a:txBody>
                    <a:bodyPr/>
                    <a:lstStyle/>
                    <a:p>
                      <a:r>
                        <a:rPr kumimoji="0" lang="en-AU" sz="1600" b="1" kern="1200" dirty="0">
                          <a:solidFill>
                            <a:schemeClr val="tx1"/>
                          </a:solidFill>
                          <a:latin typeface="Franklin Gothic Book" charset="0"/>
                          <a:ea typeface="ＭＳ Ｐゴシック" charset="-128"/>
                          <a:cs typeface="ＭＳ Ｐゴシック" charset="-128"/>
                        </a:rPr>
                        <a:t>GET, POST</a:t>
                      </a:r>
                    </a:p>
                  </a:txBody>
                  <a:tcPr/>
                </a:tc>
                <a:extLst>
                  <a:ext uri="{0D108BD9-81ED-4DB2-BD59-A6C34878D82A}">
                    <a16:rowId xmlns:a16="http://schemas.microsoft.com/office/drawing/2014/main" val="10002"/>
                  </a:ext>
                </a:extLst>
              </a:tr>
              <a:tr h="720080">
                <a:tc>
                  <a:txBody>
                    <a:bodyPr/>
                    <a:lstStyle/>
                    <a:p>
                      <a:r>
                        <a:rPr kumimoji="0" lang="en-AU" sz="2000" b="1" kern="1200" dirty="0">
                          <a:solidFill>
                            <a:schemeClr val="tx1"/>
                          </a:solidFill>
                          <a:latin typeface="Franklin Gothic Book" charset="0"/>
                          <a:ea typeface="ＭＳ Ｐゴシック" charset="-128"/>
                          <a:cs typeface="ＭＳ Ｐゴシック" charset="-128"/>
                        </a:rPr>
                        <a:t>[base]/[type]/[id]</a:t>
                      </a:r>
                    </a:p>
                  </a:txBody>
                  <a:tcPr/>
                </a:tc>
                <a:tc>
                  <a:txBody>
                    <a:bodyPr/>
                    <a:lstStyle/>
                    <a:p>
                      <a:r>
                        <a:rPr kumimoji="0" lang="en-AU" sz="2000" b="1" kern="1200" dirty="0">
                          <a:solidFill>
                            <a:schemeClr val="tx1"/>
                          </a:solidFill>
                          <a:latin typeface="Franklin Gothic Book" charset="0"/>
                          <a:ea typeface="ＭＳ Ｐゴシック" charset="-128"/>
                          <a:cs typeface="ＭＳ Ｐゴシック" charset="-128"/>
                        </a:rPr>
                        <a:t>URL for a resource</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AU" sz="1600" b="1" kern="1200" dirty="0">
                          <a:solidFill>
                            <a:schemeClr val="tx1"/>
                          </a:solidFill>
                          <a:latin typeface="Franklin Gothic Book" charset="0"/>
                          <a:ea typeface="ＭＳ Ｐゴシック" charset="-128"/>
                          <a:cs typeface="ＭＳ Ｐゴシック" charset="-128"/>
                        </a:rPr>
                        <a:t>http://fhir.com/Patient</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AU" sz="1600" b="1" kern="1200" dirty="0">
                          <a:solidFill>
                            <a:schemeClr val="tx1"/>
                          </a:solidFill>
                          <a:latin typeface="Franklin Gothic Book" charset="0"/>
                          <a:ea typeface="ＭＳ Ｐゴシック" charset="-128"/>
                          <a:cs typeface="ＭＳ Ｐゴシック" charset="-128"/>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AU" sz="1600" b="1" kern="1200" dirty="0">
                          <a:solidFill>
                            <a:schemeClr val="tx1"/>
                          </a:solidFill>
                          <a:latin typeface="Franklin Gothic Book" charset="0"/>
                          <a:ea typeface="ＭＳ Ｐゴシック" charset="-128"/>
                          <a:cs typeface="ＭＳ Ｐゴシック" charset="-128"/>
                        </a:rPr>
                        <a:t>GET, PUT, DELETE, PATCH</a:t>
                      </a:r>
                    </a:p>
                  </a:txBody>
                  <a:tcPr/>
                </a:tc>
                <a:extLst>
                  <a:ext uri="{0D108BD9-81ED-4DB2-BD59-A6C34878D82A}">
                    <a16:rowId xmlns:a16="http://schemas.microsoft.com/office/drawing/2014/main" val="10003"/>
                  </a:ext>
                </a:extLst>
              </a:tr>
              <a:tr h="7200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AU" sz="2000" b="1" kern="1200" dirty="0">
                          <a:solidFill>
                            <a:schemeClr val="tx1"/>
                          </a:solidFill>
                          <a:latin typeface="Franklin Gothic Book" charset="0"/>
                          <a:ea typeface="ＭＳ Ｐゴシック" charset="-128"/>
                          <a:cs typeface="ＭＳ Ｐゴシック" charset="-128"/>
                        </a:rPr>
                        <a:t>[base]/[type]/[id]/_history/[vid]</a:t>
                      </a:r>
                    </a:p>
                  </a:txBody>
                  <a:tcPr/>
                </a:tc>
                <a:tc>
                  <a:txBody>
                    <a:bodyPr/>
                    <a:lstStyle/>
                    <a:p>
                      <a:r>
                        <a:rPr kumimoji="0" lang="en-AU" sz="2000" b="1" kern="1200" baseline="0" dirty="0">
                          <a:solidFill>
                            <a:schemeClr val="tx1"/>
                          </a:solidFill>
                          <a:latin typeface="Franklin Gothic Book" charset="0"/>
                          <a:ea typeface="ＭＳ Ｐゴシック" charset="-128"/>
                          <a:cs typeface="ＭＳ Ｐゴシック" charset="-128"/>
                        </a:rPr>
                        <a:t>Past version</a:t>
                      </a:r>
                      <a:endParaRPr kumimoji="0" lang="en-AU" sz="2000" b="1" kern="1200" dirty="0">
                        <a:solidFill>
                          <a:schemeClr val="tx1"/>
                        </a:solidFill>
                        <a:latin typeface="Franklin Gothic Book" charset="0"/>
                        <a:ea typeface="ＭＳ Ｐゴシック" charset="-128"/>
                        <a:cs typeface="ＭＳ Ｐゴシック"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AU" sz="1600" b="1" kern="1200" dirty="0">
                          <a:solidFill>
                            <a:schemeClr val="tx1"/>
                          </a:solidFill>
                          <a:latin typeface="Franklin Gothic Book" charset="0"/>
                          <a:ea typeface="ＭＳ Ｐゴシック" charset="-128"/>
                          <a:cs typeface="ＭＳ Ｐゴシック" charset="-128"/>
                        </a:rPr>
                        <a:t>http://fhir.com/Patient/23/_history/2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AU" sz="1600" b="1" kern="1200" dirty="0">
                          <a:solidFill>
                            <a:schemeClr val="tx1"/>
                          </a:solidFill>
                          <a:latin typeface="Franklin Gothic Book" charset="0"/>
                          <a:ea typeface="ＭＳ Ｐゴシック" charset="-128"/>
                          <a:cs typeface="ＭＳ Ｐゴシック" charset="-128"/>
                        </a:rPr>
                        <a:t>GET</a:t>
                      </a:r>
                    </a:p>
                  </a:txBody>
                  <a:tcPr/>
                </a:tc>
                <a:extLst>
                  <a:ext uri="{0D108BD9-81ED-4DB2-BD59-A6C34878D82A}">
                    <a16:rowId xmlns:a16="http://schemas.microsoft.com/office/drawing/2014/main" val="2232390786"/>
                  </a:ext>
                </a:extLst>
              </a:tr>
              <a:tr h="720080">
                <a:tc>
                  <a:txBody>
                    <a:bodyPr/>
                    <a:lstStyle/>
                    <a:p>
                      <a:r>
                        <a:rPr kumimoji="0" lang="en-AU" sz="2000" b="1" kern="1200" dirty="0">
                          <a:solidFill>
                            <a:schemeClr val="tx1"/>
                          </a:solidFill>
                          <a:latin typeface="Franklin Gothic Book" charset="0"/>
                          <a:ea typeface="ＭＳ Ｐゴシック" charset="-128"/>
                          <a:cs typeface="ＭＳ Ｐゴシック" charset="-128"/>
                        </a:rPr>
                        <a:t>[base]/([type]/([id]/)?)?$[name]</a:t>
                      </a:r>
                    </a:p>
                  </a:txBody>
                  <a:tcPr/>
                </a:tc>
                <a:tc>
                  <a:txBody>
                    <a:bodyPr/>
                    <a:lstStyle/>
                    <a:p>
                      <a:r>
                        <a:rPr kumimoji="0" lang="en-AU" sz="2000" b="1" kern="1200" dirty="0">
                          <a:solidFill>
                            <a:schemeClr val="tx1"/>
                          </a:solidFill>
                          <a:latin typeface="Franklin Gothic Book" charset="0"/>
                          <a:ea typeface="ＭＳ Ｐゴシック" charset="-128"/>
                          <a:cs typeface="ＭＳ Ｐゴシック" charset="-128"/>
                        </a:rPr>
                        <a:t>Operation (server action)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AU" sz="1600" b="1" kern="1200" dirty="0">
                          <a:solidFill>
                            <a:schemeClr val="tx1"/>
                          </a:solidFill>
                          <a:latin typeface="Franklin Gothic Book" charset="0"/>
                          <a:ea typeface="ＭＳ Ｐゴシック" charset="-128"/>
                          <a:cs typeface="ＭＳ Ｐゴシック" charset="-128"/>
                        </a:rPr>
                        <a:t>http://fhir.com/Patient</a:t>
                      </a:r>
                      <a:br>
                        <a:rPr kumimoji="0" lang="en-AU" sz="1600" b="1" kern="1200" dirty="0">
                          <a:solidFill>
                            <a:schemeClr val="tx1"/>
                          </a:solidFill>
                          <a:latin typeface="Franklin Gothic Book" charset="0"/>
                          <a:ea typeface="ＭＳ Ｐゴシック" charset="-128"/>
                          <a:cs typeface="ＭＳ Ｐゴシック" charset="-128"/>
                        </a:rPr>
                      </a:br>
                      <a:r>
                        <a:rPr kumimoji="0" lang="en-AU" sz="1600" b="1" kern="1200" dirty="0">
                          <a:solidFill>
                            <a:schemeClr val="tx1"/>
                          </a:solidFill>
                          <a:latin typeface="Franklin Gothic Book" charset="0"/>
                          <a:ea typeface="ＭＳ Ｐゴシック" charset="-128"/>
                          <a:cs typeface="ＭＳ Ｐゴシック" charset="-128"/>
                        </a:rPr>
                        <a:t>/23/$everything</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AU" sz="1600" b="1" kern="1200" dirty="0">
                          <a:solidFill>
                            <a:schemeClr val="tx1"/>
                          </a:solidFill>
                          <a:latin typeface="Franklin Gothic Book" charset="0"/>
                          <a:ea typeface="ＭＳ Ｐゴシック" charset="-128"/>
                          <a:cs typeface="ＭＳ Ｐゴシック" charset="-128"/>
                        </a:rPr>
                        <a:t>GET,</a:t>
                      </a:r>
                      <a:r>
                        <a:rPr kumimoji="0" lang="en-AU" sz="1600" b="1" kern="1200" baseline="0" dirty="0">
                          <a:solidFill>
                            <a:schemeClr val="tx1"/>
                          </a:solidFill>
                          <a:latin typeface="Franklin Gothic Book" charset="0"/>
                          <a:ea typeface="ＭＳ Ｐゴシック" charset="-128"/>
                          <a:cs typeface="ＭＳ Ｐゴシック" charset="-128"/>
                        </a:rPr>
                        <a:t> </a:t>
                      </a:r>
                      <a:r>
                        <a:rPr kumimoji="0" lang="en-AU" sz="1600" b="1" kern="1200" dirty="0">
                          <a:solidFill>
                            <a:schemeClr val="tx1"/>
                          </a:solidFill>
                          <a:latin typeface="Franklin Gothic Book" charset="0"/>
                          <a:ea typeface="ＭＳ Ｐゴシック" charset="-128"/>
                          <a:cs typeface="ＭＳ Ｐゴシック" charset="-128"/>
                        </a:rPr>
                        <a:t>POST</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636692422"/>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When to use REST?</a:t>
            </a:r>
          </a:p>
        </p:txBody>
      </p:sp>
      <p:sp>
        <p:nvSpPr>
          <p:cNvPr id="3" name="Content Placeholder 2"/>
          <p:cNvSpPr>
            <a:spLocks noGrp="1"/>
          </p:cNvSpPr>
          <p:nvPr>
            <p:ph idx="1"/>
          </p:nvPr>
        </p:nvSpPr>
        <p:spPr/>
        <p:txBody>
          <a:bodyPr/>
          <a:lstStyle/>
          <a:p>
            <a:r>
              <a:rPr lang="en-US" noProof="0" dirty="0"/>
              <a:t>Want low coupling between systems</a:t>
            </a:r>
          </a:p>
          <a:p>
            <a:pPr lvl="1"/>
            <a:r>
              <a:rPr lang="en-US" noProof="0" dirty="0"/>
              <a:t>In theory, very little up-front negotiation required</a:t>
            </a:r>
          </a:p>
          <a:p>
            <a:r>
              <a:rPr lang="en-US" noProof="0" dirty="0"/>
              <a:t>Small, light-weight exchanges</a:t>
            </a:r>
          </a:p>
          <a:p>
            <a:r>
              <a:rPr lang="en-US" noProof="0" dirty="0"/>
              <a:t>Focus is CRUD operations</a:t>
            </a:r>
          </a:p>
          <a:p>
            <a:pPr lvl="1"/>
            <a:r>
              <a:rPr lang="en-US" noProof="0" dirty="0"/>
              <a:t>Also for publish/subscribe</a:t>
            </a:r>
          </a:p>
          <a:p>
            <a:r>
              <a:rPr lang="en-US" noProof="0" dirty="0"/>
              <a:t>Client-driven client-server orchestration</a:t>
            </a:r>
          </a:p>
          <a:p>
            <a:r>
              <a:rPr lang="en-US" noProof="0" dirty="0"/>
              <a:t>Server endpoint has fixed location</a:t>
            </a:r>
          </a:p>
          <a:p>
            <a:r>
              <a:rPr lang="en-US" noProof="0" dirty="0"/>
              <a:t>Well-suited for Mobile, PHR, Registries</a:t>
            </a:r>
          </a:p>
        </p:txBody>
      </p:sp>
      <p:sp>
        <p:nvSpPr>
          <p:cNvPr id="4" name="Slide Number Placeholder 3"/>
          <p:cNvSpPr>
            <a:spLocks noGrp="1"/>
          </p:cNvSpPr>
          <p:nvPr>
            <p:ph type="sldNum" sz="quarter" idx="4"/>
          </p:nvPr>
        </p:nvSpPr>
        <p:spPr/>
        <p:txBody>
          <a:bodyPr/>
          <a:lstStyle/>
          <a:p>
            <a:fld id="{5CC3E5C4-3E2B-40F1-9F2B-C46CEB0C88DF}" type="slidenum">
              <a:rPr lang="en-CA" smtClean="0"/>
              <a:pPr/>
              <a:t>41</a:t>
            </a:fld>
            <a:endParaRPr lang="en-CA" dirty="0"/>
          </a:p>
        </p:txBody>
      </p:sp>
      <p:graphicFrame>
        <p:nvGraphicFramePr>
          <p:cNvPr id="8" name="Diagram 7"/>
          <p:cNvGraphicFramePr/>
          <p:nvPr>
            <p:extLst>
              <p:ext uri="{D42A27DB-BD31-4B8C-83A1-F6EECF244321}">
                <p14:modId xmlns:p14="http://schemas.microsoft.com/office/powerpoint/2010/main" val="2638580129"/>
              </p:ext>
            </p:extLst>
          </p:nvPr>
        </p:nvGraphicFramePr>
        <p:xfrm>
          <a:off x="7092280" y="2965400"/>
          <a:ext cx="1775520" cy="15437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6212793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When to avoid REST?</a:t>
            </a:r>
          </a:p>
        </p:txBody>
      </p:sp>
      <p:sp>
        <p:nvSpPr>
          <p:cNvPr id="3" name="Content Placeholder 2"/>
          <p:cNvSpPr>
            <a:spLocks noGrp="1"/>
          </p:cNvSpPr>
          <p:nvPr>
            <p:ph idx="1"/>
          </p:nvPr>
        </p:nvSpPr>
        <p:spPr/>
        <p:txBody>
          <a:bodyPr/>
          <a:lstStyle/>
          <a:p>
            <a:r>
              <a:rPr lang="en-US" noProof="0" dirty="0"/>
              <a:t>Complex or server-driven orchestration</a:t>
            </a:r>
          </a:p>
          <a:p>
            <a:pPr lvl="1"/>
            <a:r>
              <a:rPr lang="en-US" noProof="0" dirty="0"/>
              <a:t>Order of operations matters (e.g. complex decision support)</a:t>
            </a:r>
          </a:p>
          <a:p>
            <a:r>
              <a:rPr lang="en-US" noProof="0" dirty="0"/>
              <a:t>Unit of work != resource</a:t>
            </a:r>
          </a:p>
          <a:p>
            <a:pPr lvl="1"/>
            <a:r>
              <a:rPr lang="en-US" noProof="0" dirty="0"/>
              <a:t>“Transaction” may be an option</a:t>
            </a:r>
          </a:p>
          <a:p>
            <a:r>
              <a:rPr lang="en-US" noProof="0" dirty="0"/>
              <a:t>No natural “server” or no fixed network location</a:t>
            </a:r>
          </a:p>
          <a:p>
            <a:r>
              <a:rPr lang="en-US" noProof="0" dirty="0"/>
              <a:t>Lack of trust in the client for contextual </a:t>
            </a:r>
            <a:br>
              <a:rPr lang="en-US" noProof="0" dirty="0"/>
            </a:br>
            <a:r>
              <a:rPr lang="en-US" noProof="0" dirty="0"/>
              <a:t>audit, etc.</a:t>
            </a:r>
          </a:p>
        </p:txBody>
      </p:sp>
      <p:sp>
        <p:nvSpPr>
          <p:cNvPr id="4" name="Slide Number Placeholder 3"/>
          <p:cNvSpPr>
            <a:spLocks noGrp="1"/>
          </p:cNvSpPr>
          <p:nvPr>
            <p:ph type="sldNum" sz="quarter" idx="4"/>
          </p:nvPr>
        </p:nvSpPr>
        <p:spPr/>
        <p:txBody>
          <a:bodyPr/>
          <a:lstStyle/>
          <a:p>
            <a:fld id="{5CC3E5C4-3E2B-40F1-9F2B-C46CEB0C88DF}" type="slidenum">
              <a:rPr lang="en-CA" smtClean="0"/>
              <a:pPr/>
              <a:t>42</a:t>
            </a:fld>
            <a:endParaRPr lang="en-CA" dirty="0"/>
          </a:p>
        </p:txBody>
      </p:sp>
      <p:graphicFrame>
        <p:nvGraphicFramePr>
          <p:cNvPr id="8" name="Diagram 7"/>
          <p:cNvGraphicFramePr/>
          <p:nvPr>
            <p:extLst>
              <p:ext uri="{D42A27DB-BD31-4B8C-83A1-F6EECF244321}">
                <p14:modId xmlns:p14="http://schemas.microsoft.com/office/powerpoint/2010/main" val="363126604"/>
              </p:ext>
            </p:extLst>
          </p:nvPr>
        </p:nvGraphicFramePr>
        <p:xfrm>
          <a:off x="7092280" y="2965400"/>
          <a:ext cx="1775520" cy="15437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7341199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Documents</a:t>
            </a:r>
          </a:p>
        </p:txBody>
      </p:sp>
      <p:sp>
        <p:nvSpPr>
          <p:cNvPr id="3" name="Content Placeholder 2"/>
          <p:cNvSpPr>
            <a:spLocks noGrp="1"/>
          </p:cNvSpPr>
          <p:nvPr>
            <p:ph idx="1"/>
          </p:nvPr>
        </p:nvSpPr>
        <p:spPr/>
        <p:txBody>
          <a:bodyPr/>
          <a:lstStyle/>
          <a:p>
            <a:r>
              <a:rPr lang="en-US" noProof="0" dirty="0"/>
              <a:t>Similar to CDA</a:t>
            </a:r>
          </a:p>
          <a:p>
            <a:r>
              <a:rPr lang="en-US" noProof="0" dirty="0"/>
              <a:t>Collection</a:t>
            </a:r>
            <a:r>
              <a:rPr lang="en-US" baseline="0" noProof="0" dirty="0"/>
              <a:t> of resources bound together</a:t>
            </a:r>
          </a:p>
          <a:p>
            <a:pPr lvl="1"/>
            <a:r>
              <a:rPr lang="en-US" baseline="0" noProof="0" dirty="0"/>
              <a:t>Root is a “Composition” resource</a:t>
            </a:r>
          </a:p>
          <a:p>
            <a:pPr lvl="1"/>
            <a:r>
              <a:rPr lang="en-US" baseline="0" noProof="0" dirty="0"/>
              <a:t>Just like CDA header</a:t>
            </a:r>
          </a:p>
          <a:p>
            <a:r>
              <a:rPr lang="en-US" baseline="0" noProof="0" dirty="0"/>
              <a:t>Sent as a</a:t>
            </a:r>
            <a:r>
              <a:rPr lang="en-US" noProof="0" dirty="0"/>
              <a:t> Bundle resource</a:t>
            </a:r>
            <a:endParaRPr lang="en-US" baseline="0" noProof="0" dirty="0"/>
          </a:p>
          <a:p>
            <a:r>
              <a:rPr lang="en-US" baseline="0" noProof="0" dirty="0"/>
              <a:t>One context</a:t>
            </a:r>
          </a:p>
          <a:p>
            <a:r>
              <a:rPr lang="en-US" baseline="0" noProof="0" dirty="0"/>
              <a:t>Can be signed, authenticated, etc.</a:t>
            </a:r>
          </a:p>
        </p:txBody>
      </p:sp>
      <p:sp>
        <p:nvSpPr>
          <p:cNvPr id="4" name="Slide Number Placeholder 3"/>
          <p:cNvSpPr>
            <a:spLocks noGrp="1"/>
          </p:cNvSpPr>
          <p:nvPr>
            <p:ph type="sldNum" sz="quarter" idx="4"/>
          </p:nvPr>
        </p:nvSpPr>
        <p:spPr/>
        <p:txBody>
          <a:bodyPr/>
          <a:lstStyle/>
          <a:p>
            <a:fld id="{5CC3E5C4-3E2B-40F1-9F2B-C46CEB0C88DF}" type="slidenum">
              <a:rPr lang="en-CA" smtClean="0"/>
              <a:pPr/>
              <a:t>43</a:t>
            </a:fld>
            <a:endParaRPr lang="en-CA" dirty="0"/>
          </a:p>
        </p:txBody>
      </p:sp>
      <p:graphicFrame>
        <p:nvGraphicFramePr>
          <p:cNvPr id="5" name="Diagram 4"/>
          <p:cNvGraphicFramePr/>
          <p:nvPr>
            <p:extLst>
              <p:ext uri="{D42A27DB-BD31-4B8C-83A1-F6EECF244321}">
                <p14:modId xmlns:p14="http://schemas.microsoft.com/office/powerpoint/2010/main" val="3388113474"/>
              </p:ext>
            </p:extLst>
          </p:nvPr>
        </p:nvGraphicFramePr>
        <p:xfrm>
          <a:off x="7092280" y="2924944"/>
          <a:ext cx="1775520" cy="15437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8746370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Documents – are bundles</a:t>
            </a:r>
          </a:p>
        </p:txBody>
      </p:sp>
      <p:sp>
        <p:nvSpPr>
          <p:cNvPr id="5" name="Slide Number Placeholder 4"/>
          <p:cNvSpPr>
            <a:spLocks noGrp="1"/>
          </p:cNvSpPr>
          <p:nvPr>
            <p:ph type="sldNum" sz="quarter" idx="4"/>
          </p:nvPr>
        </p:nvSpPr>
        <p:spPr/>
        <p:txBody>
          <a:bodyPr/>
          <a:lstStyle/>
          <a:p>
            <a:fld id="{2CD36790-EF9F-4521-A783-189BE19EEE4B}" type="slidenum">
              <a:rPr lang="en-US" smtClean="0"/>
              <a:pPr/>
              <a:t>44</a:t>
            </a:fld>
            <a:endParaRPr lang="en-US"/>
          </a:p>
        </p:txBody>
      </p:sp>
      <p:sp>
        <p:nvSpPr>
          <p:cNvPr id="13" name="AutoShape 7"/>
          <p:cNvSpPr>
            <a:spLocks/>
          </p:cNvSpPr>
          <p:nvPr/>
        </p:nvSpPr>
        <p:spPr bwMode="auto">
          <a:xfrm>
            <a:off x="1420473" y="3344863"/>
            <a:ext cx="2592388" cy="649288"/>
          </a:xfrm>
          <a:prstGeom prst="roundRect">
            <a:avLst>
              <a:gd name="adj" fmla="val 16667"/>
            </a:avLst>
          </a:prstGeom>
          <a:solidFill>
            <a:schemeClr val="accent1">
              <a:lumMod val="40000"/>
              <a:lumOff val="60000"/>
            </a:schemeClr>
          </a:solidFill>
          <a:ln w="9525" cap="flat">
            <a:solidFill>
              <a:srgbClr val="338FA5"/>
            </a:solidFill>
            <a:prstDash val="solid"/>
            <a:round/>
            <a:headEnd type="none" w="med" len="med"/>
            <a:tailEnd type="none" w="med" len="med"/>
          </a:ln>
          <a:effectLst>
            <a:outerShdw blurRad="38100" dist="23000" dir="5400000" algn="ctr" rotWithShape="0">
              <a:schemeClr val="bg2">
                <a:alpha val="34999"/>
              </a:schemeClr>
            </a:outerShdw>
          </a:effectLst>
        </p:spPr>
        <p:txBody>
          <a:bodyPr lIns="36000" tIns="0" rIns="0" bIns="0" anchor="ctr" anchorCtr="0"/>
          <a:lstStyle/>
          <a:p>
            <a:r>
              <a:rPr lang="en-US" dirty="0">
                <a:latin typeface="Calibri" charset="0"/>
                <a:ea typeface="ＭＳ Ｐゴシック" charset="0"/>
                <a:cs typeface="Calibri" charset="0"/>
                <a:sym typeface="Calibri" charset="0"/>
              </a:rPr>
              <a:t>Observation Resource</a:t>
            </a:r>
          </a:p>
        </p:txBody>
      </p:sp>
      <p:sp>
        <p:nvSpPr>
          <p:cNvPr id="22" name="TextBox 21"/>
          <p:cNvSpPr txBox="1"/>
          <p:nvPr/>
        </p:nvSpPr>
        <p:spPr>
          <a:xfrm>
            <a:off x="762000" y="1700808"/>
            <a:ext cx="3505200" cy="1300163"/>
          </a:xfrm>
          <a:prstGeom prst="rect">
            <a:avLst/>
          </a:prstGeom>
          <a:solidFill>
            <a:schemeClr val="accent1">
              <a:lumMod val="40000"/>
              <a:lumOff val="60000"/>
            </a:schemeClr>
          </a:solidFill>
          <a:ln w="9525" cap="flat">
            <a:solidFill>
              <a:srgbClr val="338FA5"/>
            </a:solidFill>
            <a:prstDash val="solid"/>
            <a:round/>
            <a:headEnd type="none" w="med" len="med"/>
            <a:tailEnd type="none" w="med" len="med"/>
          </a:ln>
          <a:effectLst>
            <a:outerShdw blurRad="38100" dist="23000" dir="5400000" algn="ctr" rotWithShape="0">
              <a:schemeClr val="bg2">
                <a:alpha val="34999"/>
              </a:schemeClr>
            </a:outerShdw>
          </a:effectLst>
        </p:spPr>
        <p:txBody>
          <a:bodyPr lIns="36000" tIns="0" rIns="0" bIns="0" anchor="t" anchorCtr="0"/>
          <a:lstStyle>
            <a:defPPr>
              <a:defRPr lang="en-US"/>
            </a:defPPr>
            <a:lvl1pPr>
              <a:defRPr sz="1800">
                <a:effectLst>
                  <a:outerShdw blurRad="38100" dist="38100" dir="2700000" algn="tl">
                    <a:srgbClr val="FFFFFF"/>
                  </a:outerShdw>
                </a:effectLst>
                <a:latin typeface="Calibri" charset="0"/>
                <a:ea typeface="ＭＳ Ｐゴシック" charset="0"/>
                <a:cs typeface="Calibri" charset="0"/>
              </a:defRPr>
            </a:lvl1pPr>
          </a:lstStyle>
          <a:p>
            <a:r>
              <a:rPr lang="en-US" dirty="0">
                <a:effectLst/>
              </a:rPr>
              <a:t>Composition Resource</a:t>
            </a:r>
          </a:p>
        </p:txBody>
      </p:sp>
      <p:sp>
        <p:nvSpPr>
          <p:cNvPr id="24" name="TextBox 23"/>
          <p:cNvSpPr txBox="1"/>
          <p:nvPr/>
        </p:nvSpPr>
        <p:spPr>
          <a:xfrm>
            <a:off x="845096" y="2652937"/>
            <a:ext cx="990600" cy="272007"/>
          </a:xfrm>
          <a:prstGeom prst="rect">
            <a:avLst/>
          </a:prstGeom>
          <a:solidFill>
            <a:srgbClr val="FEF0CD"/>
          </a:solidFill>
          <a:ln w="9525" cap="flat">
            <a:solidFill>
              <a:srgbClr val="338FA5"/>
            </a:solidFill>
            <a:prstDash val="solid"/>
            <a:round/>
            <a:headEnd type="none" w="med" len="med"/>
            <a:tailEnd type="none" w="med" len="med"/>
          </a:ln>
          <a:effectLst>
            <a:outerShdw blurRad="38100" dist="23000" dir="5400000" algn="ctr" rotWithShape="0">
              <a:schemeClr val="bg2">
                <a:alpha val="34999"/>
              </a:schemeClr>
            </a:outerShdw>
          </a:effectLst>
        </p:spPr>
        <p:txBody>
          <a:bodyPr lIns="36000" tIns="0" rIns="0" bIns="0" anchor="t" anchorCtr="0"/>
          <a:lstStyle>
            <a:defPPr>
              <a:defRPr lang="en-US"/>
            </a:defPPr>
            <a:lvl1pPr>
              <a:defRPr sz="1800">
                <a:effectLst>
                  <a:outerShdw blurRad="38100" dist="38100" dir="2700000" algn="tl">
                    <a:srgbClr val="FFFFFF"/>
                  </a:outerShdw>
                </a:effectLst>
                <a:latin typeface="Calibri" charset="0"/>
                <a:ea typeface="ＭＳ Ｐゴシック" charset="0"/>
                <a:cs typeface="Calibri" charset="0"/>
              </a:defRPr>
            </a:lvl1pPr>
          </a:lstStyle>
          <a:p>
            <a:r>
              <a:rPr lang="en-US" dirty="0"/>
              <a:t>Section</a:t>
            </a:r>
          </a:p>
        </p:txBody>
      </p:sp>
      <p:sp>
        <p:nvSpPr>
          <p:cNvPr id="26" name="AutoShape 7"/>
          <p:cNvSpPr>
            <a:spLocks/>
          </p:cNvSpPr>
          <p:nvPr/>
        </p:nvSpPr>
        <p:spPr bwMode="auto">
          <a:xfrm>
            <a:off x="1422061" y="4099719"/>
            <a:ext cx="2592388" cy="649288"/>
          </a:xfrm>
          <a:prstGeom prst="roundRect">
            <a:avLst>
              <a:gd name="adj" fmla="val 16667"/>
            </a:avLst>
          </a:prstGeom>
          <a:solidFill>
            <a:schemeClr val="accent1">
              <a:lumMod val="40000"/>
              <a:lumOff val="60000"/>
            </a:schemeClr>
          </a:solidFill>
          <a:ln w="9525" cap="flat">
            <a:solidFill>
              <a:srgbClr val="338FA5"/>
            </a:solidFill>
            <a:prstDash val="solid"/>
            <a:round/>
            <a:headEnd type="none" w="med" len="med"/>
            <a:tailEnd type="none" w="med" len="med"/>
          </a:ln>
          <a:effectLst>
            <a:outerShdw blurRad="38100" dist="23000" dir="5400000" algn="ctr" rotWithShape="0">
              <a:schemeClr val="bg2">
                <a:alpha val="34999"/>
              </a:schemeClr>
            </a:outerShdw>
          </a:effectLst>
        </p:spPr>
        <p:txBody>
          <a:bodyPr lIns="36000" tIns="0" rIns="0" bIns="0" anchor="ctr" anchorCtr="0"/>
          <a:lstStyle/>
          <a:p>
            <a:r>
              <a:rPr lang="en-US" dirty="0">
                <a:latin typeface="Calibri" charset="0"/>
                <a:ea typeface="ＭＳ Ｐゴシック" charset="0"/>
                <a:cs typeface="Calibri" charset="0"/>
                <a:sym typeface="Calibri" charset="0"/>
              </a:rPr>
              <a:t>Device Resource</a:t>
            </a:r>
          </a:p>
        </p:txBody>
      </p:sp>
      <p:sp>
        <p:nvSpPr>
          <p:cNvPr id="27" name="AutoShape 7"/>
          <p:cNvSpPr>
            <a:spLocks/>
          </p:cNvSpPr>
          <p:nvPr/>
        </p:nvSpPr>
        <p:spPr bwMode="auto">
          <a:xfrm>
            <a:off x="1446212" y="5675312"/>
            <a:ext cx="2592388" cy="649288"/>
          </a:xfrm>
          <a:prstGeom prst="roundRect">
            <a:avLst>
              <a:gd name="adj" fmla="val 16667"/>
            </a:avLst>
          </a:prstGeom>
          <a:solidFill>
            <a:schemeClr val="accent1">
              <a:lumMod val="40000"/>
              <a:lumOff val="60000"/>
            </a:schemeClr>
          </a:solidFill>
          <a:ln w="9525" cap="flat">
            <a:solidFill>
              <a:srgbClr val="338FA5"/>
            </a:solidFill>
            <a:prstDash val="solid"/>
            <a:round/>
            <a:headEnd type="none" w="med" len="med"/>
            <a:tailEnd type="none" w="med" len="med"/>
          </a:ln>
          <a:effectLst>
            <a:outerShdw blurRad="38100" dist="23000" dir="5400000" algn="ctr" rotWithShape="0">
              <a:schemeClr val="bg2">
                <a:alpha val="34999"/>
              </a:schemeClr>
            </a:outerShdw>
          </a:effectLst>
        </p:spPr>
        <p:txBody>
          <a:bodyPr lIns="36000" tIns="0" rIns="0" bIns="0" anchor="ctr" anchorCtr="0"/>
          <a:lstStyle/>
          <a:p>
            <a:r>
              <a:rPr lang="en-US" dirty="0">
                <a:latin typeface="Calibri" charset="0"/>
                <a:ea typeface="ＭＳ Ｐゴシック" charset="0"/>
                <a:cs typeface="Calibri" charset="0"/>
                <a:sym typeface="Calibri" charset="0"/>
              </a:rPr>
              <a:t>Condition Resource</a:t>
            </a:r>
          </a:p>
        </p:txBody>
      </p:sp>
      <p:sp>
        <p:nvSpPr>
          <p:cNvPr id="28" name="AutoShape 7"/>
          <p:cNvSpPr>
            <a:spLocks/>
          </p:cNvSpPr>
          <p:nvPr/>
        </p:nvSpPr>
        <p:spPr bwMode="auto">
          <a:xfrm>
            <a:off x="1446212" y="4876800"/>
            <a:ext cx="2592388" cy="649288"/>
          </a:xfrm>
          <a:prstGeom prst="roundRect">
            <a:avLst>
              <a:gd name="adj" fmla="val 16667"/>
            </a:avLst>
          </a:prstGeom>
          <a:solidFill>
            <a:schemeClr val="accent1">
              <a:lumMod val="40000"/>
              <a:lumOff val="60000"/>
            </a:schemeClr>
          </a:solidFill>
          <a:ln w="9525" cap="flat">
            <a:solidFill>
              <a:srgbClr val="338FA5"/>
            </a:solidFill>
            <a:prstDash val="solid"/>
            <a:round/>
            <a:headEnd type="none" w="med" len="med"/>
            <a:tailEnd type="none" w="med" len="med"/>
          </a:ln>
          <a:effectLst>
            <a:outerShdw blurRad="38100" dist="23000" dir="5400000" algn="ctr" rotWithShape="0">
              <a:schemeClr val="bg2">
                <a:alpha val="34999"/>
              </a:schemeClr>
            </a:outerShdw>
          </a:effectLst>
        </p:spPr>
        <p:txBody>
          <a:bodyPr lIns="36000" tIns="0" rIns="0" bIns="0" anchor="ctr" anchorCtr="0"/>
          <a:lstStyle/>
          <a:p>
            <a:r>
              <a:rPr lang="en-US" dirty="0">
                <a:latin typeface="Calibri" charset="0"/>
                <a:ea typeface="ＭＳ Ｐゴシック" charset="0"/>
                <a:cs typeface="Calibri" charset="0"/>
                <a:sym typeface="Calibri" charset="0"/>
              </a:rPr>
              <a:t>List Resource</a:t>
            </a:r>
          </a:p>
        </p:txBody>
      </p:sp>
      <p:sp>
        <p:nvSpPr>
          <p:cNvPr id="30" name="AutoShape 16"/>
          <p:cNvSpPr>
            <a:spLocks/>
          </p:cNvSpPr>
          <p:nvPr/>
        </p:nvSpPr>
        <p:spPr bwMode="auto">
          <a:xfrm rot="16200000" flipH="1">
            <a:off x="123699" y="3868044"/>
            <a:ext cx="2276500" cy="390300"/>
          </a:xfrm>
          <a:custGeom>
            <a:avLst/>
            <a:gdLst/>
            <a:ahLst/>
            <a:cxnLst/>
            <a:rect l="0" t="0" r="r" b="b"/>
            <a:pathLst>
              <a:path w="21600" h="21600">
                <a:moveTo>
                  <a:pt x="0" y="0"/>
                </a:moveTo>
                <a:lnTo>
                  <a:pt x="21600" y="0"/>
                </a:lnTo>
                <a:lnTo>
                  <a:pt x="21600" y="21600"/>
                </a:lnTo>
              </a:path>
            </a:pathLst>
          </a:custGeom>
          <a:noFill/>
          <a:ln w="28575" cap="flat">
            <a:solidFill>
              <a:srgbClr val="3891A7"/>
            </a:solidFill>
            <a:prstDash val="solid"/>
            <a:round/>
            <a:headEnd type="none" w="med" len="med"/>
            <a:tailEnd type="triangle" w="med" len="med"/>
          </a:ln>
          <a:effectLst>
            <a:outerShdw blurRad="38100" dist="19999" dir="5400000" algn="ctr" rotWithShape="0">
              <a:schemeClr val="bg2">
                <a:alpha val="37999"/>
              </a:schemeClr>
            </a:outerShdw>
          </a:effectLst>
          <a:extLst>
            <a:ext uri="{909E8E84-426E-40DD-AFC4-6F175D3DCCD1}">
              <a14:hiddenFill xmlns:a14="http://schemas.microsoft.com/office/drawing/2010/main">
                <a:solidFill>
                  <a:srgbClr val="FFFFFF"/>
                </a:solidFill>
              </a14:hiddenFill>
            </a:ext>
          </a:extLst>
        </p:spPr>
        <p:txBody>
          <a:bodyPr lIns="0" tIns="0" rIns="0" bIns="0"/>
          <a:lstStyle/>
          <a:p>
            <a:pPr>
              <a:defRPr/>
            </a:pPr>
            <a:endParaRPr lang="en-US"/>
          </a:p>
        </p:txBody>
      </p:sp>
      <p:sp>
        <p:nvSpPr>
          <p:cNvPr id="31" name="TextBox 30"/>
          <p:cNvSpPr txBox="1"/>
          <p:nvPr/>
        </p:nvSpPr>
        <p:spPr>
          <a:xfrm>
            <a:off x="5105400" y="1700808"/>
            <a:ext cx="2337819" cy="4448770"/>
          </a:xfrm>
          <a:prstGeom prst="rect">
            <a:avLst/>
          </a:prstGeom>
          <a:noFill/>
        </p:spPr>
        <p:txBody>
          <a:bodyPr wrap="none" rtlCol="0">
            <a:spAutoFit/>
          </a:bodyPr>
          <a:lstStyle/>
          <a:p>
            <a:pPr>
              <a:tabLst>
                <a:tab pos="179388" algn="l"/>
                <a:tab pos="358775" algn="l"/>
                <a:tab pos="538163" algn="l"/>
                <a:tab pos="719138" algn="l"/>
              </a:tabLst>
            </a:pPr>
            <a:r>
              <a:rPr lang="en-US" sz="1600" dirty="0"/>
              <a:t>&lt;Bundle&gt;</a:t>
            </a:r>
          </a:p>
          <a:p>
            <a:pPr>
              <a:tabLst>
                <a:tab pos="179388" algn="l"/>
                <a:tab pos="358775" algn="l"/>
                <a:tab pos="538163" algn="l"/>
                <a:tab pos="719138" algn="l"/>
              </a:tabLst>
            </a:pPr>
            <a:r>
              <a:rPr lang="en-US" sz="1000" dirty="0"/>
              <a:t>	&lt;entry&gt;</a:t>
            </a:r>
          </a:p>
          <a:p>
            <a:pPr>
              <a:tabLst>
                <a:tab pos="179388" algn="l"/>
                <a:tab pos="358775" algn="l"/>
                <a:tab pos="538163" algn="l"/>
                <a:tab pos="719138" algn="l"/>
              </a:tabLst>
            </a:pPr>
            <a:r>
              <a:rPr lang="en-US" sz="1000" dirty="0"/>
              <a:t>		&lt;resource&gt;</a:t>
            </a:r>
          </a:p>
          <a:p>
            <a:pPr>
              <a:tabLst>
                <a:tab pos="179388" algn="l"/>
                <a:tab pos="358775" algn="l"/>
                <a:tab pos="538163" algn="l"/>
                <a:tab pos="719138" algn="l"/>
              </a:tabLst>
            </a:pPr>
            <a:r>
              <a:rPr lang="en-US" sz="1600" dirty="0"/>
              <a:t>			&lt;</a:t>
            </a:r>
            <a:r>
              <a:rPr lang="en-US" sz="1600" b="1" dirty="0"/>
              <a:t>Composition</a:t>
            </a:r>
            <a:r>
              <a:rPr lang="en-US" sz="1600" dirty="0"/>
              <a:t> /&gt;</a:t>
            </a:r>
          </a:p>
          <a:p>
            <a:pPr>
              <a:tabLst>
                <a:tab pos="179388" algn="l"/>
                <a:tab pos="358775" algn="l"/>
                <a:tab pos="538163" algn="l"/>
                <a:tab pos="719138" algn="l"/>
              </a:tabLst>
            </a:pPr>
            <a:r>
              <a:rPr lang="en-US" sz="1000" dirty="0"/>
              <a:t>		&lt;/resource&gt;</a:t>
            </a:r>
          </a:p>
          <a:p>
            <a:pPr>
              <a:tabLst>
                <a:tab pos="179388" algn="l"/>
                <a:tab pos="358775" algn="l"/>
                <a:tab pos="538163" algn="l"/>
                <a:tab pos="719138" algn="l"/>
              </a:tabLst>
            </a:pPr>
            <a:r>
              <a:rPr lang="en-US" sz="1000" dirty="0"/>
              <a:t>	&lt;/entry&gt; </a:t>
            </a:r>
          </a:p>
          <a:p>
            <a:pPr>
              <a:tabLst>
                <a:tab pos="179388" algn="l"/>
                <a:tab pos="358775" algn="l"/>
                <a:tab pos="538163" algn="l"/>
                <a:tab pos="719138" algn="l"/>
              </a:tabLst>
            </a:pPr>
            <a:r>
              <a:rPr lang="en-US" sz="1000" dirty="0"/>
              <a:t>	&lt;entry&gt;</a:t>
            </a:r>
          </a:p>
          <a:p>
            <a:pPr>
              <a:tabLst>
                <a:tab pos="179388" algn="l"/>
                <a:tab pos="358775" algn="l"/>
                <a:tab pos="538163" algn="l"/>
                <a:tab pos="719138" algn="l"/>
              </a:tabLst>
            </a:pPr>
            <a:r>
              <a:rPr lang="en-US" sz="1000" dirty="0"/>
              <a:t>		&lt;resource&gt;</a:t>
            </a:r>
          </a:p>
          <a:p>
            <a:pPr>
              <a:tabLst>
                <a:tab pos="179388" algn="l"/>
                <a:tab pos="358775" algn="l"/>
                <a:tab pos="538163" algn="l"/>
                <a:tab pos="719138" algn="l"/>
              </a:tabLst>
            </a:pPr>
            <a:r>
              <a:rPr lang="en-US" sz="1600" dirty="0"/>
              <a:t>			&lt;Observation /&gt;</a:t>
            </a:r>
          </a:p>
          <a:p>
            <a:pPr>
              <a:tabLst>
                <a:tab pos="179388" algn="l"/>
                <a:tab pos="358775" algn="l"/>
                <a:tab pos="538163" algn="l"/>
                <a:tab pos="719138" algn="l"/>
              </a:tabLst>
            </a:pPr>
            <a:r>
              <a:rPr lang="en-US" sz="1000" dirty="0"/>
              <a:t>		&lt;/resource&gt;</a:t>
            </a:r>
          </a:p>
          <a:p>
            <a:pPr>
              <a:tabLst>
                <a:tab pos="179388" algn="l"/>
                <a:tab pos="358775" algn="l"/>
                <a:tab pos="538163" algn="l"/>
                <a:tab pos="719138" algn="l"/>
              </a:tabLst>
            </a:pPr>
            <a:r>
              <a:rPr lang="en-US" sz="1000" dirty="0"/>
              <a:t>	&lt;/entry&gt;</a:t>
            </a:r>
          </a:p>
          <a:p>
            <a:pPr>
              <a:tabLst>
                <a:tab pos="179388" algn="l"/>
                <a:tab pos="358775" algn="l"/>
                <a:tab pos="538163" algn="l"/>
                <a:tab pos="719138" algn="l"/>
              </a:tabLst>
            </a:pPr>
            <a:r>
              <a:rPr lang="en-US" sz="1000" dirty="0"/>
              <a:t>	&lt;entry&gt;</a:t>
            </a:r>
          </a:p>
          <a:p>
            <a:pPr>
              <a:tabLst>
                <a:tab pos="179388" algn="l"/>
                <a:tab pos="358775" algn="l"/>
                <a:tab pos="538163" algn="l"/>
                <a:tab pos="719138" algn="l"/>
              </a:tabLst>
            </a:pPr>
            <a:r>
              <a:rPr lang="en-US" sz="1000" dirty="0"/>
              <a:t>		&lt;resource&gt;</a:t>
            </a:r>
          </a:p>
          <a:p>
            <a:pPr>
              <a:tabLst>
                <a:tab pos="179388" algn="l"/>
                <a:tab pos="358775" algn="l"/>
                <a:tab pos="538163" algn="l"/>
                <a:tab pos="719138" algn="l"/>
              </a:tabLst>
            </a:pPr>
            <a:r>
              <a:rPr lang="en-US" sz="1600" dirty="0"/>
              <a:t>			&lt;Device /&gt;</a:t>
            </a:r>
          </a:p>
          <a:p>
            <a:pPr>
              <a:tabLst>
                <a:tab pos="179388" algn="l"/>
                <a:tab pos="358775" algn="l"/>
                <a:tab pos="538163" algn="l"/>
                <a:tab pos="719138" algn="l"/>
              </a:tabLst>
            </a:pPr>
            <a:r>
              <a:rPr lang="en-US" sz="1000" dirty="0"/>
              <a:t>		&lt;/resource&gt;</a:t>
            </a:r>
          </a:p>
          <a:p>
            <a:pPr>
              <a:tabLst>
                <a:tab pos="179388" algn="l"/>
                <a:tab pos="358775" algn="l"/>
                <a:tab pos="538163" algn="l"/>
                <a:tab pos="719138" algn="l"/>
              </a:tabLst>
            </a:pPr>
            <a:r>
              <a:rPr lang="en-US" sz="1000" dirty="0"/>
              <a:t>	&lt;/entry&gt;</a:t>
            </a:r>
          </a:p>
          <a:p>
            <a:pPr>
              <a:tabLst>
                <a:tab pos="179388" algn="l"/>
                <a:tab pos="358775" algn="l"/>
                <a:tab pos="538163" algn="l"/>
                <a:tab pos="719138" algn="l"/>
              </a:tabLst>
            </a:pPr>
            <a:r>
              <a:rPr lang="en-US" sz="1000" dirty="0"/>
              <a:t>	&lt;entry&gt;</a:t>
            </a:r>
          </a:p>
          <a:p>
            <a:pPr>
              <a:tabLst>
                <a:tab pos="179388" algn="l"/>
                <a:tab pos="358775" algn="l"/>
                <a:tab pos="538163" algn="l"/>
                <a:tab pos="719138" algn="l"/>
              </a:tabLst>
            </a:pPr>
            <a:r>
              <a:rPr lang="en-US" sz="1000" dirty="0"/>
              <a:t>		&lt;resource&gt;</a:t>
            </a:r>
          </a:p>
          <a:p>
            <a:pPr>
              <a:tabLst>
                <a:tab pos="179388" algn="l"/>
                <a:tab pos="358775" algn="l"/>
                <a:tab pos="538163" algn="l"/>
                <a:tab pos="719138" algn="l"/>
              </a:tabLst>
            </a:pPr>
            <a:r>
              <a:rPr lang="en-US" sz="1600" dirty="0"/>
              <a:t>			&lt;List/&gt;</a:t>
            </a:r>
          </a:p>
          <a:p>
            <a:pPr>
              <a:tabLst>
                <a:tab pos="179388" algn="l"/>
                <a:tab pos="358775" algn="l"/>
                <a:tab pos="538163" algn="l"/>
                <a:tab pos="719138" algn="l"/>
              </a:tabLst>
            </a:pPr>
            <a:r>
              <a:rPr lang="en-US" sz="1000" dirty="0"/>
              <a:t>		&lt;/resource&gt;</a:t>
            </a:r>
          </a:p>
          <a:p>
            <a:pPr>
              <a:tabLst>
                <a:tab pos="179388" algn="l"/>
                <a:tab pos="358775" algn="l"/>
                <a:tab pos="538163" algn="l"/>
                <a:tab pos="719138" algn="l"/>
              </a:tabLst>
            </a:pPr>
            <a:r>
              <a:rPr lang="en-US" sz="1000" dirty="0"/>
              <a:t>	&lt;/entry&gt;</a:t>
            </a:r>
          </a:p>
          <a:p>
            <a:pPr>
              <a:tabLst>
                <a:tab pos="179388" algn="l"/>
                <a:tab pos="358775" algn="l"/>
                <a:tab pos="538163" algn="l"/>
                <a:tab pos="719138" algn="l"/>
              </a:tabLst>
            </a:pPr>
            <a:r>
              <a:rPr lang="en-US" sz="1000" dirty="0"/>
              <a:t>	&lt;entry&gt;</a:t>
            </a:r>
          </a:p>
          <a:p>
            <a:pPr>
              <a:tabLst>
                <a:tab pos="179388" algn="l"/>
                <a:tab pos="358775" algn="l"/>
                <a:tab pos="538163" algn="l"/>
                <a:tab pos="719138" algn="l"/>
              </a:tabLst>
            </a:pPr>
            <a:r>
              <a:rPr lang="en-US" sz="1000" dirty="0"/>
              <a:t>		&lt;resource&gt;</a:t>
            </a:r>
          </a:p>
          <a:p>
            <a:pPr>
              <a:tabLst>
                <a:tab pos="179388" algn="l"/>
                <a:tab pos="358775" algn="l"/>
                <a:tab pos="538163" algn="l"/>
                <a:tab pos="719138" algn="l"/>
              </a:tabLst>
            </a:pPr>
            <a:r>
              <a:rPr lang="en-US" sz="1600" dirty="0"/>
              <a:t>			&lt;Condition/&gt;</a:t>
            </a:r>
          </a:p>
          <a:p>
            <a:pPr>
              <a:tabLst>
                <a:tab pos="179388" algn="l"/>
                <a:tab pos="358775" algn="l"/>
                <a:tab pos="538163" algn="l"/>
                <a:tab pos="719138" algn="l"/>
              </a:tabLst>
            </a:pPr>
            <a:r>
              <a:rPr lang="en-US" sz="1000" dirty="0"/>
              <a:t>		&lt;resource&gt;</a:t>
            </a:r>
          </a:p>
          <a:p>
            <a:pPr>
              <a:tabLst>
                <a:tab pos="179388" algn="l"/>
                <a:tab pos="358775" algn="l"/>
                <a:tab pos="538163" algn="l"/>
                <a:tab pos="719138" algn="l"/>
              </a:tabLst>
            </a:pPr>
            <a:r>
              <a:rPr lang="en-US" sz="1000" dirty="0"/>
              <a:t>	&lt;/entry&gt;</a:t>
            </a:r>
          </a:p>
          <a:p>
            <a:pPr>
              <a:tabLst>
                <a:tab pos="179388" algn="l"/>
                <a:tab pos="358775" algn="l"/>
                <a:tab pos="538163" algn="l"/>
                <a:tab pos="719138" algn="l"/>
              </a:tabLst>
            </a:pPr>
            <a:r>
              <a:rPr lang="en-US" sz="1600" dirty="0"/>
              <a:t>&lt;/Bundle&gt;</a:t>
            </a:r>
          </a:p>
        </p:txBody>
      </p:sp>
      <p:sp>
        <p:nvSpPr>
          <p:cNvPr id="39" name="Freeform 38"/>
          <p:cNvSpPr/>
          <p:nvPr/>
        </p:nvSpPr>
        <p:spPr bwMode="auto">
          <a:xfrm rot="648904">
            <a:off x="7250734" y="2482929"/>
            <a:ext cx="192228" cy="794657"/>
          </a:xfrm>
          <a:custGeom>
            <a:avLst/>
            <a:gdLst>
              <a:gd name="connsiteX0" fmla="*/ 0 w 589418"/>
              <a:gd name="connsiteY0" fmla="*/ 0 h 794657"/>
              <a:gd name="connsiteX1" fmla="*/ 587829 w 589418"/>
              <a:gd name="connsiteY1" fmla="*/ 424543 h 794657"/>
              <a:gd name="connsiteX2" fmla="*/ 174172 w 589418"/>
              <a:gd name="connsiteY2" fmla="*/ 794657 h 794657"/>
            </a:gdLst>
            <a:ahLst/>
            <a:cxnLst>
              <a:cxn ang="0">
                <a:pos x="connsiteX0" y="connsiteY0"/>
              </a:cxn>
              <a:cxn ang="0">
                <a:pos x="connsiteX1" y="connsiteY1"/>
              </a:cxn>
              <a:cxn ang="0">
                <a:pos x="connsiteX2" y="connsiteY2"/>
              </a:cxn>
            </a:cxnLst>
            <a:rect l="l" t="t" r="r" b="b"/>
            <a:pathLst>
              <a:path w="589418" h="794657">
                <a:moveTo>
                  <a:pt x="0" y="0"/>
                </a:moveTo>
                <a:cubicBezTo>
                  <a:pt x="279400" y="146050"/>
                  <a:pt x="558800" y="292100"/>
                  <a:pt x="587829" y="424543"/>
                </a:cubicBezTo>
                <a:cubicBezTo>
                  <a:pt x="616858" y="556986"/>
                  <a:pt x="239486" y="731157"/>
                  <a:pt x="174172" y="794657"/>
                </a:cubicBezTo>
              </a:path>
            </a:pathLst>
          </a:custGeom>
          <a:ln>
            <a:headEnd type="none" w="med" len="med"/>
            <a:tailEnd type="stealth" w="lg" len="lg"/>
          </a:ln>
        </p:spPr>
        <p:style>
          <a:lnRef idx="2">
            <a:schemeClr val="accent4"/>
          </a:lnRef>
          <a:fillRef idx="0">
            <a:schemeClr val="accent4"/>
          </a:fillRef>
          <a:effectRef idx="1">
            <a:schemeClr val="accent4"/>
          </a:effectRef>
          <a:fontRef idx="minor">
            <a:schemeClr val="tx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41" name="Freeform 40"/>
          <p:cNvSpPr/>
          <p:nvPr/>
        </p:nvSpPr>
        <p:spPr bwMode="auto">
          <a:xfrm rot="658787">
            <a:off x="6932657" y="2513346"/>
            <a:ext cx="1214526" cy="2535101"/>
          </a:xfrm>
          <a:custGeom>
            <a:avLst/>
            <a:gdLst>
              <a:gd name="connsiteX0" fmla="*/ 391886 w 1691641"/>
              <a:gd name="connsiteY0" fmla="*/ 0 h 2449286"/>
              <a:gd name="connsiteX1" fmla="*/ 1687286 w 1691641"/>
              <a:gd name="connsiteY1" fmla="*/ 1153886 h 2449286"/>
              <a:gd name="connsiteX2" fmla="*/ 0 w 1691641"/>
              <a:gd name="connsiteY2" fmla="*/ 2449286 h 2449286"/>
            </a:gdLst>
            <a:ahLst/>
            <a:cxnLst>
              <a:cxn ang="0">
                <a:pos x="connsiteX0" y="connsiteY0"/>
              </a:cxn>
              <a:cxn ang="0">
                <a:pos x="connsiteX1" y="connsiteY1"/>
              </a:cxn>
              <a:cxn ang="0">
                <a:pos x="connsiteX2" y="connsiteY2"/>
              </a:cxn>
            </a:cxnLst>
            <a:rect l="l" t="t" r="r" b="b"/>
            <a:pathLst>
              <a:path w="1691641" h="2449286">
                <a:moveTo>
                  <a:pt x="391886" y="0"/>
                </a:moveTo>
                <a:cubicBezTo>
                  <a:pt x="1072243" y="372836"/>
                  <a:pt x="1752600" y="745672"/>
                  <a:pt x="1687286" y="1153886"/>
                </a:cubicBezTo>
                <a:cubicBezTo>
                  <a:pt x="1621972" y="1562100"/>
                  <a:pt x="266700" y="2237015"/>
                  <a:pt x="0" y="2449286"/>
                </a:cubicBezTo>
              </a:path>
            </a:pathLst>
          </a:custGeom>
          <a:ln>
            <a:headEnd type="none" w="med" len="med"/>
            <a:tailEnd type="stealth" w="lg" len="lg"/>
          </a:ln>
        </p:spPr>
        <p:style>
          <a:lnRef idx="2">
            <a:schemeClr val="accent4"/>
          </a:lnRef>
          <a:fillRef idx="0">
            <a:schemeClr val="accent4"/>
          </a:fillRef>
          <a:effectRef idx="1">
            <a:schemeClr val="accent4"/>
          </a:effectRef>
          <a:fontRef idx="minor">
            <a:schemeClr val="tx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cxnSp>
        <p:nvCxnSpPr>
          <p:cNvPr id="43" name="Straight Arrow Connector 42"/>
          <p:cNvCxnSpPr/>
          <p:nvPr/>
        </p:nvCxnSpPr>
        <p:spPr bwMode="auto">
          <a:xfrm>
            <a:off x="2483768" y="2913063"/>
            <a:ext cx="0" cy="431800"/>
          </a:xfrm>
          <a:prstGeom prst="straightConnector1">
            <a:avLst/>
          </a:prstGeom>
          <a:noFill/>
          <a:ln w="28575" cap="flat">
            <a:solidFill>
              <a:srgbClr val="3891A7"/>
            </a:solidFill>
            <a:prstDash val="solid"/>
            <a:round/>
            <a:headEnd type="none" w="med" len="med"/>
            <a:tailEnd type="triangle" w="med" len="med"/>
          </a:ln>
          <a:effectLst>
            <a:outerShdw blurRad="38100" dist="19999" dir="5400000" algn="ctr" rotWithShape="0">
              <a:schemeClr val="bg2">
                <a:alpha val="37999"/>
              </a:schemeClr>
            </a:outerShdw>
          </a:effectLst>
          <a:extLst>
            <a:ext uri="{909E8E84-426E-40DD-AFC4-6F175D3DCCD1}">
              <a14:hiddenFill xmlns:a14="http://schemas.microsoft.com/office/drawing/2010/main">
                <a:solidFill>
                  <a:srgbClr val="FFFFFF"/>
                </a:solidFill>
              </a14:hiddenFill>
            </a:ext>
          </a:extLst>
        </p:spPr>
      </p:cxnSp>
      <p:cxnSp>
        <p:nvCxnSpPr>
          <p:cNvPr id="44" name="Straight Arrow Connector 43"/>
          <p:cNvCxnSpPr/>
          <p:nvPr/>
        </p:nvCxnSpPr>
        <p:spPr bwMode="auto">
          <a:xfrm>
            <a:off x="1828800" y="3886200"/>
            <a:ext cx="0" cy="331105"/>
          </a:xfrm>
          <a:prstGeom prst="straightConnector1">
            <a:avLst/>
          </a:prstGeom>
          <a:noFill/>
          <a:ln w="28575" cap="flat">
            <a:solidFill>
              <a:srgbClr val="3891A7"/>
            </a:solidFill>
            <a:prstDash val="solid"/>
            <a:round/>
            <a:headEnd type="none" w="med" len="med"/>
            <a:tailEnd type="triangle" w="med" len="med"/>
          </a:ln>
          <a:effectLst>
            <a:outerShdw blurRad="38100" dist="19999" dir="5400000" algn="ctr" rotWithShape="0">
              <a:schemeClr val="bg2">
                <a:alpha val="37999"/>
              </a:schemeClr>
            </a:outerShdw>
          </a:effectLst>
          <a:extLst>
            <a:ext uri="{909E8E84-426E-40DD-AFC4-6F175D3DCCD1}">
              <a14:hiddenFill xmlns:a14="http://schemas.microsoft.com/office/drawing/2010/main">
                <a:solidFill>
                  <a:srgbClr val="FFFFFF"/>
                </a:solidFill>
              </a14:hiddenFill>
            </a:ext>
          </a:extLst>
        </p:spPr>
      </p:cxnSp>
      <p:sp>
        <p:nvSpPr>
          <p:cNvPr id="45" name="Freeform 44"/>
          <p:cNvSpPr/>
          <p:nvPr/>
        </p:nvSpPr>
        <p:spPr bwMode="auto">
          <a:xfrm rot="17992763">
            <a:off x="6394864" y="4943598"/>
            <a:ext cx="518119" cy="850422"/>
          </a:xfrm>
          <a:custGeom>
            <a:avLst/>
            <a:gdLst>
              <a:gd name="connsiteX0" fmla="*/ 446314 w 515556"/>
              <a:gd name="connsiteY0" fmla="*/ 0 h 816429"/>
              <a:gd name="connsiteX1" fmla="*/ 478971 w 515556"/>
              <a:gd name="connsiteY1" fmla="*/ 598715 h 816429"/>
              <a:gd name="connsiteX2" fmla="*/ 0 w 515556"/>
              <a:gd name="connsiteY2" fmla="*/ 816429 h 816429"/>
            </a:gdLst>
            <a:ahLst/>
            <a:cxnLst>
              <a:cxn ang="0">
                <a:pos x="connsiteX0" y="connsiteY0"/>
              </a:cxn>
              <a:cxn ang="0">
                <a:pos x="connsiteX1" y="connsiteY1"/>
              </a:cxn>
              <a:cxn ang="0">
                <a:pos x="connsiteX2" y="connsiteY2"/>
              </a:cxn>
            </a:cxnLst>
            <a:rect l="l" t="t" r="r" b="b"/>
            <a:pathLst>
              <a:path w="515556" h="816429">
                <a:moveTo>
                  <a:pt x="446314" y="0"/>
                </a:moveTo>
                <a:cubicBezTo>
                  <a:pt x="499835" y="231321"/>
                  <a:pt x="553357" y="462643"/>
                  <a:pt x="478971" y="598715"/>
                </a:cubicBezTo>
                <a:cubicBezTo>
                  <a:pt x="404585" y="734787"/>
                  <a:pt x="52614" y="792843"/>
                  <a:pt x="0" y="816429"/>
                </a:cubicBezTo>
              </a:path>
            </a:pathLst>
          </a:custGeom>
          <a:ln>
            <a:headEnd type="none" w="med" len="med"/>
            <a:tailEnd type="stealth" w="lg" len="lg"/>
          </a:ln>
        </p:spPr>
        <p:style>
          <a:lnRef idx="2">
            <a:schemeClr val="accent4"/>
          </a:lnRef>
          <a:fillRef idx="0">
            <a:schemeClr val="accent4"/>
          </a:fillRef>
          <a:effectRef idx="1">
            <a:schemeClr val="accent4"/>
          </a:effectRef>
          <a:fontRef idx="minor">
            <a:schemeClr val="tx1"/>
          </a:fontRef>
        </p:style>
        <p:txBody>
          <a:bodyPr vert="horz" wrap="square" lIns="91440" tIns="45720" rIns="91440" bIns="45720" numCol="1" rtlCol="0" anchor="t" anchorCtr="0" compatLnSpc="1">
            <a:prstTxWarp prst="textNoShape">
              <a:avLst/>
            </a:prstTxWarp>
          </a:bodyPr>
          <a:lstStyle/>
          <a:p>
            <a:endParaRPr lang="en-US"/>
          </a:p>
        </p:txBody>
      </p:sp>
      <p:sp>
        <p:nvSpPr>
          <p:cNvPr id="21" name="TextBox 20"/>
          <p:cNvSpPr txBox="1"/>
          <p:nvPr/>
        </p:nvSpPr>
        <p:spPr>
          <a:xfrm>
            <a:off x="2024472" y="2004865"/>
            <a:ext cx="990600" cy="272007"/>
          </a:xfrm>
          <a:prstGeom prst="rect">
            <a:avLst/>
          </a:prstGeom>
          <a:solidFill>
            <a:srgbClr val="FEF0CD"/>
          </a:solidFill>
          <a:ln w="9525" cap="flat">
            <a:solidFill>
              <a:srgbClr val="338FA5"/>
            </a:solidFill>
            <a:prstDash val="solid"/>
            <a:round/>
            <a:headEnd type="none" w="med" len="med"/>
            <a:tailEnd type="none" w="med" len="med"/>
          </a:ln>
          <a:effectLst>
            <a:outerShdw blurRad="38100" dist="23000" dir="5400000" algn="ctr" rotWithShape="0">
              <a:schemeClr val="bg2">
                <a:alpha val="34999"/>
              </a:schemeClr>
            </a:outerShdw>
          </a:effectLst>
        </p:spPr>
        <p:txBody>
          <a:bodyPr lIns="36000" tIns="0" rIns="0" bIns="0" anchor="t" anchorCtr="0"/>
          <a:lstStyle>
            <a:defPPr>
              <a:defRPr lang="en-US"/>
            </a:defPPr>
            <a:lvl1pPr>
              <a:defRPr sz="1800">
                <a:effectLst>
                  <a:outerShdw blurRad="38100" dist="38100" dir="2700000" algn="tl">
                    <a:srgbClr val="FFFFFF"/>
                  </a:outerShdw>
                </a:effectLst>
                <a:latin typeface="Calibri" charset="0"/>
                <a:ea typeface="ＭＳ Ｐゴシック" charset="0"/>
                <a:cs typeface="Calibri" charset="0"/>
              </a:defRPr>
            </a:lvl1pPr>
          </a:lstStyle>
          <a:p>
            <a:pPr algn="ctr"/>
            <a:r>
              <a:rPr lang="en-US" dirty="0"/>
              <a:t>Attester</a:t>
            </a:r>
          </a:p>
        </p:txBody>
      </p:sp>
      <p:sp>
        <p:nvSpPr>
          <p:cNvPr id="32" name="TextBox 31"/>
          <p:cNvSpPr txBox="1"/>
          <p:nvPr/>
        </p:nvSpPr>
        <p:spPr>
          <a:xfrm>
            <a:off x="845096" y="2004866"/>
            <a:ext cx="990600" cy="272006"/>
          </a:xfrm>
          <a:prstGeom prst="rect">
            <a:avLst/>
          </a:prstGeom>
          <a:solidFill>
            <a:srgbClr val="FEF0CD"/>
          </a:solidFill>
          <a:ln w="9525" cap="flat">
            <a:solidFill>
              <a:srgbClr val="338FA5"/>
            </a:solidFill>
            <a:prstDash val="solid"/>
            <a:round/>
            <a:headEnd type="none" w="med" len="med"/>
            <a:tailEnd type="none" w="med" len="med"/>
          </a:ln>
          <a:effectLst>
            <a:outerShdw blurRad="38100" dist="23000" dir="5400000" algn="ctr" rotWithShape="0">
              <a:schemeClr val="bg2">
                <a:alpha val="34999"/>
              </a:schemeClr>
            </a:outerShdw>
          </a:effectLst>
        </p:spPr>
        <p:txBody>
          <a:bodyPr lIns="36000" tIns="0" rIns="0" bIns="0" anchor="t" anchorCtr="0"/>
          <a:lstStyle>
            <a:defPPr>
              <a:defRPr lang="en-US"/>
            </a:defPPr>
            <a:lvl1pPr>
              <a:defRPr sz="1800">
                <a:effectLst>
                  <a:outerShdw blurRad="38100" dist="38100" dir="2700000" algn="tl">
                    <a:srgbClr val="FFFFFF"/>
                  </a:outerShdw>
                </a:effectLst>
                <a:latin typeface="Calibri" charset="0"/>
                <a:ea typeface="ＭＳ Ｐゴシック" charset="0"/>
                <a:cs typeface="Calibri" charset="0"/>
              </a:defRPr>
            </a:lvl1pPr>
          </a:lstStyle>
          <a:p>
            <a:r>
              <a:rPr lang="en-US" dirty="0"/>
              <a:t>Metadata</a:t>
            </a:r>
          </a:p>
        </p:txBody>
      </p:sp>
      <p:cxnSp>
        <p:nvCxnSpPr>
          <p:cNvPr id="33" name="Straight Arrow Connector 32"/>
          <p:cNvCxnSpPr/>
          <p:nvPr/>
        </p:nvCxnSpPr>
        <p:spPr bwMode="auto">
          <a:xfrm>
            <a:off x="1828800" y="5460095"/>
            <a:ext cx="0" cy="331105"/>
          </a:xfrm>
          <a:prstGeom prst="straightConnector1">
            <a:avLst/>
          </a:prstGeom>
          <a:noFill/>
          <a:ln w="28575" cap="flat">
            <a:solidFill>
              <a:srgbClr val="3891A7"/>
            </a:solidFill>
            <a:prstDash val="solid"/>
            <a:round/>
            <a:headEnd type="none" w="med" len="med"/>
            <a:tailEnd type="triangle" w="med" len="med"/>
          </a:ln>
          <a:effectLst>
            <a:outerShdw blurRad="38100" dist="19999" dir="5400000" algn="ctr" rotWithShape="0">
              <a:schemeClr val="bg2">
                <a:alpha val="37999"/>
              </a:schemeClr>
            </a:outerShdw>
          </a:effectLst>
          <a:extLst>
            <a:ext uri="{909E8E84-426E-40DD-AFC4-6F175D3DCCD1}">
              <a14:hiddenFill xmlns:a14="http://schemas.microsoft.com/office/drawing/2010/main">
                <a:solidFill>
                  <a:srgbClr val="FFFFFF"/>
                </a:solidFill>
              </a14:hiddenFill>
            </a:ext>
          </a:extLst>
        </p:spPr>
      </p:cxnSp>
      <p:sp>
        <p:nvSpPr>
          <p:cNvPr id="34" name="Freeform 33"/>
          <p:cNvSpPr/>
          <p:nvPr/>
        </p:nvSpPr>
        <p:spPr bwMode="auto">
          <a:xfrm rot="1822276">
            <a:off x="6831226" y="3416859"/>
            <a:ext cx="344628" cy="769937"/>
          </a:xfrm>
          <a:custGeom>
            <a:avLst/>
            <a:gdLst>
              <a:gd name="connsiteX0" fmla="*/ 0 w 589418"/>
              <a:gd name="connsiteY0" fmla="*/ 0 h 794657"/>
              <a:gd name="connsiteX1" fmla="*/ 587829 w 589418"/>
              <a:gd name="connsiteY1" fmla="*/ 424543 h 794657"/>
              <a:gd name="connsiteX2" fmla="*/ 174172 w 589418"/>
              <a:gd name="connsiteY2" fmla="*/ 794657 h 794657"/>
            </a:gdLst>
            <a:ahLst/>
            <a:cxnLst>
              <a:cxn ang="0">
                <a:pos x="connsiteX0" y="connsiteY0"/>
              </a:cxn>
              <a:cxn ang="0">
                <a:pos x="connsiteX1" y="connsiteY1"/>
              </a:cxn>
              <a:cxn ang="0">
                <a:pos x="connsiteX2" y="connsiteY2"/>
              </a:cxn>
            </a:cxnLst>
            <a:rect l="l" t="t" r="r" b="b"/>
            <a:pathLst>
              <a:path w="589418" h="794657">
                <a:moveTo>
                  <a:pt x="0" y="0"/>
                </a:moveTo>
                <a:cubicBezTo>
                  <a:pt x="279400" y="146050"/>
                  <a:pt x="558800" y="292100"/>
                  <a:pt x="587829" y="424543"/>
                </a:cubicBezTo>
                <a:cubicBezTo>
                  <a:pt x="616858" y="556986"/>
                  <a:pt x="239486" y="731157"/>
                  <a:pt x="174172" y="794657"/>
                </a:cubicBezTo>
              </a:path>
            </a:pathLst>
          </a:custGeom>
          <a:ln>
            <a:headEnd type="none" w="med" len="med"/>
            <a:tailEnd type="stealth" w="lg" len="lg"/>
          </a:ln>
        </p:spPr>
        <p:style>
          <a:lnRef idx="2">
            <a:schemeClr val="accent4"/>
          </a:lnRef>
          <a:fillRef idx="0">
            <a:schemeClr val="accent4"/>
          </a:fillRef>
          <a:effectRef idx="1">
            <a:schemeClr val="accent4"/>
          </a:effectRef>
          <a:fontRef idx="minor">
            <a:schemeClr val="tx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9" name="TextBox 28"/>
          <p:cNvSpPr txBox="1"/>
          <p:nvPr/>
        </p:nvSpPr>
        <p:spPr>
          <a:xfrm>
            <a:off x="3203848" y="2004865"/>
            <a:ext cx="990600" cy="272007"/>
          </a:xfrm>
          <a:prstGeom prst="rect">
            <a:avLst/>
          </a:prstGeom>
          <a:solidFill>
            <a:srgbClr val="FEF0CD"/>
          </a:solidFill>
          <a:ln w="9525" cap="flat">
            <a:solidFill>
              <a:srgbClr val="338FA5"/>
            </a:solidFill>
            <a:prstDash val="solid"/>
            <a:round/>
            <a:headEnd type="none" w="med" len="med"/>
            <a:tailEnd type="none" w="med" len="med"/>
          </a:ln>
          <a:effectLst>
            <a:outerShdw blurRad="38100" dist="23000" dir="5400000" algn="ctr" rotWithShape="0">
              <a:schemeClr val="bg2">
                <a:alpha val="34999"/>
              </a:schemeClr>
            </a:outerShdw>
          </a:effectLst>
        </p:spPr>
        <p:txBody>
          <a:bodyPr lIns="36000" tIns="0" rIns="0" bIns="0" anchor="t" anchorCtr="0"/>
          <a:lstStyle>
            <a:defPPr>
              <a:defRPr lang="en-US"/>
            </a:defPPr>
            <a:lvl1pPr>
              <a:defRPr sz="1800">
                <a:effectLst>
                  <a:outerShdw blurRad="38100" dist="38100" dir="2700000" algn="tl">
                    <a:srgbClr val="FFFFFF"/>
                  </a:outerShdw>
                </a:effectLst>
                <a:latin typeface="Calibri" charset="0"/>
                <a:ea typeface="ＭＳ Ｐゴシック" charset="0"/>
                <a:cs typeface="Calibri" charset="0"/>
              </a:defRPr>
            </a:lvl1pPr>
          </a:lstStyle>
          <a:p>
            <a:r>
              <a:rPr lang="en-US" dirty="0"/>
              <a:t>Section</a:t>
            </a:r>
          </a:p>
        </p:txBody>
      </p:sp>
      <p:sp>
        <p:nvSpPr>
          <p:cNvPr id="35" name="TextBox 34"/>
          <p:cNvSpPr txBox="1"/>
          <p:nvPr/>
        </p:nvSpPr>
        <p:spPr>
          <a:xfrm>
            <a:off x="2051720" y="2652937"/>
            <a:ext cx="990600" cy="272007"/>
          </a:xfrm>
          <a:prstGeom prst="rect">
            <a:avLst/>
          </a:prstGeom>
          <a:solidFill>
            <a:srgbClr val="FEF0CD"/>
          </a:solidFill>
          <a:ln w="9525" cap="flat">
            <a:solidFill>
              <a:srgbClr val="338FA5"/>
            </a:solidFill>
            <a:prstDash val="solid"/>
            <a:round/>
            <a:headEnd type="none" w="med" len="med"/>
            <a:tailEnd type="none" w="med" len="med"/>
          </a:ln>
          <a:effectLst>
            <a:outerShdw blurRad="38100" dist="23000" dir="5400000" algn="ctr" rotWithShape="0">
              <a:schemeClr val="bg2">
                <a:alpha val="34999"/>
              </a:schemeClr>
            </a:outerShdw>
          </a:effectLst>
        </p:spPr>
        <p:txBody>
          <a:bodyPr lIns="36000" tIns="0" rIns="0" bIns="0" anchor="t" anchorCtr="0"/>
          <a:lstStyle>
            <a:defPPr>
              <a:defRPr lang="en-US"/>
            </a:defPPr>
            <a:lvl1pPr>
              <a:defRPr sz="1800">
                <a:effectLst>
                  <a:outerShdw blurRad="38100" dist="38100" dir="2700000" algn="tl">
                    <a:srgbClr val="FFFFFF"/>
                  </a:outerShdw>
                </a:effectLst>
                <a:latin typeface="Calibri" charset="0"/>
                <a:ea typeface="ＭＳ Ｐゴシック" charset="0"/>
                <a:cs typeface="Calibri" charset="0"/>
              </a:defRPr>
            </a:lvl1pPr>
          </a:lstStyle>
          <a:p>
            <a:r>
              <a:rPr lang="en-US" dirty="0"/>
              <a:t>Section</a:t>
            </a:r>
          </a:p>
        </p:txBody>
      </p:sp>
      <p:cxnSp>
        <p:nvCxnSpPr>
          <p:cNvPr id="37" name="Elbow Connector 36"/>
          <p:cNvCxnSpPr>
            <a:stCxn id="29" idx="2"/>
            <a:endCxn id="24" idx="0"/>
          </p:cNvCxnSpPr>
          <p:nvPr/>
        </p:nvCxnSpPr>
        <p:spPr bwMode="auto">
          <a:xfrm rot="5400000">
            <a:off x="2331740" y="1285528"/>
            <a:ext cx="376065" cy="2358752"/>
          </a:xfrm>
          <a:prstGeom prst="bentConnector3">
            <a:avLst>
              <a:gd name="adj1" fmla="val 50000"/>
            </a:avLst>
          </a:prstGeom>
          <a:solidFill>
            <a:schemeClr val="accent1"/>
          </a:solidFill>
          <a:ln w="28575" cap="flat" cmpd="sng" algn="ctr">
            <a:solidFill>
              <a:srgbClr val="3891A7"/>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8" name="Elbow Connector 37"/>
          <p:cNvCxnSpPr>
            <a:stCxn id="29" idx="2"/>
            <a:endCxn id="35" idx="0"/>
          </p:cNvCxnSpPr>
          <p:nvPr/>
        </p:nvCxnSpPr>
        <p:spPr bwMode="auto">
          <a:xfrm rot="5400000">
            <a:off x="2935052" y="1888840"/>
            <a:ext cx="376065" cy="1152128"/>
          </a:xfrm>
          <a:prstGeom prst="bentConnector3">
            <a:avLst>
              <a:gd name="adj1" fmla="val 50000"/>
            </a:avLst>
          </a:prstGeom>
          <a:solidFill>
            <a:schemeClr val="accent1"/>
          </a:solidFill>
          <a:ln w="28575" cap="flat" cmpd="sng" algn="ctr">
            <a:solidFill>
              <a:srgbClr val="3891A7"/>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162414109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When to use Documents?</a:t>
            </a:r>
          </a:p>
        </p:txBody>
      </p:sp>
      <p:sp>
        <p:nvSpPr>
          <p:cNvPr id="3" name="Content Placeholder 2"/>
          <p:cNvSpPr>
            <a:spLocks noGrp="1"/>
          </p:cNvSpPr>
          <p:nvPr>
            <p:ph idx="1"/>
          </p:nvPr>
        </p:nvSpPr>
        <p:spPr/>
        <p:txBody>
          <a:bodyPr/>
          <a:lstStyle/>
          <a:p>
            <a:r>
              <a:rPr lang="en-US" noProof="0" dirty="0"/>
              <a:t>Focus is on persistence</a:t>
            </a:r>
          </a:p>
          <a:p>
            <a:pPr lvl="0"/>
            <a:r>
              <a:rPr lang="en-US" noProof="0" dirty="0"/>
              <a:t>No workflow involved</a:t>
            </a:r>
          </a:p>
          <a:p>
            <a:pPr lvl="1"/>
            <a:r>
              <a:rPr lang="en-US" noProof="0" dirty="0"/>
              <a:t>other than post/retrieve document</a:t>
            </a:r>
          </a:p>
          <a:p>
            <a:pPr lvl="0"/>
            <a:r>
              <a:rPr lang="en-US" noProof="0" dirty="0"/>
              <a:t>Need tight rules over authenticated content</a:t>
            </a:r>
          </a:p>
          <a:p>
            <a:pPr lvl="0"/>
            <a:r>
              <a:rPr lang="en-US" noProof="0" dirty="0"/>
              <a:t>Want</a:t>
            </a:r>
            <a:r>
              <a:rPr lang="en-US" baseline="0" noProof="0" dirty="0"/>
              <a:t> to communicate multiple resources with control over how data is presented</a:t>
            </a:r>
          </a:p>
          <a:p>
            <a:pPr lvl="0"/>
            <a:r>
              <a:rPr lang="en-US" baseline="0" noProof="0" dirty="0"/>
              <a:t>Data spans</a:t>
            </a:r>
            <a:r>
              <a:rPr lang="en-US" noProof="0" dirty="0"/>
              <a:t> multiple resources</a:t>
            </a:r>
          </a:p>
        </p:txBody>
      </p:sp>
      <p:sp>
        <p:nvSpPr>
          <p:cNvPr id="4" name="Slide Number Placeholder 3"/>
          <p:cNvSpPr>
            <a:spLocks noGrp="1"/>
          </p:cNvSpPr>
          <p:nvPr>
            <p:ph type="sldNum" sz="quarter" idx="4"/>
          </p:nvPr>
        </p:nvSpPr>
        <p:spPr/>
        <p:txBody>
          <a:bodyPr/>
          <a:lstStyle/>
          <a:p>
            <a:fld id="{5CC3E5C4-3E2B-40F1-9F2B-C46CEB0C88DF}" type="slidenum">
              <a:rPr lang="en-CA" smtClean="0"/>
              <a:pPr/>
              <a:t>45</a:t>
            </a:fld>
            <a:endParaRPr lang="en-CA" dirty="0"/>
          </a:p>
        </p:txBody>
      </p:sp>
      <p:graphicFrame>
        <p:nvGraphicFramePr>
          <p:cNvPr id="5" name="Diagram 4"/>
          <p:cNvGraphicFramePr/>
          <p:nvPr>
            <p:extLst>
              <p:ext uri="{D42A27DB-BD31-4B8C-83A1-F6EECF244321}">
                <p14:modId xmlns:p14="http://schemas.microsoft.com/office/powerpoint/2010/main" val="3559602504"/>
              </p:ext>
            </p:extLst>
          </p:nvPr>
        </p:nvGraphicFramePr>
        <p:xfrm>
          <a:off x="7092280" y="1844824"/>
          <a:ext cx="1775520" cy="15437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6564172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When to avoid Documents?</a:t>
            </a:r>
          </a:p>
        </p:txBody>
      </p:sp>
      <p:sp>
        <p:nvSpPr>
          <p:cNvPr id="3" name="Content Placeholder 2"/>
          <p:cNvSpPr>
            <a:spLocks noGrp="1"/>
          </p:cNvSpPr>
          <p:nvPr>
            <p:ph idx="1"/>
          </p:nvPr>
        </p:nvSpPr>
        <p:spPr/>
        <p:txBody>
          <a:bodyPr/>
          <a:lstStyle/>
          <a:p>
            <a:r>
              <a:rPr lang="en-US" noProof="0" dirty="0"/>
              <a:t>Need for workflow</a:t>
            </a:r>
          </a:p>
          <a:p>
            <a:pPr lvl="1"/>
            <a:r>
              <a:rPr lang="en-US" noProof="0" dirty="0"/>
              <a:t>Request/response, decision support</a:t>
            </a:r>
          </a:p>
          <a:p>
            <a:pPr lvl="0"/>
            <a:r>
              <a:rPr lang="en-US" noProof="0" dirty="0"/>
              <a:t>Data is dynamic</a:t>
            </a:r>
          </a:p>
          <a:p>
            <a:pPr lvl="1"/>
            <a:r>
              <a:rPr lang="en-US" noProof="0" dirty="0"/>
              <a:t>I.e. want view of data now, not</a:t>
            </a:r>
            <a:r>
              <a:rPr lang="en-US" baseline="0" noProof="0" dirty="0"/>
              <a:t> at time of authorship</a:t>
            </a:r>
          </a:p>
          <a:p>
            <a:pPr lvl="1"/>
            <a:r>
              <a:rPr lang="en-US" noProof="0" dirty="0"/>
              <a:t>Multiple contributors over time</a:t>
            </a:r>
            <a:endParaRPr lang="en-US" baseline="0" noProof="0" dirty="0"/>
          </a:p>
          <a:p>
            <a:pPr lvl="0"/>
            <a:r>
              <a:rPr lang="en-US" noProof="0" dirty="0"/>
              <a:t>Resources need to be</a:t>
            </a:r>
            <a:r>
              <a:rPr lang="en-US" baseline="0" noProof="0" dirty="0"/>
              <a:t> accessed/manipulated independently</a:t>
            </a:r>
            <a:endParaRPr lang="en-US" noProof="0"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46</a:t>
            </a:fld>
            <a:endParaRPr lang="en-CA" dirty="0"/>
          </a:p>
        </p:txBody>
      </p:sp>
      <p:graphicFrame>
        <p:nvGraphicFramePr>
          <p:cNvPr id="6" name="Diagram 5"/>
          <p:cNvGraphicFramePr/>
          <p:nvPr>
            <p:extLst>
              <p:ext uri="{D42A27DB-BD31-4B8C-83A1-F6EECF244321}">
                <p14:modId xmlns:p14="http://schemas.microsoft.com/office/powerpoint/2010/main" val="870368583"/>
              </p:ext>
            </p:extLst>
          </p:nvPr>
        </p:nvGraphicFramePr>
        <p:xfrm>
          <a:off x="7092280" y="1844824"/>
          <a:ext cx="1775520" cy="15437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362500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Messages</a:t>
            </a:r>
          </a:p>
        </p:txBody>
      </p:sp>
      <p:sp>
        <p:nvSpPr>
          <p:cNvPr id="3" name="Content Placeholder 2"/>
          <p:cNvSpPr>
            <a:spLocks noGrp="1"/>
          </p:cNvSpPr>
          <p:nvPr>
            <p:ph idx="1"/>
          </p:nvPr>
        </p:nvSpPr>
        <p:spPr/>
        <p:txBody>
          <a:bodyPr/>
          <a:lstStyle/>
          <a:p>
            <a:r>
              <a:rPr lang="en-US" noProof="0" dirty="0"/>
              <a:t>Similar to v2 and v3 messaging</a:t>
            </a:r>
          </a:p>
          <a:p>
            <a:r>
              <a:rPr lang="en-US" noProof="0" dirty="0"/>
              <a:t>Also a collection of resources as a </a:t>
            </a:r>
            <a:r>
              <a:rPr lang="en-US" dirty="0"/>
              <a:t>Bundle resource</a:t>
            </a:r>
            <a:endParaRPr lang="en-US" noProof="0" dirty="0"/>
          </a:p>
          <a:p>
            <a:r>
              <a:rPr lang="en-US" noProof="0" dirty="0"/>
              <a:t>Allows request/response behavior with bundles for both request and response</a:t>
            </a:r>
          </a:p>
          <a:p>
            <a:r>
              <a:rPr lang="en-US" noProof="0" dirty="0"/>
              <a:t>Event-driven</a:t>
            </a:r>
          </a:p>
          <a:p>
            <a:pPr lvl="1"/>
            <a:r>
              <a:rPr lang="en-US" noProof="0" dirty="0"/>
              <a:t>E.g. Send lab order, get back result</a:t>
            </a:r>
          </a:p>
          <a:p>
            <a:r>
              <a:rPr lang="en-US" noProof="0" dirty="0"/>
              <a:t>Can be asynchronous and/or indirect</a:t>
            </a:r>
          </a:p>
        </p:txBody>
      </p:sp>
      <p:sp>
        <p:nvSpPr>
          <p:cNvPr id="4" name="Slide Number Placeholder 3"/>
          <p:cNvSpPr>
            <a:spLocks noGrp="1"/>
          </p:cNvSpPr>
          <p:nvPr>
            <p:ph type="sldNum" sz="quarter" idx="4"/>
          </p:nvPr>
        </p:nvSpPr>
        <p:spPr/>
        <p:txBody>
          <a:bodyPr/>
          <a:lstStyle/>
          <a:p>
            <a:fld id="{5CC3E5C4-3E2B-40F1-9F2B-C46CEB0C88DF}" type="slidenum">
              <a:rPr lang="en-CA" smtClean="0"/>
              <a:pPr/>
              <a:t>47</a:t>
            </a:fld>
            <a:endParaRPr lang="en-CA" dirty="0"/>
          </a:p>
        </p:txBody>
      </p:sp>
      <p:graphicFrame>
        <p:nvGraphicFramePr>
          <p:cNvPr id="5" name="Diagram 4"/>
          <p:cNvGraphicFramePr/>
          <p:nvPr>
            <p:extLst>
              <p:ext uri="{D42A27DB-BD31-4B8C-83A1-F6EECF244321}">
                <p14:modId xmlns:p14="http://schemas.microsoft.com/office/powerpoint/2010/main" val="1382020844"/>
              </p:ext>
            </p:extLst>
          </p:nvPr>
        </p:nvGraphicFramePr>
        <p:xfrm>
          <a:off x="7092280" y="4293096"/>
          <a:ext cx="1775520" cy="15437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6753760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p:cNvSpPr txBox="1"/>
          <p:nvPr/>
        </p:nvSpPr>
        <p:spPr>
          <a:xfrm>
            <a:off x="5105400" y="1700808"/>
            <a:ext cx="2643994" cy="4031873"/>
          </a:xfrm>
          <a:prstGeom prst="rect">
            <a:avLst/>
          </a:prstGeom>
          <a:noFill/>
        </p:spPr>
        <p:txBody>
          <a:bodyPr wrap="none" rtlCol="0">
            <a:spAutoFit/>
          </a:bodyPr>
          <a:lstStyle/>
          <a:p>
            <a:pPr>
              <a:tabLst>
                <a:tab pos="179388" algn="l"/>
                <a:tab pos="358775" algn="l"/>
                <a:tab pos="538163" algn="l"/>
                <a:tab pos="719138" algn="l"/>
              </a:tabLst>
            </a:pPr>
            <a:r>
              <a:rPr lang="en-US" sz="1600" dirty="0"/>
              <a:t>&lt;Bundle&gt;</a:t>
            </a:r>
          </a:p>
          <a:p>
            <a:pPr>
              <a:tabLst>
                <a:tab pos="179388" algn="l"/>
                <a:tab pos="358775" algn="l"/>
                <a:tab pos="538163" algn="l"/>
                <a:tab pos="719138" algn="l"/>
              </a:tabLst>
            </a:pPr>
            <a:r>
              <a:rPr lang="en-US" sz="1000" dirty="0"/>
              <a:t>	&lt;entry&gt;</a:t>
            </a:r>
          </a:p>
          <a:p>
            <a:pPr>
              <a:tabLst>
                <a:tab pos="179388" algn="l"/>
                <a:tab pos="358775" algn="l"/>
                <a:tab pos="538163" algn="l"/>
                <a:tab pos="719138" algn="l"/>
              </a:tabLst>
            </a:pPr>
            <a:r>
              <a:rPr lang="en-US" sz="1000" dirty="0"/>
              <a:t>		&lt;resource&gt;</a:t>
            </a:r>
          </a:p>
          <a:p>
            <a:pPr>
              <a:tabLst>
                <a:tab pos="179388" algn="l"/>
                <a:tab pos="358775" algn="l"/>
                <a:tab pos="538163" algn="l"/>
                <a:tab pos="719138" algn="l"/>
              </a:tabLst>
            </a:pPr>
            <a:r>
              <a:rPr lang="en-US" sz="1600" dirty="0"/>
              <a:t>			&lt;</a:t>
            </a:r>
            <a:r>
              <a:rPr lang="en-US" sz="1600" b="1" dirty="0" err="1"/>
              <a:t>MessageHeader</a:t>
            </a:r>
            <a:r>
              <a:rPr lang="en-US" sz="1600" dirty="0"/>
              <a:t> /&gt;</a:t>
            </a:r>
          </a:p>
          <a:p>
            <a:pPr>
              <a:tabLst>
                <a:tab pos="179388" algn="l"/>
                <a:tab pos="358775" algn="l"/>
                <a:tab pos="538163" algn="l"/>
                <a:tab pos="719138" algn="l"/>
              </a:tabLst>
            </a:pPr>
            <a:r>
              <a:rPr lang="en-US" sz="1000" dirty="0"/>
              <a:t>		&lt;/resource&gt;</a:t>
            </a:r>
          </a:p>
          <a:p>
            <a:pPr>
              <a:tabLst>
                <a:tab pos="179388" algn="l"/>
                <a:tab pos="358775" algn="l"/>
                <a:tab pos="538163" algn="l"/>
                <a:tab pos="719138" algn="l"/>
              </a:tabLst>
            </a:pPr>
            <a:r>
              <a:rPr lang="en-US" sz="1000" dirty="0"/>
              <a:t>	&lt;/entry&gt; </a:t>
            </a:r>
          </a:p>
          <a:p>
            <a:pPr>
              <a:tabLst>
                <a:tab pos="179388" algn="l"/>
                <a:tab pos="358775" algn="l"/>
                <a:tab pos="538163" algn="l"/>
                <a:tab pos="719138" algn="l"/>
              </a:tabLst>
            </a:pPr>
            <a:r>
              <a:rPr lang="en-US" sz="1000" dirty="0"/>
              <a:t>	&lt;entry&gt;</a:t>
            </a:r>
          </a:p>
          <a:p>
            <a:pPr>
              <a:tabLst>
                <a:tab pos="179388" algn="l"/>
                <a:tab pos="358775" algn="l"/>
                <a:tab pos="538163" algn="l"/>
                <a:tab pos="719138" algn="l"/>
              </a:tabLst>
            </a:pPr>
            <a:r>
              <a:rPr lang="en-US" sz="1000" dirty="0"/>
              <a:t>		&lt;resource&gt;</a:t>
            </a:r>
          </a:p>
          <a:p>
            <a:pPr>
              <a:tabLst>
                <a:tab pos="179388" algn="l"/>
                <a:tab pos="358775" algn="l"/>
                <a:tab pos="538163" algn="l"/>
                <a:tab pos="719138" algn="l"/>
              </a:tabLst>
            </a:pPr>
            <a:r>
              <a:rPr lang="en-US" sz="1600" dirty="0"/>
              <a:t>			&lt;Observation /&gt;</a:t>
            </a:r>
          </a:p>
          <a:p>
            <a:pPr>
              <a:tabLst>
                <a:tab pos="179388" algn="l"/>
                <a:tab pos="358775" algn="l"/>
                <a:tab pos="538163" algn="l"/>
                <a:tab pos="719138" algn="l"/>
              </a:tabLst>
            </a:pPr>
            <a:r>
              <a:rPr lang="en-US" sz="1000" dirty="0"/>
              <a:t>		&lt;/resource&gt;</a:t>
            </a:r>
          </a:p>
          <a:p>
            <a:pPr>
              <a:tabLst>
                <a:tab pos="179388" algn="l"/>
                <a:tab pos="358775" algn="l"/>
                <a:tab pos="538163" algn="l"/>
                <a:tab pos="719138" algn="l"/>
              </a:tabLst>
            </a:pPr>
            <a:r>
              <a:rPr lang="en-US" sz="1000" dirty="0"/>
              <a:t>	&lt;/entry&gt;</a:t>
            </a:r>
          </a:p>
          <a:p>
            <a:pPr>
              <a:tabLst>
                <a:tab pos="179388" algn="l"/>
                <a:tab pos="358775" algn="l"/>
                <a:tab pos="538163" algn="l"/>
                <a:tab pos="719138" algn="l"/>
              </a:tabLst>
            </a:pPr>
            <a:r>
              <a:rPr lang="en-US" sz="1000" dirty="0"/>
              <a:t>	&lt;entry&gt;</a:t>
            </a:r>
          </a:p>
          <a:p>
            <a:pPr>
              <a:tabLst>
                <a:tab pos="179388" algn="l"/>
                <a:tab pos="358775" algn="l"/>
                <a:tab pos="538163" algn="l"/>
                <a:tab pos="719138" algn="l"/>
              </a:tabLst>
            </a:pPr>
            <a:r>
              <a:rPr lang="en-US" sz="1000" dirty="0"/>
              <a:t>		&lt;resource&gt;</a:t>
            </a:r>
          </a:p>
          <a:p>
            <a:pPr>
              <a:tabLst>
                <a:tab pos="179388" algn="l"/>
                <a:tab pos="358775" algn="l"/>
                <a:tab pos="538163" algn="l"/>
                <a:tab pos="719138" algn="l"/>
              </a:tabLst>
            </a:pPr>
            <a:r>
              <a:rPr lang="en-US" sz="1600" dirty="0"/>
              <a:t>			&lt;Device /&gt;</a:t>
            </a:r>
          </a:p>
          <a:p>
            <a:pPr>
              <a:tabLst>
                <a:tab pos="179388" algn="l"/>
                <a:tab pos="358775" algn="l"/>
                <a:tab pos="538163" algn="l"/>
                <a:tab pos="719138" algn="l"/>
              </a:tabLst>
            </a:pPr>
            <a:r>
              <a:rPr lang="en-US" sz="1000" dirty="0"/>
              <a:t>		&lt;/resource&gt;</a:t>
            </a:r>
          </a:p>
          <a:p>
            <a:pPr>
              <a:tabLst>
                <a:tab pos="179388" algn="l"/>
                <a:tab pos="358775" algn="l"/>
                <a:tab pos="538163" algn="l"/>
                <a:tab pos="719138" algn="l"/>
              </a:tabLst>
            </a:pPr>
            <a:r>
              <a:rPr lang="en-US" sz="1000" dirty="0"/>
              <a:t>	&lt;/entry&gt;</a:t>
            </a:r>
          </a:p>
          <a:p>
            <a:pPr>
              <a:tabLst>
                <a:tab pos="179388" algn="l"/>
                <a:tab pos="358775" algn="l"/>
                <a:tab pos="538163" algn="l"/>
                <a:tab pos="719138" algn="l"/>
              </a:tabLst>
            </a:pPr>
            <a:r>
              <a:rPr lang="en-US" sz="1000" dirty="0"/>
              <a:t>	&lt;entry&gt;</a:t>
            </a:r>
          </a:p>
          <a:p>
            <a:pPr>
              <a:tabLst>
                <a:tab pos="179388" algn="l"/>
                <a:tab pos="358775" algn="l"/>
                <a:tab pos="538163" algn="l"/>
                <a:tab pos="719138" algn="l"/>
              </a:tabLst>
            </a:pPr>
            <a:r>
              <a:rPr lang="en-US" sz="1000" dirty="0"/>
              <a:t>		&lt;resource&gt;</a:t>
            </a:r>
          </a:p>
          <a:p>
            <a:pPr>
              <a:tabLst>
                <a:tab pos="179388" algn="l"/>
                <a:tab pos="358775" algn="l"/>
                <a:tab pos="538163" algn="l"/>
                <a:tab pos="719138" algn="l"/>
              </a:tabLst>
            </a:pPr>
            <a:r>
              <a:rPr lang="en-US" sz="1600" dirty="0"/>
              <a:t>			&lt;Patient/&gt;</a:t>
            </a:r>
          </a:p>
          <a:p>
            <a:pPr>
              <a:tabLst>
                <a:tab pos="179388" algn="l"/>
                <a:tab pos="358775" algn="l"/>
                <a:tab pos="538163" algn="l"/>
                <a:tab pos="719138" algn="l"/>
              </a:tabLst>
            </a:pPr>
            <a:r>
              <a:rPr lang="en-US" sz="1000" dirty="0"/>
              <a:t>		&lt;/resource&gt;</a:t>
            </a:r>
          </a:p>
          <a:p>
            <a:pPr>
              <a:tabLst>
                <a:tab pos="179388" algn="l"/>
                <a:tab pos="358775" algn="l"/>
                <a:tab pos="538163" algn="l"/>
                <a:tab pos="719138" algn="l"/>
              </a:tabLst>
            </a:pPr>
            <a:r>
              <a:rPr lang="en-US" sz="1000" dirty="0"/>
              <a:t>	&lt;/entry&gt;</a:t>
            </a:r>
          </a:p>
          <a:p>
            <a:pPr>
              <a:tabLst>
                <a:tab pos="179388" algn="l"/>
                <a:tab pos="358775" algn="l"/>
                <a:tab pos="538163" algn="l"/>
                <a:tab pos="719138" algn="l"/>
              </a:tabLst>
            </a:pPr>
            <a:r>
              <a:rPr lang="en-US" sz="1600" dirty="0"/>
              <a:t>&lt;/Bundle&gt;</a:t>
            </a:r>
          </a:p>
        </p:txBody>
      </p:sp>
      <p:sp>
        <p:nvSpPr>
          <p:cNvPr id="2" name="Title 1"/>
          <p:cNvSpPr>
            <a:spLocks noGrp="1"/>
          </p:cNvSpPr>
          <p:nvPr>
            <p:ph type="title"/>
          </p:nvPr>
        </p:nvSpPr>
        <p:spPr/>
        <p:txBody>
          <a:bodyPr/>
          <a:lstStyle/>
          <a:p>
            <a:r>
              <a:rPr lang="en-US" dirty="0"/>
              <a:t>Messages – are bundles</a:t>
            </a:r>
          </a:p>
        </p:txBody>
      </p:sp>
      <p:sp>
        <p:nvSpPr>
          <p:cNvPr id="5" name="Slide Number Placeholder 4"/>
          <p:cNvSpPr>
            <a:spLocks noGrp="1"/>
          </p:cNvSpPr>
          <p:nvPr>
            <p:ph type="sldNum" sz="quarter" idx="4"/>
          </p:nvPr>
        </p:nvSpPr>
        <p:spPr/>
        <p:txBody>
          <a:bodyPr/>
          <a:lstStyle/>
          <a:p>
            <a:fld id="{2CD36790-EF9F-4521-A783-189BE19EEE4B}" type="slidenum">
              <a:rPr lang="en-US" smtClean="0"/>
              <a:pPr/>
              <a:t>48</a:t>
            </a:fld>
            <a:endParaRPr lang="en-US"/>
          </a:p>
        </p:txBody>
      </p:sp>
      <p:sp>
        <p:nvSpPr>
          <p:cNvPr id="13" name="AutoShape 7"/>
          <p:cNvSpPr>
            <a:spLocks/>
          </p:cNvSpPr>
          <p:nvPr/>
        </p:nvSpPr>
        <p:spPr bwMode="auto">
          <a:xfrm>
            <a:off x="1420473" y="3192463"/>
            <a:ext cx="2592388" cy="649288"/>
          </a:xfrm>
          <a:prstGeom prst="roundRect">
            <a:avLst>
              <a:gd name="adj" fmla="val 16667"/>
            </a:avLst>
          </a:prstGeom>
          <a:solidFill>
            <a:schemeClr val="accent1">
              <a:lumMod val="40000"/>
              <a:lumOff val="60000"/>
            </a:schemeClr>
          </a:solidFill>
          <a:ln w="9525" cap="flat">
            <a:solidFill>
              <a:srgbClr val="338FA5"/>
            </a:solidFill>
            <a:prstDash val="solid"/>
            <a:round/>
            <a:headEnd type="none" w="med" len="med"/>
            <a:tailEnd type="none" w="med" len="med"/>
          </a:ln>
          <a:effectLst>
            <a:outerShdw blurRad="38100" dist="23000" dir="5400000" algn="ctr" rotWithShape="0">
              <a:schemeClr val="bg2">
                <a:alpha val="34999"/>
              </a:schemeClr>
            </a:outerShdw>
          </a:effectLst>
        </p:spPr>
        <p:txBody>
          <a:bodyPr lIns="36000" tIns="0" rIns="0" bIns="0" anchor="ctr" anchorCtr="0"/>
          <a:lstStyle/>
          <a:p>
            <a:r>
              <a:rPr lang="en-US" dirty="0">
                <a:latin typeface="Calibri" charset="0"/>
                <a:ea typeface="ＭＳ Ｐゴシック" charset="0"/>
                <a:cs typeface="Calibri" charset="0"/>
                <a:sym typeface="Calibri" charset="0"/>
              </a:rPr>
              <a:t>Observation Resource</a:t>
            </a:r>
          </a:p>
        </p:txBody>
      </p:sp>
      <p:sp>
        <p:nvSpPr>
          <p:cNvPr id="22" name="TextBox 21"/>
          <p:cNvSpPr txBox="1"/>
          <p:nvPr/>
        </p:nvSpPr>
        <p:spPr>
          <a:xfrm>
            <a:off x="762000" y="1828800"/>
            <a:ext cx="2819400" cy="1176566"/>
          </a:xfrm>
          <a:prstGeom prst="rect">
            <a:avLst/>
          </a:prstGeom>
          <a:solidFill>
            <a:schemeClr val="accent1">
              <a:lumMod val="40000"/>
              <a:lumOff val="60000"/>
            </a:schemeClr>
          </a:solidFill>
          <a:ln w="9525" cap="flat">
            <a:solidFill>
              <a:srgbClr val="338FA5"/>
            </a:solidFill>
            <a:prstDash val="solid"/>
            <a:round/>
            <a:headEnd type="none" w="med" len="med"/>
            <a:tailEnd type="none" w="med" len="med"/>
          </a:ln>
          <a:effectLst>
            <a:outerShdw blurRad="38100" dist="23000" dir="5400000" algn="ctr" rotWithShape="0">
              <a:schemeClr val="bg2">
                <a:alpha val="34999"/>
              </a:schemeClr>
            </a:outerShdw>
          </a:effectLst>
        </p:spPr>
        <p:txBody>
          <a:bodyPr lIns="36000" tIns="0" rIns="0" bIns="0" anchor="t" anchorCtr="0"/>
          <a:lstStyle>
            <a:defPPr>
              <a:defRPr lang="en-US"/>
            </a:defPPr>
            <a:lvl1pPr>
              <a:defRPr sz="1800">
                <a:effectLst>
                  <a:outerShdw blurRad="38100" dist="38100" dir="2700000" algn="tl">
                    <a:srgbClr val="FFFFFF"/>
                  </a:outerShdw>
                </a:effectLst>
                <a:latin typeface="Calibri" charset="0"/>
                <a:ea typeface="ＭＳ Ｐゴシック" charset="0"/>
                <a:cs typeface="Calibri" charset="0"/>
              </a:defRPr>
            </a:lvl1pPr>
          </a:lstStyle>
          <a:p>
            <a:r>
              <a:rPr lang="en-US" dirty="0" err="1">
                <a:effectLst/>
              </a:rPr>
              <a:t>MessageHeader</a:t>
            </a:r>
            <a:r>
              <a:rPr lang="en-US" dirty="0">
                <a:effectLst/>
              </a:rPr>
              <a:t> Resource</a:t>
            </a:r>
          </a:p>
        </p:txBody>
      </p:sp>
      <p:sp>
        <p:nvSpPr>
          <p:cNvPr id="23" name="TextBox 22"/>
          <p:cNvSpPr txBox="1"/>
          <p:nvPr/>
        </p:nvSpPr>
        <p:spPr>
          <a:xfrm>
            <a:off x="1066800" y="2133600"/>
            <a:ext cx="914400" cy="378341"/>
          </a:xfrm>
          <a:prstGeom prst="rect">
            <a:avLst/>
          </a:prstGeom>
          <a:solidFill>
            <a:srgbClr val="FEF0CD"/>
          </a:solidFill>
          <a:ln w="9525" cap="flat">
            <a:solidFill>
              <a:srgbClr val="338FA5"/>
            </a:solidFill>
            <a:prstDash val="solid"/>
            <a:round/>
            <a:headEnd type="none" w="med" len="med"/>
            <a:tailEnd type="none" w="med" len="med"/>
          </a:ln>
          <a:effectLst>
            <a:outerShdw blurRad="38100" dist="23000" dir="5400000" algn="ctr" rotWithShape="0">
              <a:schemeClr val="bg2">
                <a:alpha val="34999"/>
              </a:schemeClr>
            </a:outerShdw>
          </a:effectLst>
        </p:spPr>
        <p:txBody>
          <a:bodyPr lIns="36000" tIns="0" rIns="0" bIns="0" anchor="t" anchorCtr="0"/>
          <a:lstStyle>
            <a:defPPr>
              <a:defRPr lang="en-US"/>
            </a:defPPr>
            <a:lvl1pPr>
              <a:defRPr sz="1800">
                <a:effectLst>
                  <a:outerShdw blurRad="38100" dist="38100" dir="2700000" algn="tl">
                    <a:srgbClr val="FFFFFF"/>
                  </a:outerShdw>
                </a:effectLst>
                <a:latin typeface="Calibri" charset="0"/>
                <a:ea typeface="ＭＳ Ｐゴシック" charset="0"/>
                <a:cs typeface="Calibri" charset="0"/>
              </a:defRPr>
            </a:lvl1pPr>
          </a:lstStyle>
          <a:p>
            <a:r>
              <a:rPr lang="en-US" dirty="0"/>
              <a:t>source</a:t>
            </a:r>
          </a:p>
        </p:txBody>
      </p:sp>
      <p:sp>
        <p:nvSpPr>
          <p:cNvPr id="24" name="TextBox 23"/>
          <p:cNvSpPr txBox="1"/>
          <p:nvPr/>
        </p:nvSpPr>
        <p:spPr>
          <a:xfrm>
            <a:off x="2209800" y="2133600"/>
            <a:ext cx="1110343" cy="378341"/>
          </a:xfrm>
          <a:prstGeom prst="rect">
            <a:avLst/>
          </a:prstGeom>
          <a:solidFill>
            <a:srgbClr val="FEF0CD"/>
          </a:solidFill>
          <a:ln w="9525" cap="flat">
            <a:solidFill>
              <a:srgbClr val="338FA5"/>
            </a:solidFill>
            <a:prstDash val="solid"/>
            <a:round/>
            <a:headEnd type="none" w="med" len="med"/>
            <a:tailEnd type="none" w="med" len="med"/>
          </a:ln>
          <a:effectLst>
            <a:outerShdw blurRad="38100" dist="23000" dir="5400000" algn="ctr" rotWithShape="0">
              <a:schemeClr val="bg2">
                <a:alpha val="34999"/>
              </a:schemeClr>
            </a:outerShdw>
          </a:effectLst>
        </p:spPr>
        <p:txBody>
          <a:bodyPr lIns="36000" tIns="0" rIns="0" bIns="0" anchor="t" anchorCtr="0"/>
          <a:lstStyle>
            <a:defPPr>
              <a:defRPr lang="en-US"/>
            </a:defPPr>
            <a:lvl1pPr>
              <a:defRPr sz="1800">
                <a:effectLst>
                  <a:outerShdw blurRad="38100" dist="38100" dir="2700000" algn="tl">
                    <a:srgbClr val="FFFFFF"/>
                  </a:outerShdw>
                </a:effectLst>
                <a:latin typeface="Calibri" charset="0"/>
                <a:ea typeface="ＭＳ Ｐゴシック" charset="0"/>
                <a:cs typeface="Calibri" charset="0"/>
              </a:defRPr>
            </a:lvl1pPr>
          </a:lstStyle>
          <a:p>
            <a:r>
              <a:rPr lang="en-US" dirty="0"/>
              <a:t>destination</a:t>
            </a:r>
          </a:p>
        </p:txBody>
      </p:sp>
      <p:sp>
        <p:nvSpPr>
          <p:cNvPr id="26" name="AutoShape 7"/>
          <p:cNvSpPr>
            <a:spLocks/>
          </p:cNvSpPr>
          <p:nvPr/>
        </p:nvSpPr>
        <p:spPr bwMode="auto">
          <a:xfrm>
            <a:off x="1979612" y="4075112"/>
            <a:ext cx="2592388" cy="649288"/>
          </a:xfrm>
          <a:prstGeom prst="roundRect">
            <a:avLst>
              <a:gd name="adj" fmla="val 16667"/>
            </a:avLst>
          </a:prstGeom>
          <a:solidFill>
            <a:schemeClr val="accent1">
              <a:lumMod val="40000"/>
              <a:lumOff val="60000"/>
            </a:schemeClr>
          </a:solidFill>
          <a:ln w="9525" cap="flat">
            <a:solidFill>
              <a:srgbClr val="338FA5"/>
            </a:solidFill>
            <a:prstDash val="solid"/>
            <a:round/>
            <a:headEnd type="none" w="med" len="med"/>
            <a:tailEnd type="none" w="med" len="med"/>
          </a:ln>
          <a:effectLst>
            <a:outerShdw blurRad="38100" dist="23000" dir="5400000" algn="ctr" rotWithShape="0">
              <a:schemeClr val="bg2">
                <a:alpha val="34999"/>
              </a:schemeClr>
            </a:outerShdw>
          </a:effectLst>
        </p:spPr>
        <p:txBody>
          <a:bodyPr lIns="36000" tIns="0" rIns="0" bIns="0" anchor="ctr" anchorCtr="0"/>
          <a:lstStyle/>
          <a:p>
            <a:r>
              <a:rPr lang="en-US" dirty="0">
                <a:latin typeface="Calibri" charset="0"/>
                <a:ea typeface="ＭＳ Ｐゴシック" charset="0"/>
                <a:cs typeface="Calibri" charset="0"/>
                <a:sym typeface="Calibri" charset="0"/>
              </a:rPr>
              <a:t>Device Resource</a:t>
            </a:r>
          </a:p>
        </p:txBody>
      </p:sp>
      <p:sp>
        <p:nvSpPr>
          <p:cNvPr id="27" name="AutoShape 7"/>
          <p:cNvSpPr>
            <a:spLocks/>
          </p:cNvSpPr>
          <p:nvPr/>
        </p:nvSpPr>
        <p:spPr bwMode="auto">
          <a:xfrm>
            <a:off x="1446212" y="5522912"/>
            <a:ext cx="2592388" cy="649288"/>
          </a:xfrm>
          <a:prstGeom prst="roundRect">
            <a:avLst>
              <a:gd name="adj" fmla="val 16667"/>
            </a:avLst>
          </a:prstGeom>
          <a:solidFill>
            <a:schemeClr val="accent1">
              <a:lumMod val="40000"/>
              <a:lumOff val="60000"/>
            </a:schemeClr>
          </a:solidFill>
          <a:ln w="9525" cap="flat">
            <a:solidFill>
              <a:srgbClr val="338FA5"/>
            </a:solidFill>
            <a:prstDash val="solid"/>
            <a:round/>
            <a:headEnd type="none" w="med" len="med"/>
            <a:tailEnd type="none" w="med" len="med"/>
          </a:ln>
          <a:effectLst>
            <a:outerShdw blurRad="38100" dist="23000" dir="5400000" algn="ctr" rotWithShape="0">
              <a:schemeClr val="bg2">
                <a:alpha val="34999"/>
              </a:schemeClr>
            </a:outerShdw>
          </a:effectLst>
        </p:spPr>
        <p:txBody>
          <a:bodyPr lIns="36000" tIns="0" rIns="0" bIns="0" anchor="ctr" anchorCtr="0"/>
          <a:lstStyle/>
          <a:p>
            <a:r>
              <a:rPr lang="en-US" dirty="0">
                <a:latin typeface="Calibri" charset="0"/>
                <a:ea typeface="ＭＳ Ｐゴシック" charset="0"/>
                <a:cs typeface="Calibri" charset="0"/>
                <a:sym typeface="Calibri" charset="0"/>
              </a:rPr>
              <a:t>Patient Resource</a:t>
            </a:r>
          </a:p>
        </p:txBody>
      </p:sp>
      <p:sp>
        <p:nvSpPr>
          <p:cNvPr id="39" name="Freeform 38"/>
          <p:cNvSpPr/>
          <p:nvPr/>
        </p:nvSpPr>
        <p:spPr bwMode="auto">
          <a:xfrm rot="1614527">
            <a:off x="7246233" y="2608037"/>
            <a:ext cx="372858" cy="794657"/>
          </a:xfrm>
          <a:custGeom>
            <a:avLst/>
            <a:gdLst>
              <a:gd name="connsiteX0" fmla="*/ 0 w 589418"/>
              <a:gd name="connsiteY0" fmla="*/ 0 h 794657"/>
              <a:gd name="connsiteX1" fmla="*/ 587829 w 589418"/>
              <a:gd name="connsiteY1" fmla="*/ 424543 h 794657"/>
              <a:gd name="connsiteX2" fmla="*/ 174172 w 589418"/>
              <a:gd name="connsiteY2" fmla="*/ 794657 h 794657"/>
            </a:gdLst>
            <a:ahLst/>
            <a:cxnLst>
              <a:cxn ang="0">
                <a:pos x="connsiteX0" y="connsiteY0"/>
              </a:cxn>
              <a:cxn ang="0">
                <a:pos x="connsiteX1" y="connsiteY1"/>
              </a:cxn>
              <a:cxn ang="0">
                <a:pos x="connsiteX2" y="connsiteY2"/>
              </a:cxn>
            </a:cxnLst>
            <a:rect l="l" t="t" r="r" b="b"/>
            <a:pathLst>
              <a:path w="589418" h="794657">
                <a:moveTo>
                  <a:pt x="0" y="0"/>
                </a:moveTo>
                <a:cubicBezTo>
                  <a:pt x="279400" y="146050"/>
                  <a:pt x="558800" y="292100"/>
                  <a:pt x="587829" y="424543"/>
                </a:cubicBezTo>
                <a:cubicBezTo>
                  <a:pt x="616858" y="556986"/>
                  <a:pt x="239486" y="731157"/>
                  <a:pt x="174172" y="794657"/>
                </a:cubicBezTo>
              </a:path>
            </a:pathLst>
          </a:custGeom>
          <a:ln>
            <a:headEnd type="none" w="med" len="med"/>
            <a:tailEnd type="stealth" w="lg" len="lg"/>
          </a:ln>
        </p:spPr>
        <p:style>
          <a:lnRef idx="2">
            <a:schemeClr val="accent4"/>
          </a:lnRef>
          <a:fillRef idx="0">
            <a:schemeClr val="accent4"/>
          </a:fillRef>
          <a:effectRef idx="1">
            <a:schemeClr val="accent4"/>
          </a:effectRef>
          <a:fontRef idx="minor">
            <a:schemeClr val="tx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40" name="Freeform 39"/>
          <p:cNvSpPr/>
          <p:nvPr/>
        </p:nvSpPr>
        <p:spPr bwMode="auto">
          <a:xfrm rot="1067259">
            <a:off x="7217205" y="2608513"/>
            <a:ext cx="1025356" cy="2512113"/>
          </a:xfrm>
          <a:custGeom>
            <a:avLst/>
            <a:gdLst>
              <a:gd name="connsiteX0" fmla="*/ 0 w 827994"/>
              <a:gd name="connsiteY0" fmla="*/ 0 h 1741714"/>
              <a:gd name="connsiteX1" fmla="*/ 827314 w 827994"/>
              <a:gd name="connsiteY1" fmla="*/ 1240971 h 1741714"/>
              <a:gd name="connsiteX2" fmla="*/ 141514 w 827994"/>
              <a:gd name="connsiteY2" fmla="*/ 1741714 h 1741714"/>
            </a:gdLst>
            <a:ahLst/>
            <a:cxnLst>
              <a:cxn ang="0">
                <a:pos x="connsiteX0" y="connsiteY0"/>
              </a:cxn>
              <a:cxn ang="0">
                <a:pos x="connsiteX1" y="connsiteY1"/>
              </a:cxn>
              <a:cxn ang="0">
                <a:pos x="connsiteX2" y="connsiteY2"/>
              </a:cxn>
            </a:cxnLst>
            <a:rect l="l" t="t" r="r" b="b"/>
            <a:pathLst>
              <a:path w="827994" h="1741714">
                <a:moveTo>
                  <a:pt x="0" y="0"/>
                </a:moveTo>
                <a:cubicBezTo>
                  <a:pt x="401864" y="475342"/>
                  <a:pt x="803728" y="950685"/>
                  <a:pt x="827314" y="1240971"/>
                </a:cubicBezTo>
                <a:cubicBezTo>
                  <a:pt x="850900" y="1531257"/>
                  <a:pt x="254000" y="1656443"/>
                  <a:pt x="141514" y="1741714"/>
                </a:cubicBezTo>
              </a:path>
            </a:pathLst>
          </a:custGeom>
          <a:ln>
            <a:headEnd type="none" w="med" len="med"/>
            <a:tailEnd type="stealth" w="lg" len="lg"/>
          </a:ln>
        </p:spPr>
        <p:style>
          <a:lnRef idx="2">
            <a:schemeClr val="accent4"/>
          </a:lnRef>
          <a:fillRef idx="0">
            <a:schemeClr val="accent4"/>
          </a:fillRef>
          <a:effectRef idx="1">
            <a:schemeClr val="accent4"/>
          </a:effectRef>
          <a:fontRef idx="minor">
            <a:schemeClr val="tx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2" name="TextBox 31"/>
          <p:cNvSpPr txBox="1"/>
          <p:nvPr/>
        </p:nvSpPr>
        <p:spPr>
          <a:xfrm>
            <a:off x="1752600" y="2571687"/>
            <a:ext cx="914400" cy="378341"/>
          </a:xfrm>
          <a:prstGeom prst="rect">
            <a:avLst/>
          </a:prstGeom>
          <a:solidFill>
            <a:srgbClr val="FEF0CD"/>
          </a:solidFill>
          <a:ln w="9525" cap="flat">
            <a:solidFill>
              <a:srgbClr val="338FA5"/>
            </a:solidFill>
            <a:prstDash val="solid"/>
            <a:round/>
            <a:headEnd type="none" w="med" len="med"/>
            <a:tailEnd type="none" w="med" len="med"/>
          </a:ln>
          <a:effectLst>
            <a:outerShdw blurRad="38100" dist="23000" dir="5400000" algn="ctr" rotWithShape="0">
              <a:schemeClr val="bg2">
                <a:alpha val="34999"/>
              </a:schemeClr>
            </a:outerShdw>
          </a:effectLst>
        </p:spPr>
        <p:txBody>
          <a:bodyPr lIns="36000" tIns="0" rIns="0" bIns="0" anchor="t" anchorCtr="0"/>
          <a:lstStyle>
            <a:defPPr>
              <a:defRPr lang="en-US"/>
            </a:defPPr>
            <a:lvl1pPr>
              <a:defRPr sz="1800">
                <a:effectLst>
                  <a:outerShdw blurRad="38100" dist="38100" dir="2700000" algn="tl">
                    <a:srgbClr val="FFFFFF"/>
                  </a:outerShdw>
                </a:effectLst>
                <a:latin typeface="Calibri" charset="0"/>
                <a:ea typeface="ＭＳ Ｐゴシック" charset="0"/>
                <a:cs typeface="Calibri" charset="0"/>
              </a:defRPr>
            </a:lvl1pPr>
          </a:lstStyle>
          <a:p>
            <a:r>
              <a:rPr lang="en-US" dirty="0"/>
              <a:t>event</a:t>
            </a:r>
          </a:p>
        </p:txBody>
      </p:sp>
      <p:cxnSp>
        <p:nvCxnSpPr>
          <p:cNvPr id="33" name="Straight Arrow Connector 32"/>
          <p:cNvCxnSpPr/>
          <p:nvPr/>
        </p:nvCxnSpPr>
        <p:spPr bwMode="auto">
          <a:xfrm>
            <a:off x="3048000" y="2824842"/>
            <a:ext cx="0" cy="492009"/>
          </a:xfrm>
          <a:prstGeom prst="straightConnector1">
            <a:avLst/>
          </a:prstGeom>
          <a:noFill/>
          <a:ln w="25400" cap="flat">
            <a:solidFill>
              <a:srgbClr val="3891A7"/>
            </a:solidFill>
            <a:prstDash val="solid"/>
            <a:round/>
            <a:headEnd type="none" w="med" len="med"/>
            <a:tailEnd type="arrow" w="sm" len="sm"/>
          </a:ln>
          <a:effectLst>
            <a:outerShdw blurRad="38100" dist="19999" dir="5400000" algn="ctr" rotWithShape="0">
              <a:schemeClr val="bg2">
                <a:alpha val="37999"/>
              </a:schemeClr>
            </a:outerShdw>
          </a:effectLst>
          <a:extLst>
            <a:ext uri="{909E8E84-426E-40DD-AFC4-6F175D3DCCD1}">
              <a14:hiddenFill xmlns:a14="http://schemas.microsoft.com/office/drawing/2010/main">
                <a:solidFill>
                  <a:srgbClr val="FFFFFF"/>
                </a:solidFill>
              </a14:hiddenFill>
            </a:ext>
          </a:extLst>
        </p:spPr>
      </p:cxnSp>
      <p:cxnSp>
        <p:nvCxnSpPr>
          <p:cNvPr id="34" name="Straight Arrow Connector 33"/>
          <p:cNvCxnSpPr/>
          <p:nvPr/>
        </p:nvCxnSpPr>
        <p:spPr bwMode="auto">
          <a:xfrm>
            <a:off x="3200400" y="3698991"/>
            <a:ext cx="0" cy="492009"/>
          </a:xfrm>
          <a:prstGeom prst="straightConnector1">
            <a:avLst/>
          </a:prstGeom>
          <a:noFill/>
          <a:ln w="25400" cap="flat">
            <a:solidFill>
              <a:srgbClr val="3891A7"/>
            </a:solidFill>
            <a:prstDash val="solid"/>
            <a:round/>
            <a:headEnd type="none" w="med" len="med"/>
            <a:tailEnd type="arrow" w="sm" len="sm"/>
          </a:ln>
          <a:effectLst>
            <a:outerShdw blurRad="38100" dist="19999" dir="5400000" algn="ctr" rotWithShape="0">
              <a:schemeClr val="bg2">
                <a:alpha val="37999"/>
              </a:schemeClr>
            </a:outerShdw>
          </a:effectLst>
          <a:extLst>
            <a:ext uri="{909E8E84-426E-40DD-AFC4-6F175D3DCCD1}">
              <a14:hiddenFill xmlns:a14="http://schemas.microsoft.com/office/drawing/2010/main">
                <a:solidFill>
                  <a:srgbClr val="FFFFFF"/>
                </a:solidFill>
              </a14:hiddenFill>
            </a:ext>
          </a:extLst>
        </p:spPr>
      </p:cxnSp>
      <p:cxnSp>
        <p:nvCxnSpPr>
          <p:cNvPr id="18" name="Straight Arrow Connector 17"/>
          <p:cNvCxnSpPr/>
          <p:nvPr/>
        </p:nvCxnSpPr>
        <p:spPr bwMode="auto">
          <a:xfrm>
            <a:off x="1600200" y="3810000"/>
            <a:ext cx="0" cy="1851573"/>
          </a:xfrm>
          <a:prstGeom prst="straightConnector1">
            <a:avLst/>
          </a:prstGeom>
          <a:noFill/>
          <a:ln w="25400" cap="flat">
            <a:solidFill>
              <a:srgbClr val="3891A7"/>
            </a:solidFill>
            <a:prstDash val="solid"/>
            <a:round/>
            <a:headEnd type="none" w="med" len="med"/>
            <a:tailEnd type="arrow" w="sm" len="sm"/>
          </a:ln>
          <a:effectLst>
            <a:outerShdw blurRad="38100" dist="19999" dir="5400000" algn="ctr" rotWithShape="0">
              <a:schemeClr val="bg2">
                <a:alpha val="37999"/>
              </a:schemeClr>
            </a:outerShdw>
          </a:effectLst>
          <a:extLst>
            <a:ext uri="{909E8E84-426E-40DD-AFC4-6F175D3DCCD1}">
              <a14:hiddenFill xmlns:a14="http://schemas.microsoft.com/office/drawing/2010/main">
                <a:solidFill>
                  <a:srgbClr val="FFFFFF"/>
                </a:solidFill>
              </a14:hiddenFill>
            </a:ext>
          </a:extLst>
        </p:spPr>
      </p:cxnSp>
      <p:sp>
        <p:nvSpPr>
          <p:cNvPr id="20" name="Freeform 19"/>
          <p:cNvSpPr/>
          <p:nvPr/>
        </p:nvSpPr>
        <p:spPr bwMode="auto">
          <a:xfrm rot="1614527">
            <a:off x="6784468" y="3444422"/>
            <a:ext cx="457200" cy="794657"/>
          </a:xfrm>
          <a:custGeom>
            <a:avLst/>
            <a:gdLst>
              <a:gd name="connsiteX0" fmla="*/ 0 w 589418"/>
              <a:gd name="connsiteY0" fmla="*/ 0 h 794657"/>
              <a:gd name="connsiteX1" fmla="*/ 587829 w 589418"/>
              <a:gd name="connsiteY1" fmla="*/ 424543 h 794657"/>
              <a:gd name="connsiteX2" fmla="*/ 174172 w 589418"/>
              <a:gd name="connsiteY2" fmla="*/ 794657 h 794657"/>
            </a:gdLst>
            <a:ahLst/>
            <a:cxnLst>
              <a:cxn ang="0">
                <a:pos x="connsiteX0" y="connsiteY0"/>
              </a:cxn>
              <a:cxn ang="0">
                <a:pos x="connsiteX1" y="connsiteY1"/>
              </a:cxn>
              <a:cxn ang="0">
                <a:pos x="connsiteX2" y="connsiteY2"/>
              </a:cxn>
            </a:cxnLst>
            <a:rect l="l" t="t" r="r" b="b"/>
            <a:pathLst>
              <a:path w="589418" h="794657">
                <a:moveTo>
                  <a:pt x="0" y="0"/>
                </a:moveTo>
                <a:cubicBezTo>
                  <a:pt x="279400" y="146050"/>
                  <a:pt x="558800" y="292100"/>
                  <a:pt x="587829" y="424543"/>
                </a:cubicBezTo>
                <a:cubicBezTo>
                  <a:pt x="616858" y="556986"/>
                  <a:pt x="239486" y="731157"/>
                  <a:pt x="174172" y="794657"/>
                </a:cubicBezTo>
              </a:path>
            </a:pathLst>
          </a:custGeom>
          <a:ln>
            <a:headEnd type="none" w="med" len="med"/>
            <a:tailEnd type="stealth" w="lg" len="lg"/>
          </a:ln>
        </p:spPr>
        <p:style>
          <a:lnRef idx="2">
            <a:schemeClr val="accent4"/>
          </a:lnRef>
          <a:fillRef idx="0">
            <a:schemeClr val="accent4"/>
          </a:fillRef>
          <a:effectRef idx="1">
            <a:schemeClr val="accent4"/>
          </a:effectRef>
          <a:fontRef idx="minor">
            <a:schemeClr val="tx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306396464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When to use Messaging?</a:t>
            </a:r>
          </a:p>
        </p:txBody>
      </p:sp>
      <p:sp>
        <p:nvSpPr>
          <p:cNvPr id="3" name="Content Placeholder 2"/>
          <p:cNvSpPr>
            <a:spLocks noGrp="1"/>
          </p:cNvSpPr>
          <p:nvPr>
            <p:ph idx="1"/>
          </p:nvPr>
        </p:nvSpPr>
        <p:spPr/>
        <p:txBody>
          <a:bodyPr/>
          <a:lstStyle/>
          <a:p>
            <a:r>
              <a:rPr lang="en-US" noProof="0" dirty="0"/>
              <a:t>Request/response workflow</a:t>
            </a:r>
          </a:p>
          <a:p>
            <a:r>
              <a:rPr lang="en-US" noProof="0" dirty="0"/>
              <a:t>Need to drive behaviors more complex than CRUD on a single resource</a:t>
            </a:r>
          </a:p>
          <a:p>
            <a:pPr lvl="1"/>
            <a:r>
              <a:rPr lang="en-US" noProof="0" dirty="0"/>
              <a:t>E.g. merge, complex queries</a:t>
            </a:r>
          </a:p>
          <a:p>
            <a:r>
              <a:rPr lang="en-US" noProof="0" dirty="0"/>
              <a:t>Need for asynchronous/indirect exchange</a:t>
            </a:r>
          </a:p>
          <a:p>
            <a:r>
              <a:rPr lang="en-US" noProof="0" dirty="0"/>
              <a:t>Need to communicate information about many resources but want to minimize exchanges</a:t>
            </a:r>
          </a:p>
          <a:p>
            <a:r>
              <a:rPr lang="en-US" noProof="0" dirty="0"/>
              <a:t>No “identity” for many resources</a:t>
            </a:r>
          </a:p>
        </p:txBody>
      </p:sp>
      <p:sp>
        <p:nvSpPr>
          <p:cNvPr id="4" name="Slide Number Placeholder 3"/>
          <p:cNvSpPr>
            <a:spLocks noGrp="1"/>
          </p:cNvSpPr>
          <p:nvPr>
            <p:ph type="sldNum" sz="quarter" idx="4"/>
          </p:nvPr>
        </p:nvSpPr>
        <p:spPr/>
        <p:txBody>
          <a:bodyPr/>
          <a:lstStyle/>
          <a:p>
            <a:fld id="{5CC3E5C4-3E2B-40F1-9F2B-C46CEB0C88DF}" type="slidenum">
              <a:rPr lang="en-CA" smtClean="0"/>
              <a:pPr/>
              <a:t>49</a:t>
            </a:fld>
            <a:endParaRPr lang="en-CA" dirty="0"/>
          </a:p>
        </p:txBody>
      </p:sp>
      <p:graphicFrame>
        <p:nvGraphicFramePr>
          <p:cNvPr id="5" name="Diagram 4"/>
          <p:cNvGraphicFramePr/>
          <p:nvPr>
            <p:extLst>
              <p:ext uri="{D42A27DB-BD31-4B8C-83A1-F6EECF244321}">
                <p14:modId xmlns:p14="http://schemas.microsoft.com/office/powerpoint/2010/main" val="1994351933"/>
              </p:ext>
            </p:extLst>
          </p:nvPr>
        </p:nvGraphicFramePr>
        <p:xfrm>
          <a:off x="7092280" y="4981624"/>
          <a:ext cx="1775520" cy="15437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212640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Tutorial Objectives</a:t>
            </a:r>
          </a:p>
        </p:txBody>
      </p:sp>
      <p:sp>
        <p:nvSpPr>
          <p:cNvPr id="3" name="Content Placeholder 2"/>
          <p:cNvSpPr>
            <a:spLocks noGrp="1"/>
          </p:cNvSpPr>
          <p:nvPr>
            <p:ph idx="1"/>
          </p:nvPr>
        </p:nvSpPr>
        <p:spPr/>
        <p:txBody>
          <a:bodyPr/>
          <a:lstStyle/>
          <a:p>
            <a:r>
              <a:rPr lang="en-US" noProof="0" dirty="0"/>
              <a:t>You should know</a:t>
            </a:r>
          </a:p>
          <a:p>
            <a:pPr lvl="1"/>
            <a:r>
              <a:rPr lang="en-US" sz="2700" noProof="0" dirty="0">
                <a:latin typeface="Calibri"/>
              </a:rPr>
              <a:t>What makes FHIR different</a:t>
            </a:r>
          </a:p>
          <a:p>
            <a:pPr lvl="1"/>
            <a:r>
              <a:rPr lang="en-US" sz="2700" dirty="0">
                <a:latin typeface="Calibri"/>
              </a:rPr>
              <a:t>What resources are and how they’re used</a:t>
            </a:r>
          </a:p>
          <a:p>
            <a:pPr lvl="1"/>
            <a:r>
              <a:rPr lang="en-US" sz="2700" noProof="0" dirty="0">
                <a:latin typeface="Calibri"/>
              </a:rPr>
              <a:t>How to read the FHIR spec and understand resources</a:t>
            </a:r>
          </a:p>
          <a:p>
            <a:pPr lvl="1"/>
            <a:r>
              <a:rPr lang="en-US" sz="2700" noProof="0" dirty="0">
                <a:latin typeface="Calibri"/>
              </a:rPr>
              <a:t>FHIR’s interoperability paradigms (and where to use)</a:t>
            </a:r>
          </a:p>
          <a:p>
            <a:pPr lvl="1"/>
            <a:r>
              <a:rPr lang="en-US" sz="2700" noProof="0" dirty="0">
                <a:latin typeface="Calibri"/>
              </a:rPr>
              <a:t>Where FHIR can fit in the architectural stack &amp; architecture considerations</a:t>
            </a:r>
          </a:p>
          <a:p>
            <a:pPr lvl="1"/>
            <a:r>
              <a:rPr lang="en-US" sz="2700" noProof="0" dirty="0">
                <a:latin typeface="Calibri"/>
              </a:rPr>
              <a:t>How to query FHIR data</a:t>
            </a:r>
          </a:p>
          <a:p>
            <a:pPr lvl="1"/>
            <a:r>
              <a:rPr lang="en-US" sz="2700" noProof="0" dirty="0">
                <a:latin typeface="Calibri"/>
              </a:rPr>
              <a:t>What resources exist to support implementation</a:t>
            </a:r>
          </a:p>
        </p:txBody>
      </p:sp>
      <p:sp>
        <p:nvSpPr>
          <p:cNvPr id="4" name="Slide Number Placeholder 3"/>
          <p:cNvSpPr>
            <a:spLocks noGrp="1"/>
          </p:cNvSpPr>
          <p:nvPr>
            <p:ph type="sldNum" sz="quarter" idx="4"/>
          </p:nvPr>
        </p:nvSpPr>
        <p:spPr/>
        <p:txBody>
          <a:bodyPr/>
          <a:lstStyle/>
          <a:p>
            <a:fld id="{5CC3E5C4-3E2B-40F1-9F2B-C46CEB0C88DF}" type="slidenum">
              <a:rPr lang="en-CA" smtClean="0"/>
              <a:pPr/>
              <a:t>5</a:t>
            </a:fld>
            <a:endParaRPr lang="en-CA" dirty="0"/>
          </a:p>
        </p:txBody>
      </p:sp>
    </p:spTree>
    <p:extLst>
      <p:ext uri="{BB962C8B-B14F-4D97-AF65-F5344CB8AC3E}">
        <p14:creationId xmlns:p14="http://schemas.microsoft.com/office/powerpoint/2010/main" val="365042227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When to avoid Messaging?</a:t>
            </a:r>
          </a:p>
        </p:txBody>
      </p:sp>
      <p:sp>
        <p:nvSpPr>
          <p:cNvPr id="3" name="Content Placeholder 2"/>
          <p:cNvSpPr>
            <a:spLocks noGrp="1"/>
          </p:cNvSpPr>
          <p:nvPr>
            <p:ph idx="1"/>
          </p:nvPr>
        </p:nvSpPr>
        <p:spPr/>
        <p:txBody>
          <a:bodyPr/>
          <a:lstStyle/>
          <a:p>
            <a:r>
              <a:rPr lang="en-US" noProof="0" dirty="0"/>
              <a:t>Precise control required on how data gets persisted/displayed to humans</a:t>
            </a:r>
          </a:p>
          <a:p>
            <a:r>
              <a:rPr lang="en-US" noProof="0" dirty="0"/>
              <a:t>Need for lightweight communications</a:t>
            </a:r>
          </a:p>
          <a:p>
            <a:r>
              <a:rPr lang="en-US" noProof="0" dirty="0"/>
              <a:t>Want to avoid pre-negotiations on behavior</a:t>
            </a:r>
          </a:p>
        </p:txBody>
      </p:sp>
      <p:sp>
        <p:nvSpPr>
          <p:cNvPr id="4" name="Slide Number Placeholder 3"/>
          <p:cNvSpPr>
            <a:spLocks noGrp="1"/>
          </p:cNvSpPr>
          <p:nvPr>
            <p:ph type="sldNum" sz="quarter" idx="4"/>
          </p:nvPr>
        </p:nvSpPr>
        <p:spPr/>
        <p:txBody>
          <a:bodyPr/>
          <a:lstStyle/>
          <a:p>
            <a:fld id="{5CC3E5C4-3E2B-40F1-9F2B-C46CEB0C88DF}" type="slidenum">
              <a:rPr lang="en-CA" smtClean="0"/>
              <a:pPr/>
              <a:t>50</a:t>
            </a:fld>
            <a:endParaRPr lang="en-CA" dirty="0"/>
          </a:p>
        </p:txBody>
      </p:sp>
      <p:graphicFrame>
        <p:nvGraphicFramePr>
          <p:cNvPr id="5" name="Diagram 4"/>
          <p:cNvGraphicFramePr/>
          <p:nvPr>
            <p:extLst>
              <p:ext uri="{D42A27DB-BD31-4B8C-83A1-F6EECF244321}">
                <p14:modId xmlns:p14="http://schemas.microsoft.com/office/powerpoint/2010/main" val="4049725383"/>
              </p:ext>
            </p:extLst>
          </p:nvPr>
        </p:nvGraphicFramePr>
        <p:xfrm>
          <a:off x="7092280" y="4981624"/>
          <a:ext cx="1775520" cy="15437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6233660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Service</a:t>
            </a:r>
            <a:r>
              <a:rPr lang="en-US" baseline="0" noProof="0" dirty="0"/>
              <a:t> Oriented Architecture (SOA)</a:t>
            </a:r>
            <a:endParaRPr lang="en-US" noProof="0" dirty="0"/>
          </a:p>
        </p:txBody>
      </p:sp>
      <p:sp>
        <p:nvSpPr>
          <p:cNvPr id="3" name="Content Placeholder 2"/>
          <p:cNvSpPr>
            <a:spLocks noGrp="1"/>
          </p:cNvSpPr>
          <p:nvPr>
            <p:ph idx="1"/>
          </p:nvPr>
        </p:nvSpPr>
        <p:spPr/>
        <p:txBody>
          <a:bodyPr/>
          <a:lstStyle/>
          <a:p>
            <a:r>
              <a:rPr lang="en-US" noProof="0" dirty="0"/>
              <a:t>Do whatever you like </a:t>
            </a:r>
          </a:p>
          <a:p>
            <a:pPr lvl="1"/>
            <a:r>
              <a:rPr lang="en-US" noProof="0" dirty="0"/>
              <a:t>(based on SOA principles)</a:t>
            </a:r>
          </a:p>
          <a:p>
            <a:pPr lvl="1"/>
            <a:r>
              <a:rPr lang="en-US" noProof="0" dirty="0"/>
              <a:t>Ultra complex workflows</a:t>
            </a:r>
          </a:p>
          <a:p>
            <a:pPr lvl="1"/>
            <a:r>
              <a:rPr lang="en-US" noProof="0" dirty="0"/>
              <a:t>Ultra simple workflows</a:t>
            </a:r>
          </a:p>
          <a:p>
            <a:pPr lvl="1"/>
            <a:r>
              <a:rPr lang="en-US" noProof="0" dirty="0"/>
              <a:t>Individual resources or collections (in Bundles or other formats)</a:t>
            </a:r>
          </a:p>
          <a:p>
            <a:pPr lvl="1"/>
            <a:r>
              <a:rPr lang="en-US" noProof="0" dirty="0"/>
              <a:t>Use HTTP or use something else</a:t>
            </a:r>
          </a:p>
          <a:p>
            <a:pPr lvl="1"/>
            <a:r>
              <a:rPr lang="en-US" noProof="0" dirty="0"/>
              <a:t>Only constraint is that you’re passing around FHIR resources in some shape or manner</a:t>
            </a:r>
          </a:p>
        </p:txBody>
      </p:sp>
      <p:sp>
        <p:nvSpPr>
          <p:cNvPr id="4" name="Slide Number Placeholder 3"/>
          <p:cNvSpPr>
            <a:spLocks noGrp="1"/>
          </p:cNvSpPr>
          <p:nvPr>
            <p:ph type="sldNum" sz="quarter" idx="4"/>
          </p:nvPr>
        </p:nvSpPr>
        <p:spPr/>
        <p:txBody>
          <a:bodyPr/>
          <a:lstStyle/>
          <a:p>
            <a:fld id="{5CC3E5C4-3E2B-40F1-9F2B-C46CEB0C88DF}" type="slidenum">
              <a:rPr lang="en-CA" smtClean="0"/>
              <a:pPr/>
              <a:t>51</a:t>
            </a:fld>
            <a:endParaRPr lang="en-CA" dirty="0"/>
          </a:p>
        </p:txBody>
      </p:sp>
      <p:graphicFrame>
        <p:nvGraphicFramePr>
          <p:cNvPr id="5" name="Diagram 4"/>
          <p:cNvGraphicFramePr/>
          <p:nvPr>
            <p:extLst>
              <p:ext uri="{D42A27DB-BD31-4B8C-83A1-F6EECF244321}">
                <p14:modId xmlns:p14="http://schemas.microsoft.com/office/powerpoint/2010/main" val="9644550"/>
              </p:ext>
            </p:extLst>
          </p:nvPr>
        </p:nvGraphicFramePr>
        <p:xfrm>
          <a:off x="7020272" y="1916832"/>
          <a:ext cx="1775520" cy="15437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013015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Example services</a:t>
            </a:r>
          </a:p>
        </p:txBody>
      </p:sp>
      <p:sp>
        <p:nvSpPr>
          <p:cNvPr id="4" name="Slide Number Placeholder 3"/>
          <p:cNvSpPr>
            <a:spLocks noGrp="1"/>
          </p:cNvSpPr>
          <p:nvPr>
            <p:ph type="sldNum" sz="quarter" idx="4"/>
          </p:nvPr>
        </p:nvSpPr>
        <p:spPr/>
        <p:txBody>
          <a:bodyPr/>
          <a:lstStyle/>
          <a:p>
            <a:fld id="{5CC3E5C4-3E2B-40F1-9F2B-C46CEB0C88DF}" type="slidenum">
              <a:rPr lang="en-CA" smtClean="0"/>
              <a:pPr/>
              <a:t>52</a:t>
            </a:fld>
            <a:endParaRPr lang="en-CA" dirty="0"/>
          </a:p>
        </p:txBody>
      </p:sp>
      <p:pic>
        <p:nvPicPr>
          <p:cNvPr id="3" name="Picture 2"/>
          <p:cNvPicPr>
            <a:picLocks noChangeAspect="1"/>
          </p:cNvPicPr>
          <p:nvPr/>
        </p:nvPicPr>
        <p:blipFill>
          <a:blip r:embed="rId2"/>
          <a:stretch>
            <a:fillRect/>
          </a:stretch>
        </p:blipFill>
        <p:spPr>
          <a:xfrm>
            <a:off x="439966" y="1611383"/>
            <a:ext cx="8308498" cy="4176464"/>
          </a:xfrm>
          <a:prstGeom prst="rect">
            <a:avLst/>
          </a:prstGeo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When to use Services?</a:t>
            </a:r>
          </a:p>
        </p:txBody>
      </p:sp>
      <p:sp>
        <p:nvSpPr>
          <p:cNvPr id="3" name="Content Placeholder 2"/>
          <p:cNvSpPr>
            <a:spLocks noGrp="1"/>
          </p:cNvSpPr>
          <p:nvPr>
            <p:ph idx="1"/>
          </p:nvPr>
        </p:nvSpPr>
        <p:spPr/>
        <p:txBody>
          <a:bodyPr/>
          <a:lstStyle/>
          <a:p>
            <a:r>
              <a:rPr lang="en-US" noProof="0" dirty="0"/>
              <a:t>All previous paradigms are a type of services interface</a:t>
            </a:r>
          </a:p>
          <a:p>
            <a:r>
              <a:rPr lang="en-US" noProof="0" dirty="0"/>
              <a:t>Use a custom service when capabilities of other paradigms don’t fit requirement</a:t>
            </a:r>
          </a:p>
          <a:p>
            <a:pPr lvl="1"/>
            <a:r>
              <a:rPr lang="en-US" noProof="0" dirty="0"/>
              <a:t>Operations other than CRUD on a resource (e.g. decision support)</a:t>
            </a:r>
          </a:p>
          <a:p>
            <a:pPr lvl="1"/>
            <a:r>
              <a:rPr lang="en-US" noProof="0" dirty="0"/>
              <a:t>Workflow more complex than simple request/response</a:t>
            </a:r>
          </a:p>
          <a:p>
            <a:pPr lvl="1"/>
            <a:r>
              <a:rPr lang="en-US" noProof="0" dirty="0"/>
              <a:t>Need to mix document persistence with </a:t>
            </a:r>
            <a:br>
              <a:rPr lang="en-US" noProof="0" dirty="0"/>
            </a:br>
            <a:r>
              <a:rPr lang="en-US" noProof="0" dirty="0"/>
              <a:t>behavior</a:t>
            </a:r>
          </a:p>
        </p:txBody>
      </p:sp>
      <p:sp>
        <p:nvSpPr>
          <p:cNvPr id="4" name="Slide Number Placeholder 3"/>
          <p:cNvSpPr>
            <a:spLocks noGrp="1"/>
          </p:cNvSpPr>
          <p:nvPr>
            <p:ph type="sldNum" sz="quarter" idx="4"/>
          </p:nvPr>
        </p:nvSpPr>
        <p:spPr/>
        <p:txBody>
          <a:bodyPr/>
          <a:lstStyle/>
          <a:p>
            <a:fld id="{5CC3E5C4-3E2B-40F1-9F2B-C46CEB0C88DF}" type="slidenum">
              <a:rPr lang="en-CA" smtClean="0"/>
              <a:pPr/>
              <a:t>53</a:t>
            </a:fld>
            <a:endParaRPr lang="en-CA" dirty="0"/>
          </a:p>
        </p:txBody>
      </p:sp>
      <p:graphicFrame>
        <p:nvGraphicFramePr>
          <p:cNvPr id="5" name="Diagram 4"/>
          <p:cNvGraphicFramePr/>
          <p:nvPr>
            <p:extLst>
              <p:ext uri="{D42A27DB-BD31-4B8C-83A1-F6EECF244321}">
                <p14:modId xmlns:p14="http://schemas.microsoft.com/office/powerpoint/2010/main" val="799753764"/>
              </p:ext>
            </p:extLst>
          </p:nvPr>
        </p:nvGraphicFramePr>
        <p:xfrm>
          <a:off x="7020272" y="4437112"/>
          <a:ext cx="1775520" cy="15437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7341697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When not to use services?</a:t>
            </a:r>
          </a:p>
        </p:txBody>
      </p:sp>
      <p:sp>
        <p:nvSpPr>
          <p:cNvPr id="3" name="Content Placeholder 2"/>
          <p:cNvSpPr>
            <a:spLocks noGrp="1"/>
          </p:cNvSpPr>
          <p:nvPr>
            <p:ph idx="1"/>
          </p:nvPr>
        </p:nvSpPr>
        <p:spPr/>
        <p:txBody>
          <a:bodyPr/>
          <a:lstStyle/>
          <a:p>
            <a:r>
              <a:rPr lang="en-US" noProof="0" dirty="0"/>
              <a:t>When something else will do the job as well</a:t>
            </a:r>
          </a:p>
          <a:p>
            <a:pPr lvl="1"/>
            <a:r>
              <a:rPr lang="en-US" noProof="0" dirty="0"/>
              <a:t>I.e. Don’t define a custom service for something that already naturally is handled by REST, messaging, etc.</a:t>
            </a:r>
          </a:p>
        </p:txBody>
      </p:sp>
      <p:sp>
        <p:nvSpPr>
          <p:cNvPr id="4" name="Slide Number Placeholder 3"/>
          <p:cNvSpPr>
            <a:spLocks noGrp="1"/>
          </p:cNvSpPr>
          <p:nvPr>
            <p:ph type="sldNum" sz="quarter" idx="4"/>
          </p:nvPr>
        </p:nvSpPr>
        <p:spPr/>
        <p:txBody>
          <a:bodyPr/>
          <a:lstStyle/>
          <a:p>
            <a:fld id="{5CC3E5C4-3E2B-40F1-9F2B-C46CEB0C88DF}" type="slidenum">
              <a:rPr lang="en-CA" smtClean="0"/>
              <a:pPr/>
              <a:t>54</a:t>
            </a:fld>
            <a:endParaRPr lang="en-CA" dirty="0"/>
          </a:p>
        </p:txBody>
      </p:sp>
      <p:graphicFrame>
        <p:nvGraphicFramePr>
          <p:cNvPr id="5" name="Diagram 4"/>
          <p:cNvGraphicFramePr/>
          <p:nvPr>
            <p:extLst>
              <p:ext uri="{D42A27DB-BD31-4B8C-83A1-F6EECF244321}">
                <p14:modId xmlns:p14="http://schemas.microsoft.com/office/powerpoint/2010/main" val="3462689337"/>
              </p:ext>
            </p:extLst>
          </p:nvPr>
        </p:nvGraphicFramePr>
        <p:xfrm>
          <a:off x="7020272" y="3861048"/>
          <a:ext cx="1775520" cy="15437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7430468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Paradigm guidance</a:t>
            </a:r>
          </a:p>
        </p:txBody>
      </p:sp>
      <p:sp>
        <p:nvSpPr>
          <p:cNvPr id="3" name="Content Placeholder 2"/>
          <p:cNvSpPr>
            <a:spLocks noGrp="1"/>
          </p:cNvSpPr>
          <p:nvPr>
            <p:ph idx="1"/>
          </p:nvPr>
        </p:nvSpPr>
        <p:spPr/>
        <p:txBody>
          <a:bodyPr/>
          <a:lstStyle/>
          <a:p>
            <a:r>
              <a:rPr lang="en-US" noProof="0" dirty="0"/>
              <a:t>No absolutes</a:t>
            </a:r>
          </a:p>
          <a:p>
            <a:pPr lvl="1"/>
            <a:r>
              <a:rPr lang="en-US" noProof="0" dirty="0"/>
              <a:t>Consider a “when to avoid” as a note of caution</a:t>
            </a:r>
          </a:p>
          <a:p>
            <a:pPr lvl="1"/>
            <a:r>
              <a:rPr lang="en-US" noProof="0" dirty="0"/>
              <a:t>Capabilities/architecture of legacy will often drive approach, particularly initially</a:t>
            </a:r>
          </a:p>
          <a:p>
            <a:pPr lvl="2"/>
            <a:r>
              <a:rPr lang="en-US" noProof="0" dirty="0"/>
              <a:t>E.g. If v2 back end, messaging</a:t>
            </a:r>
          </a:p>
          <a:p>
            <a:pPr lvl="1"/>
            <a:r>
              <a:rPr lang="en-US" noProof="0" dirty="0"/>
              <a:t>Architectures will be driven by legacy requirements, architectural preferences, enterprise architecture commitments, etc.</a:t>
            </a:r>
          </a:p>
        </p:txBody>
      </p:sp>
      <p:sp>
        <p:nvSpPr>
          <p:cNvPr id="4" name="Slide Number Placeholder 3"/>
          <p:cNvSpPr>
            <a:spLocks noGrp="1"/>
          </p:cNvSpPr>
          <p:nvPr>
            <p:ph type="sldNum" sz="quarter" idx="4"/>
          </p:nvPr>
        </p:nvSpPr>
        <p:spPr/>
        <p:txBody>
          <a:bodyPr/>
          <a:lstStyle/>
          <a:p>
            <a:fld id="{5CC3E5C4-3E2B-40F1-9F2B-C46CEB0C88DF}" type="slidenum">
              <a:rPr lang="en-CA" smtClean="0"/>
              <a:pPr/>
              <a:t>55</a:t>
            </a:fld>
            <a:endParaRPr lang="en-CA" dirty="0"/>
          </a:p>
        </p:txBody>
      </p:sp>
    </p:spTree>
    <p:extLst>
      <p:ext uri="{BB962C8B-B14F-4D97-AF65-F5344CB8AC3E}">
        <p14:creationId xmlns:p14="http://schemas.microsoft.com/office/powerpoint/2010/main" val="191471657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Combining paradigms</a:t>
            </a:r>
          </a:p>
        </p:txBody>
      </p:sp>
      <p:sp>
        <p:nvSpPr>
          <p:cNvPr id="3" name="Content Placeholder 2"/>
          <p:cNvSpPr>
            <a:spLocks noGrp="1"/>
          </p:cNvSpPr>
          <p:nvPr>
            <p:ph idx="1"/>
          </p:nvPr>
        </p:nvSpPr>
        <p:spPr/>
        <p:txBody>
          <a:bodyPr/>
          <a:lstStyle/>
          <a:p>
            <a:r>
              <a:rPr lang="en-US" noProof="0" dirty="0"/>
              <a:t>No requirement for a system to only support one paradigm</a:t>
            </a:r>
          </a:p>
          <a:p>
            <a:pPr lvl="1"/>
            <a:r>
              <a:rPr lang="en-US" noProof="0" dirty="0"/>
              <a:t>E.g. hospital may be primarily messaging, but use documents for discharge summaries and reports and expose registries and appointments via REST with a few custom services for decision support or specialized workflow</a:t>
            </a:r>
          </a:p>
          <a:p>
            <a:pPr lvl="0"/>
            <a:r>
              <a:rPr lang="en-US" noProof="0" dirty="0"/>
              <a:t>Data (generally) shared easily across paradigm boundaries</a:t>
            </a:r>
          </a:p>
        </p:txBody>
      </p:sp>
      <p:sp>
        <p:nvSpPr>
          <p:cNvPr id="4" name="Slide Number Placeholder 3"/>
          <p:cNvSpPr>
            <a:spLocks noGrp="1"/>
          </p:cNvSpPr>
          <p:nvPr>
            <p:ph type="sldNum" sz="quarter" idx="4"/>
          </p:nvPr>
        </p:nvSpPr>
        <p:spPr/>
        <p:txBody>
          <a:bodyPr/>
          <a:lstStyle/>
          <a:p>
            <a:fld id="{5CC3E5C4-3E2B-40F1-9F2B-C46CEB0C88DF}" type="slidenum">
              <a:rPr lang="en-CA" smtClean="0"/>
              <a:pPr/>
              <a:t>56</a:t>
            </a:fld>
            <a:endParaRPr lang="en-CA" dirty="0"/>
          </a:p>
        </p:txBody>
      </p:sp>
    </p:spTree>
    <p:extLst>
      <p:ext uri="{BB962C8B-B14F-4D97-AF65-F5344CB8AC3E}">
        <p14:creationId xmlns:p14="http://schemas.microsoft.com/office/powerpoint/2010/main" val="43080602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Caveats with combining paradigms</a:t>
            </a:r>
          </a:p>
        </p:txBody>
      </p:sp>
      <p:sp>
        <p:nvSpPr>
          <p:cNvPr id="3" name="Content Placeholder 2"/>
          <p:cNvSpPr>
            <a:spLocks noGrp="1"/>
          </p:cNvSpPr>
          <p:nvPr>
            <p:ph idx="1"/>
          </p:nvPr>
        </p:nvSpPr>
        <p:spPr/>
        <p:txBody>
          <a:bodyPr/>
          <a:lstStyle/>
          <a:p>
            <a:r>
              <a:rPr lang="en-US" noProof="0" dirty="0"/>
              <a:t>If updates come in via document, message or service, RESTful version id still needs to increment</a:t>
            </a:r>
          </a:p>
          <a:p>
            <a:r>
              <a:rPr lang="en-US" noProof="0" dirty="0"/>
              <a:t>Documents</a:t>
            </a:r>
            <a:r>
              <a:rPr lang="en-US" baseline="0" noProof="0" dirty="0"/>
              <a:t> should typically be persisted whole, not reconstituted from parts</a:t>
            </a:r>
          </a:p>
          <a:p>
            <a:pPr lvl="1"/>
            <a:r>
              <a:rPr lang="en-US" noProof="0" dirty="0"/>
              <a:t>Ensures signature validity</a:t>
            </a:r>
          </a:p>
          <a:p>
            <a:pPr lvl="0"/>
            <a:r>
              <a:rPr lang="en-US" noProof="0" dirty="0"/>
              <a:t>Legacy messaging systems may not provide the metadata to easily expose or manipulate discrete resources via REST</a:t>
            </a:r>
          </a:p>
        </p:txBody>
      </p:sp>
      <p:sp>
        <p:nvSpPr>
          <p:cNvPr id="4" name="Slide Number Placeholder 3"/>
          <p:cNvSpPr>
            <a:spLocks noGrp="1"/>
          </p:cNvSpPr>
          <p:nvPr>
            <p:ph type="sldNum" sz="quarter" idx="4"/>
          </p:nvPr>
        </p:nvSpPr>
        <p:spPr/>
        <p:txBody>
          <a:bodyPr/>
          <a:lstStyle/>
          <a:p>
            <a:fld id="{5CC3E5C4-3E2B-40F1-9F2B-C46CEB0C88DF}" type="slidenum">
              <a:rPr lang="en-CA" smtClean="0"/>
              <a:pPr/>
              <a:t>57</a:t>
            </a:fld>
            <a:endParaRPr lang="en-CA" dirty="0"/>
          </a:p>
        </p:txBody>
      </p:sp>
    </p:spTree>
    <p:extLst>
      <p:ext uri="{BB962C8B-B14F-4D97-AF65-F5344CB8AC3E}">
        <p14:creationId xmlns:p14="http://schemas.microsoft.com/office/powerpoint/2010/main" val="326076758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Apply it</a:t>
            </a:r>
          </a:p>
        </p:txBody>
      </p:sp>
      <p:sp>
        <p:nvSpPr>
          <p:cNvPr id="3" name="Content Placeholder 2"/>
          <p:cNvSpPr>
            <a:spLocks noGrp="1"/>
          </p:cNvSpPr>
          <p:nvPr>
            <p:ph idx="1"/>
          </p:nvPr>
        </p:nvSpPr>
        <p:spPr/>
        <p:txBody>
          <a:bodyPr/>
          <a:lstStyle/>
          <a:p>
            <a:r>
              <a:rPr lang="en-CA" dirty="0"/>
              <a:t>What paradigm(s) are you like to use in your organization and why?</a:t>
            </a:r>
          </a:p>
        </p:txBody>
      </p:sp>
      <p:sp>
        <p:nvSpPr>
          <p:cNvPr id="4" name="Slide Number Placeholder 3"/>
          <p:cNvSpPr>
            <a:spLocks noGrp="1"/>
          </p:cNvSpPr>
          <p:nvPr>
            <p:ph type="sldNum" sz="quarter" idx="4"/>
          </p:nvPr>
        </p:nvSpPr>
        <p:spPr/>
        <p:txBody>
          <a:bodyPr/>
          <a:lstStyle/>
          <a:p>
            <a:fld id="{5CC3E5C4-3E2B-40F1-9F2B-C46CEB0C88DF}" type="slidenum">
              <a:rPr lang="en-CA" smtClean="0"/>
              <a:pPr/>
              <a:t>58</a:t>
            </a:fld>
            <a:endParaRPr lang="en-CA" dirty="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Discussion</a:t>
            </a:r>
          </a:p>
        </p:txBody>
      </p:sp>
      <p:sp>
        <p:nvSpPr>
          <p:cNvPr id="5" name="Content Placeholder 4"/>
          <p:cNvSpPr>
            <a:spLocks noGrp="1"/>
          </p:cNvSpPr>
          <p:nvPr>
            <p:ph idx="1"/>
          </p:nvPr>
        </p:nvSpPr>
        <p:spPr/>
        <p:txBody>
          <a:bodyPr/>
          <a:lstStyle/>
          <a:p>
            <a:pPr marL="0" indent="0" algn="ctr">
              <a:buNone/>
            </a:pPr>
            <a:endParaRPr lang="en-US" sz="3200" b="1" dirty="0"/>
          </a:p>
          <a:p>
            <a:pPr marL="0" indent="0" algn="ctr">
              <a:buNone/>
            </a:pPr>
            <a:r>
              <a:rPr lang="en-US" sz="4400" b="1" dirty="0"/>
              <a:t>What paradigms would you use when?</a:t>
            </a:r>
          </a:p>
        </p:txBody>
      </p:sp>
      <p:graphicFrame>
        <p:nvGraphicFramePr>
          <p:cNvPr id="7" name="Diagram 6"/>
          <p:cNvGraphicFramePr/>
          <p:nvPr>
            <p:extLst/>
          </p:nvPr>
        </p:nvGraphicFramePr>
        <p:xfrm>
          <a:off x="3124200" y="3886200"/>
          <a:ext cx="2971800" cy="2514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977600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Level Setting</a:t>
            </a:r>
          </a:p>
        </p:txBody>
      </p:sp>
      <p:sp>
        <p:nvSpPr>
          <p:cNvPr id="3" name="Content Placeholder 2"/>
          <p:cNvSpPr>
            <a:spLocks noGrp="1"/>
          </p:cNvSpPr>
          <p:nvPr>
            <p:ph idx="1"/>
          </p:nvPr>
        </p:nvSpPr>
        <p:spPr/>
        <p:txBody>
          <a:bodyPr/>
          <a:lstStyle/>
          <a:p>
            <a:r>
              <a:rPr lang="en-CA" sz="2800" dirty="0"/>
              <a:t>Today will not examine the “why” of FHIR, just the “what” and the “how” </a:t>
            </a:r>
          </a:p>
          <a:p>
            <a:r>
              <a:rPr lang="en-CA" sz="2800" dirty="0"/>
              <a:t>If you’re interested in the “why” or how FHIR relates to v2/v3/CDA, bug someone who was at the Executive session yesterday </a:t>
            </a:r>
            <a:r>
              <a:rPr lang="en-CA" sz="2800" dirty="0">
                <a:sym typeface="Wingdings" panose="05000000000000000000" pitchFamily="2" charset="2"/>
              </a:rPr>
              <a:t></a:t>
            </a:r>
            <a:endParaRPr lang="en-CA" sz="2800"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6</a:t>
            </a:fld>
            <a:endParaRPr lang="en-CA" dirty="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Querying FHIR</a:t>
            </a:r>
          </a:p>
        </p:txBody>
      </p:sp>
      <p:sp>
        <p:nvSpPr>
          <p:cNvPr id="3" name="Text Placeholder 2"/>
          <p:cNvSpPr>
            <a:spLocks noGrp="1"/>
          </p:cNvSpPr>
          <p:nvPr>
            <p:ph type="body" idx="1"/>
          </p:nvPr>
        </p:nvSpPr>
        <p:spPr/>
        <p:txBody>
          <a:bodyPr/>
          <a:lstStyle/>
          <a:p>
            <a:r>
              <a:rPr lang="en-US" dirty="0"/>
              <a:t>Searches, Queries, Compartments &amp; Validation</a:t>
            </a:r>
          </a:p>
        </p:txBody>
      </p:sp>
    </p:spTree>
    <p:extLst>
      <p:ext uri="{BB962C8B-B14F-4D97-AF65-F5344CB8AC3E}">
        <p14:creationId xmlns:p14="http://schemas.microsoft.com/office/powerpoint/2010/main" val="125620781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Getting “all” patients</a:t>
            </a:r>
          </a:p>
        </p:txBody>
      </p:sp>
      <p:sp>
        <p:nvSpPr>
          <p:cNvPr id="5" name="Content Placeholder 4"/>
          <p:cNvSpPr>
            <a:spLocks noGrp="1"/>
          </p:cNvSpPr>
          <p:nvPr>
            <p:ph idx="1"/>
          </p:nvPr>
        </p:nvSpPr>
        <p:spPr/>
        <p:txBody>
          <a:bodyPr/>
          <a:lstStyle/>
          <a:p>
            <a:r>
              <a:rPr lang="en-US" sz="2400" dirty="0">
                <a:latin typeface="Courier New" pitchFamily="49" charset="0"/>
                <a:cs typeface="Courier New" pitchFamily="49" charset="0"/>
              </a:rPr>
              <a:t>https://server.org/fhir/Patient</a:t>
            </a:r>
            <a:br>
              <a:rPr lang="en-US" sz="2400" dirty="0"/>
            </a:br>
            <a:endParaRPr lang="en-US" sz="2400" dirty="0"/>
          </a:p>
          <a:p>
            <a:r>
              <a:rPr lang="en-US" sz="2400" dirty="0"/>
              <a:t>Always returns a paged Bundle</a:t>
            </a:r>
          </a:p>
          <a:p>
            <a:endParaRPr lang="en-US" sz="2400" dirty="0"/>
          </a:p>
          <a:p>
            <a:r>
              <a:rPr lang="en-US" sz="2400" dirty="0"/>
              <a:t>Use _count to indicate number of results per page</a:t>
            </a:r>
          </a:p>
          <a:p>
            <a:endParaRPr lang="en-US" sz="2400" dirty="0"/>
          </a:p>
          <a:p>
            <a:r>
              <a:rPr lang="en-US" sz="2400" dirty="0"/>
              <a:t>Special case of the “real” search operation:</a:t>
            </a:r>
            <a:br>
              <a:rPr lang="en-US" sz="2400" dirty="0"/>
            </a:br>
            <a:br>
              <a:rPr lang="en-US" sz="2000" dirty="0">
                <a:latin typeface="Courier New" pitchFamily="49" charset="0"/>
                <a:cs typeface="Courier New" pitchFamily="49" charset="0"/>
              </a:rPr>
            </a:br>
            <a:r>
              <a:rPr lang="en-US" sz="2000" dirty="0">
                <a:latin typeface="Courier New" pitchFamily="49" charset="0"/>
                <a:cs typeface="Courier New" pitchFamily="49" charset="0"/>
              </a:rPr>
              <a:t>https://server.org/fhir/Patient?name=eve</a:t>
            </a:r>
            <a:endParaRPr lang="en-US" sz="2000" dirty="0"/>
          </a:p>
        </p:txBody>
      </p:sp>
    </p:spTree>
    <p:extLst>
      <p:ext uri="{BB962C8B-B14F-4D97-AF65-F5344CB8AC3E}">
        <p14:creationId xmlns:p14="http://schemas.microsoft.com/office/powerpoint/2010/main" val="89969917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Search (patient)</a:t>
            </a:r>
          </a:p>
        </p:txBody>
      </p:sp>
      <p:sp>
        <p:nvSpPr>
          <p:cNvPr id="5" name="TextBox 4"/>
          <p:cNvSpPr txBox="1"/>
          <p:nvPr/>
        </p:nvSpPr>
        <p:spPr>
          <a:xfrm>
            <a:off x="620949" y="1524000"/>
            <a:ext cx="7848600" cy="1523494"/>
          </a:xfrm>
          <a:prstGeom prst="rect">
            <a:avLst/>
          </a:prstGeom>
          <a:noFill/>
        </p:spPr>
        <p:txBody>
          <a:bodyPr wrap="square" rtlCol="0">
            <a:spAutoFit/>
          </a:bodyPr>
          <a:lstStyle/>
          <a:p>
            <a:r>
              <a:rPr lang="en-US" sz="3100" dirty="0">
                <a:latin typeface="+mn-lt"/>
              </a:rPr>
              <a:t>Each resource has a set of “standard” search operations, so </a:t>
            </a:r>
            <a:r>
              <a:rPr lang="en-US" sz="3100" b="1" dirty="0">
                <a:latin typeface="+mn-lt"/>
              </a:rPr>
              <a:t>not every element can be searched</a:t>
            </a:r>
            <a:r>
              <a:rPr lang="en-US" sz="3100" dirty="0">
                <a:latin typeface="+mn-lt"/>
              </a:rPr>
              <a:t> (</a:t>
            </a:r>
            <a:r>
              <a:rPr lang="en-US" sz="3100">
                <a:latin typeface="+mn-lt"/>
              </a:rPr>
              <a:t>by default)</a:t>
            </a:r>
            <a:r>
              <a:rPr lang="en-US" sz="3100" b="1">
                <a:latin typeface="+mn-lt"/>
              </a:rPr>
              <a:t>!</a:t>
            </a:r>
            <a:r>
              <a:rPr lang="en-US" sz="3100">
                <a:latin typeface="+mn-lt"/>
              </a:rPr>
              <a:t>:</a:t>
            </a:r>
            <a:endParaRPr lang="nl-NL" sz="3100" dirty="0">
              <a:latin typeface="+mn-lt"/>
            </a:endParaRPr>
          </a:p>
        </p:txBody>
      </p:sp>
      <p:pic>
        <p:nvPicPr>
          <p:cNvPr id="1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66800" y="3068141"/>
            <a:ext cx="6477000" cy="32564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Rectangle 5"/>
          <p:cNvSpPr/>
          <p:nvPr/>
        </p:nvSpPr>
        <p:spPr bwMode="auto">
          <a:xfrm>
            <a:off x="2971800" y="5943600"/>
            <a:ext cx="3581400" cy="457200"/>
          </a:xfrm>
          <a:prstGeom prst="rect">
            <a:avLst/>
          </a:prstGeom>
          <a:solidFill>
            <a:schemeClr val="accent1">
              <a:alpha val="29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l-NL" sz="1800" b="0" i="0" u="none" strike="noStrike" cap="none" normalizeH="0" baseline="0">
              <a:ln>
                <a:noFill/>
              </a:ln>
              <a:solidFill>
                <a:schemeClr val="tx1"/>
              </a:solidFill>
              <a:effectLst/>
              <a:latin typeface="Arial" charset="0"/>
            </a:endParaRPr>
          </a:p>
        </p:txBody>
      </p:sp>
      <p:sp>
        <p:nvSpPr>
          <p:cNvPr id="9" name="Rectangle 8"/>
          <p:cNvSpPr/>
          <p:nvPr/>
        </p:nvSpPr>
        <p:spPr bwMode="auto">
          <a:xfrm>
            <a:off x="7048500" y="4876800"/>
            <a:ext cx="1752600" cy="83820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i="0" u="none" strike="noStrike" cap="none" normalizeH="0" baseline="0" dirty="0">
                <a:ln>
                  <a:noFill/>
                </a:ln>
                <a:solidFill>
                  <a:schemeClr val="bg1"/>
                </a:solidFill>
                <a:effectLst/>
                <a:latin typeface="Arial" charset="0"/>
              </a:rPr>
              <a:t>Our last search</a:t>
            </a:r>
            <a:r>
              <a:rPr kumimoji="0" lang="en-US" sz="1800" i="0" u="none" strike="noStrike" cap="none" normalizeH="0" dirty="0">
                <a:ln>
                  <a:noFill/>
                </a:ln>
                <a:solidFill>
                  <a:schemeClr val="bg1"/>
                </a:solidFill>
                <a:effectLst/>
                <a:latin typeface="Arial" charset="0"/>
              </a:rPr>
              <a:t> used this one</a:t>
            </a:r>
            <a:endParaRPr kumimoji="0" lang="nl-NL" sz="1800" i="0" u="none" strike="noStrike" cap="none" normalizeH="0" baseline="0" dirty="0">
              <a:ln>
                <a:noFill/>
              </a:ln>
              <a:solidFill>
                <a:schemeClr val="bg1"/>
              </a:solidFill>
              <a:effectLst/>
              <a:latin typeface="Arial" charset="0"/>
            </a:endParaRPr>
          </a:p>
        </p:txBody>
      </p:sp>
      <p:cxnSp>
        <p:nvCxnSpPr>
          <p:cNvPr id="11" name="Straight Arrow Connector 10"/>
          <p:cNvCxnSpPr/>
          <p:nvPr/>
        </p:nvCxnSpPr>
        <p:spPr bwMode="auto">
          <a:xfrm flipH="1">
            <a:off x="6553200" y="5410200"/>
            <a:ext cx="495300" cy="533400"/>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426678701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Combining parameters</a:t>
            </a:r>
          </a:p>
        </p:txBody>
      </p:sp>
      <p:sp>
        <p:nvSpPr>
          <p:cNvPr id="5" name="Content Placeholder 4"/>
          <p:cNvSpPr>
            <a:spLocks noGrp="1"/>
          </p:cNvSpPr>
          <p:nvPr>
            <p:ph idx="1"/>
          </p:nvPr>
        </p:nvSpPr>
        <p:spPr/>
        <p:txBody>
          <a:bodyPr/>
          <a:lstStyle/>
          <a:p>
            <a:r>
              <a:rPr lang="en-US" dirty="0"/>
              <a:t>Specifying multiple parameters finds resources matching all </a:t>
            </a:r>
            <a:r>
              <a:rPr lang="en-US" dirty="0" err="1"/>
              <a:t>params</a:t>
            </a:r>
            <a:r>
              <a:rPr lang="en-US" dirty="0"/>
              <a:t> </a:t>
            </a:r>
            <a:r>
              <a:rPr lang="en-US" dirty="0">
                <a:sym typeface="Wingdings"/>
              </a:rPr>
              <a:t></a:t>
            </a:r>
            <a:r>
              <a:rPr lang="en-US" dirty="0"/>
              <a:t> “AND”</a:t>
            </a:r>
          </a:p>
          <a:p>
            <a:r>
              <a:rPr lang="en-US" dirty="0"/>
              <a:t>Parameters may list multiple values </a:t>
            </a:r>
            <a:r>
              <a:rPr lang="en-US" dirty="0">
                <a:sym typeface="Wingdings"/>
              </a:rPr>
              <a:t> “OR”</a:t>
            </a:r>
          </a:p>
          <a:p>
            <a:r>
              <a:rPr lang="en-US" dirty="0">
                <a:sym typeface="Wingdings"/>
              </a:rPr>
              <a:t>Try:</a:t>
            </a:r>
            <a:endParaRPr lang="en-US" dirty="0">
              <a:latin typeface="Courier New" pitchFamily="49" charset="0"/>
              <a:cs typeface="Courier New" pitchFamily="49" charset="0"/>
            </a:endParaRPr>
          </a:p>
          <a:p>
            <a:pPr marL="457200" lvl="1" indent="0">
              <a:buNone/>
            </a:pPr>
            <a:r>
              <a:rPr lang="en-US" dirty="0">
                <a:latin typeface="Courier New" pitchFamily="49" charset="0"/>
                <a:cs typeface="Courier New" pitchFamily="49" charset="0"/>
              </a:rPr>
              <a:t>https://server.org/fhir/Patient?</a:t>
            </a:r>
            <a:br>
              <a:rPr lang="en-US" dirty="0">
                <a:latin typeface="Courier New" pitchFamily="49" charset="0"/>
                <a:cs typeface="Courier New" pitchFamily="49" charset="0"/>
              </a:rPr>
            </a:br>
            <a:r>
              <a:rPr lang="en-US" dirty="0">
                <a:latin typeface="Courier New" pitchFamily="49" charset="0"/>
                <a:cs typeface="Courier New" pitchFamily="49" charset="0"/>
              </a:rPr>
              <a:t>birthdate=1972-11-30&amp;language=</a:t>
            </a:r>
            <a:r>
              <a:rPr lang="en-US" dirty="0" err="1">
                <a:latin typeface="Courier New" pitchFamily="49" charset="0"/>
                <a:cs typeface="Courier New" pitchFamily="49" charset="0"/>
              </a:rPr>
              <a:t>nl,fr</a:t>
            </a:r>
            <a:endParaRPr lang="en-US" dirty="0">
              <a:latin typeface="Courier New" pitchFamily="49" charset="0"/>
              <a:cs typeface="Courier New" pitchFamily="49" charset="0"/>
            </a:endParaRPr>
          </a:p>
        </p:txBody>
      </p:sp>
    </p:spTree>
    <p:extLst>
      <p:ext uri="{BB962C8B-B14F-4D97-AF65-F5344CB8AC3E}">
        <p14:creationId xmlns:p14="http://schemas.microsoft.com/office/powerpoint/2010/main" val="176718865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5"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42987" y="2875239"/>
            <a:ext cx="6860678" cy="34493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itle 3"/>
          <p:cNvSpPr>
            <a:spLocks noGrp="1"/>
          </p:cNvSpPr>
          <p:nvPr>
            <p:ph type="title"/>
          </p:nvPr>
        </p:nvSpPr>
        <p:spPr/>
        <p:txBody>
          <a:bodyPr/>
          <a:lstStyle/>
          <a:p>
            <a:r>
              <a:rPr lang="en-US" dirty="0"/>
              <a:t>Search (patient)</a:t>
            </a:r>
          </a:p>
        </p:txBody>
      </p:sp>
      <p:sp>
        <p:nvSpPr>
          <p:cNvPr id="5" name="TextBox 4"/>
          <p:cNvSpPr txBox="1"/>
          <p:nvPr/>
        </p:nvSpPr>
        <p:spPr>
          <a:xfrm>
            <a:off x="620949" y="1828800"/>
            <a:ext cx="7848600" cy="569387"/>
          </a:xfrm>
          <a:prstGeom prst="rect">
            <a:avLst/>
          </a:prstGeom>
          <a:noFill/>
        </p:spPr>
        <p:txBody>
          <a:bodyPr wrap="square" rtlCol="0">
            <a:spAutoFit/>
          </a:bodyPr>
          <a:lstStyle/>
          <a:p>
            <a:r>
              <a:rPr lang="en-US" sz="3100" dirty="0">
                <a:latin typeface="+mn-lt"/>
              </a:rPr>
              <a:t>Each search parameter has a ‘type’</a:t>
            </a:r>
            <a:endParaRPr lang="nl-NL" sz="3100" dirty="0">
              <a:latin typeface="+mn-lt"/>
            </a:endParaRPr>
          </a:p>
        </p:txBody>
      </p:sp>
      <p:cxnSp>
        <p:nvCxnSpPr>
          <p:cNvPr id="7" name="Straight Arrow Connector 6"/>
          <p:cNvCxnSpPr/>
          <p:nvPr/>
        </p:nvCxnSpPr>
        <p:spPr bwMode="auto">
          <a:xfrm flipH="1" flipV="1">
            <a:off x="2514600" y="5029200"/>
            <a:ext cx="2209801" cy="533400"/>
          </a:xfrm>
          <a:prstGeom prst="straightConnector1">
            <a:avLst/>
          </a:prstGeom>
          <a:ln>
            <a:headEnd type="none" w="med" len="med"/>
            <a:tailEnd type="arrow"/>
          </a:ln>
        </p:spPr>
        <p:style>
          <a:lnRef idx="3">
            <a:schemeClr val="accent1"/>
          </a:lnRef>
          <a:fillRef idx="0">
            <a:schemeClr val="accent1"/>
          </a:fillRef>
          <a:effectRef idx="2">
            <a:schemeClr val="accent1"/>
          </a:effectRef>
          <a:fontRef idx="minor">
            <a:schemeClr val="tx1"/>
          </a:fontRef>
        </p:style>
      </p:cxnSp>
      <p:sp>
        <p:nvSpPr>
          <p:cNvPr id="8" name="Cloud 7"/>
          <p:cNvSpPr/>
          <p:nvPr/>
        </p:nvSpPr>
        <p:spPr bwMode="auto">
          <a:xfrm>
            <a:off x="4545249" y="5339443"/>
            <a:ext cx="2079171" cy="1143000"/>
          </a:xfrm>
          <a:prstGeom prst="cloud">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rPr>
              <a:t>Parameter</a:t>
            </a:r>
          </a:p>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rPr>
              <a:t>Type</a:t>
            </a:r>
          </a:p>
        </p:txBody>
      </p:sp>
    </p:spTree>
    <p:extLst>
      <p:ext uri="{BB962C8B-B14F-4D97-AF65-F5344CB8AC3E}">
        <p14:creationId xmlns:p14="http://schemas.microsoft.com/office/powerpoint/2010/main" val="230202276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Parameter types</a:t>
            </a:r>
          </a:p>
        </p:txBody>
      </p:sp>
      <p:sp>
        <p:nvSpPr>
          <p:cNvPr id="3" name="Slide Number Placeholder 2"/>
          <p:cNvSpPr>
            <a:spLocks noGrp="1"/>
          </p:cNvSpPr>
          <p:nvPr>
            <p:ph type="sldNum" sz="quarter" idx="4"/>
          </p:nvPr>
        </p:nvSpPr>
        <p:spPr/>
        <p:txBody>
          <a:bodyPr/>
          <a:lstStyle/>
          <a:p>
            <a:fld id="{5CC3E5C4-3E2B-40F1-9F2B-C46CEB0C88DF}" type="slidenum">
              <a:rPr lang="en-CA" smtClean="0"/>
              <a:pPr/>
              <a:t>65</a:t>
            </a:fld>
            <a:endParaRPr lang="en-CA"/>
          </a:p>
        </p:txBody>
      </p:sp>
      <p:sp>
        <p:nvSpPr>
          <p:cNvPr id="4" name="Text Placeholder 3"/>
          <p:cNvSpPr>
            <a:spLocks noGrp="1"/>
          </p:cNvSpPr>
          <p:nvPr>
            <p:ph type="body" idx="4294967295"/>
          </p:nvPr>
        </p:nvSpPr>
        <p:spPr/>
        <p:txBody>
          <a:bodyPr/>
          <a:lstStyle/>
          <a:p>
            <a:r>
              <a:rPr lang="en-US" dirty="0"/>
              <a:t>number: =, =</a:t>
            </a:r>
            <a:r>
              <a:rPr lang="en-US" dirty="0" err="1"/>
              <a:t>lt</a:t>
            </a:r>
            <a:r>
              <a:rPr lang="en-US" dirty="0"/>
              <a:t>, =</a:t>
            </a:r>
            <a:r>
              <a:rPr lang="en-US" dirty="0" err="1"/>
              <a:t>ge</a:t>
            </a:r>
            <a:r>
              <a:rPr lang="en-US" dirty="0"/>
              <a:t>, =</a:t>
            </a:r>
            <a:r>
              <a:rPr lang="en-US" dirty="0" err="1"/>
              <a:t>lt</a:t>
            </a:r>
            <a:r>
              <a:rPr lang="en-US" dirty="0"/>
              <a:t>, =</a:t>
            </a:r>
            <a:r>
              <a:rPr lang="en-US" dirty="0" err="1"/>
              <a:t>ge</a:t>
            </a:r>
            <a:r>
              <a:rPr lang="en-US" dirty="0"/>
              <a:t>, =ne</a:t>
            </a:r>
          </a:p>
          <a:p>
            <a:pPr lvl="1"/>
            <a:r>
              <a:rPr lang="en-US" dirty="0"/>
              <a:t>Significant digits matter</a:t>
            </a:r>
          </a:p>
          <a:p>
            <a:pPr lvl="0"/>
            <a:r>
              <a:rPr lang="en-US" dirty="0"/>
              <a:t>date: =, =</a:t>
            </a:r>
            <a:r>
              <a:rPr lang="en-US" dirty="0" err="1"/>
              <a:t>lt</a:t>
            </a:r>
            <a:r>
              <a:rPr lang="en-US" dirty="0"/>
              <a:t>, =</a:t>
            </a:r>
            <a:r>
              <a:rPr lang="en-US" dirty="0" err="1"/>
              <a:t>ge</a:t>
            </a:r>
            <a:r>
              <a:rPr lang="en-US" dirty="0"/>
              <a:t>, =</a:t>
            </a:r>
            <a:r>
              <a:rPr lang="en-US" dirty="0" err="1"/>
              <a:t>lt</a:t>
            </a:r>
            <a:r>
              <a:rPr lang="en-US" dirty="0"/>
              <a:t>, =</a:t>
            </a:r>
            <a:r>
              <a:rPr lang="en-US" dirty="0" err="1"/>
              <a:t>ge</a:t>
            </a:r>
            <a:r>
              <a:rPr lang="en-US" dirty="0"/>
              <a:t>, =ne</a:t>
            </a:r>
          </a:p>
          <a:p>
            <a:pPr lvl="1"/>
            <a:r>
              <a:rPr lang="en-US" dirty="0"/>
              <a:t>Matches calculated using interval operations</a:t>
            </a:r>
          </a:p>
          <a:p>
            <a:pPr lvl="2"/>
            <a:r>
              <a:rPr lang="en-US" dirty="0"/>
              <a:t>Precision turns all dates into intervals</a:t>
            </a:r>
          </a:p>
          <a:p>
            <a:r>
              <a:rPr lang="en-US" dirty="0"/>
              <a:t>string: =</a:t>
            </a:r>
          </a:p>
          <a:p>
            <a:pPr lvl="1"/>
            <a:r>
              <a:rPr lang="en-US" dirty="0"/>
              <a:t>“starts-with” search, ignoring case, accents</a:t>
            </a:r>
          </a:p>
          <a:p>
            <a:pPr lvl="1"/>
            <a:r>
              <a:rPr lang="en-US" dirty="0"/>
              <a:t>Can use :contains for contains search or :exact to be case and accent-sensitive</a:t>
            </a:r>
          </a:p>
        </p:txBody>
      </p:sp>
    </p:spTree>
    <p:extLst>
      <p:ext uri="{BB962C8B-B14F-4D97-AF65-F5344CB8AC3E}">
        <p14:creationId xmlns:p14="http://schemas.microsoft.com/office/powerpoint/2010/main" val="87680665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Parameter types (cont’d)</a:t>
            </a:r>
          </a:p>
        </p:txBody>
      </p:sp>
      <p:sp>
        <p:nvSpPr>
          <p:cNvPr id="3" name="Slide Number Placeholder 2"/>
          <p:cNvSpPr>
            <a:spLocks noGrp="1"/>
          </p:cNvSpPr>
          <p:nvPr>
            <p:ph type="sldNum" sz="quarter" idx="4"/>
          </p:nvPr>
        </p:nvSpPr>
        <p:spPr/>
        <p:txBody>
          <a:bodyPr/>
          <a:lstStyle/>
          <a:p>
            <a:fld id="{5CC3E5C4-3E2B-40F1-9F2B-C46CEB0C88DF}" type="slidenum">
              <a:rPr lang="en-CA" smtClean="0"/>
              <a:pPr/>
              <a:t>66</a:t>
            </a:fld>
            <a:endParaRPr lang="en-CA"/>
          </a:p>
        </p:txBody>
      </p:sp>
      <p:sp>
        <p:nvSpPr>
          <p:cNvPr id="4" name="Text Placeholder 3"/>
          <p:cNvSpPr>
            <a:spLocks noGrp="1"/>
          </p:cNvSpPr>
          <p:nvPr>
            <p:ph type="body" idx="4294967295"/>
          </p:nvPr>
        </p:nvSpPr>
        <p:spPr/>
        <p:txBody>
          <a:bodyPr/>
          <a:lstStyle/>
          <a:p>
            <a:r>
              <a:rPr lang="en-US" sz="2800" dirty="0"/>
              <a:t>token: =</a:t>
            </a:r>
          </a:p>
          <a:p>
            <a:pPr lvl="1"/>
            <a:r>
              <a:rPr lang="en-US" sz="2400" dirty="0"/>
              <a:t>[code] matches codes/identifier values independent of system</a:t>
            </a:r>
          </a:p>
          <a:p>
            <a:pPr lvl="1"/>
            <a:r>
              <a:rPr lang="en-US" sz="2400" dirty="0"/>
              <a:t>[system]|[code/value] matches a specified code or identifier within the specified system</a:t>
            </a:r>
          </a:p>
          <a:p>
            <a:pPr lvl="1"/>
            <a:r>
              <a:rPr lang="en-US" sz="2400" dirty="0"/>
              <a:t>|[code/value] matches the specified code or identifier in instances where no system is declared</a:t>
            </a:r>
          </a:p>
          <a:p>
            <a:pPr lvl="1"/>
            <a:r>
              <a:rPr lang="en-US" sz="2400" dirty="0"/>
              <a:t>:text performs a string search on </a:t>
            </a:r>
            <a:r>
              <a:rPr lang="en-US" sz="2400" dirty="0" err="1"/>
              <a:t>CodeableConcept.text</a:t>
            </a:r>
            <a:r>
              <a:rPr lang="en-US" sz="2400" dirty="0"/>
              <a:t>, </a:t>
            </a:r>
            <a:r>
              <a:rPr lang="en-US" sz="2400" dirty="0" err="1"/>
              <a:t>Coding.display</a:t>
            </a:r>
            <a:r>
              <a:rPr lang="en-US" sz="2400" dirty="0"/>
              <a:t> and </a:t>
            </a:r>
            <a:r>
              <a:rPr lang="en-US" sz="2400" dirty="0" err="1"/>
              <a:t>Identifier.label</a:t>
            </a:r>
            <a:endParaRPr lang="en-US" sz="2400" dirty="0"/>
          </a:p>
          <a:p>
            <a:pPr lvl="1"/>
            <a:r>
              <a:rPr lang="en-US" sz="2400" dirty="0"/>
              <a:t>:in and :not-in allow filtering based on value sets</a:t>
            </a:r>
          </a:p>
        </p:txBody>
      </p:sp>
    </p:spTree>
    <p:extLst>
      <p:ext uri="{BB962C8B-B14F-4D97-AF65-F5344CB8AC3E}">
        <p14:creationId xmlns:p14="http://schemas.microsoft.com/office/powerpoint/2010/main" val="251962450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Parameter types (cont’d)</a:t>
            </a:r>
          </a:p>
        </p:txBody>
      </p:sp>
      <p:sp>
        <p:nvSpPr>
          <p:cNvPr id="3" name="Slide Number Placeholder 2"/>
          <p:cNvSpPr>
            <a:spLocks noGrp="1"/>
          </p:cNvSpPr>
          <p:nvPr>
            <p:ph type="sldNum" sz="quarter" idx="4"/>
          </p:nvPr>
        </p:nvSpPr>
        <p:spPr/>
        <p:txBody>
          <a:bodyPr/>
          <a:lstStyle/>
          <a:p>
            <a:fld id="{5CC3E5C4-3E2B-40F1-9F2B-C46CEB0C88DF}" type="slidenum">
              <a:rPr lang="en-CA" smtClean="0"/>
              <a:pPr/>
              <a:t>67</a:t>
            </a:fld>
            <a:endParaRPr lang="en-CA"/>
          </a:p>
        </p:txBody>
      </p:sp>
      <p:sp>
        <p:nvSpPr>
          <p:cNvPr id="4" name="Text Placeholder 3"/>
          <p:cNvSpPr>
            <a:spLocks noGrp="1"/>
          </p:cNvSpPr>
          <p:nvPr>
            <p:ph type="body" idx="4294967295"/>
          </p:nvPr>
        </p:nvSpPr>
        <p:spPr/>
        <p:txBody>
          <a:bodyPr/>
          <a:lstStyle/>
          <a:p>
            <a:r>
              <a:rPr lang="en-US" dirty="0"/>
              <a:t>quantity: =, =</a:t>
            </a:r>
            <a:r>
              <a:rPr lang="en-US" dirty="0" err="1"/>
              <a:t>lt</a:t>
            </a:r>
            <a:r>
              <a:rPr lang="en-US" dirty="0"/>
              <a:t>, =</a:t>
            </a:r>
            <a:r>
              <a:rPr lang="en-US" dirty="0" err="1"/>
              <a:t>gt</a:t>
            </a:r>
            <a:r>
              <a:rPr lang="en-US" dirty="0"/>
              <a:t>, =le, =</a:t>
            </a:r>
            <a:r>
              <a:rPr lang="en-US" dirty="0" err="1"/>
              <a:t>ge</a:t>
            </a:r>
            <a:r>
              <a:rPr lang="en-US" dirty="0"/>
              <a:t>, =ne</a:t>
            </a:r>
          </a:p>
          <a:p>
            <a:pPr lvl="1"/>
            <a:r>
              <a:rPr lang="en-US" dirty="0"/>
              <a:t>[comparator][number]|[system]|[code]</a:t>
            </a:r>
          </a:p>
          <a:p>
            <a:pPr lvl="1"/>
            <a:r>
              <a:rPr lang="en-US" dirty="0"/>
              <a:t>Follows rules for number + token together for value + units of quantity</a:t>
            </a:r>
          </a:p>
          <a:p>
            <a:r>
              <a:rPr lang="en-US" dirty="0"/>
              <a:t>reference: =</a:t>
            </a:r>
          </a:p>
          <a:p>
            <a:pPr lvl="1"/>
            <a:r>
              <a:rPr lang="en-US" dirty="0"/>
              <a:t>Either the local or absolute id</a:t>
            </a:r>
          </a:p>
          <a:p>
            <a:pPr lvl="1"/>
            <a:r>
              <a:rPr lang="en-US" dirty="0"/>
              <a:t>:type filters resource type</a:t>
            </a:r>
          </a:p>
        </p:txBody>
      </p:sp>
    </p:spTree>
    <p:extLst>
      <p:ext uri="{BB962C8B-B14F-4D97-AF65-F5344CB8AC3E}">
        <p14:creationId xmlns:p14="http://schemas.microsoft.com/office/powerpoint/2010/main" val="76936824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Ok I get it…or not?</a:t>
            </a:r>
          </a:p>
        </p:txBody>
      </p:sp>
      <p:sp>
        <p:nvSpPr>
          <p:cNvPr id="3" name="Slide Number Placeholder 2"/>
          <p:cNvSpPr>
            <a:spLocks noGrp="1"/>
          </p:cNvSpPr>
          <p:nvPr>
            <p:ph type="sldNum" sz="quarter" idx="4"/>
          </p:nvPr>
        </p:nvSpPr>
        <p:spPr/>
        <p:txBody>
          <a:bodyPr/>
          <a:lstStyle/>
          <a:p>
            <a:fld id="{5CC3E5C4-3E2B-40F1-9F2B-C46CEB0C88DF}" type="slidenum">
              <a:rPr lang="en-CA" smtClean="0"/>
              <a:pPr/>
              <a:t>68</a:t>
            </a:fld>
            <a:endParaRPr lang="en-CA"/>
          </a:p>
        </p:txBody>
      </p:sp>
      <p:sp>
        <p:nvSpPr>
          <p:cNvPr id="4" name="Rectangle 3"/>
          <p:cNvSpPr/>
          <p:nvPr/>
        </p:nvSpPr>
        <p:spPr>
          <a:xfrm>
            <a:off x="533400" y="1981200"/>
            <a:ext cx="8001000" cy="2523768"/>
          </a:xfrm>
          <a:prstGeom prst="rect">
            <a:avLst/>
          </a:prstGeom>
        </p:spPr>
        <p:txBody>
          <a:bodyPr wrap="square">
            <a:spAutoFit/>
          </a:bodyPr>
          <a:lstStyle/>
          <a:p>
            <a:r>
              <a:rPr lang="en-US" sz="2000" dirty="0">
                <a:latin typeface="Courier New" pitchFamily="49" charset="0"/>
                <a:cs typeface="Courier New" pitchFamily="49" charset="0"/>
              </a:rPr>
              <a:t>[base]/Patient                     406 hits</a:t>
            </a:r>
          </a:p>
          <a:p>
            <a:endParaRPr lang="en-US" sz="2000" dirty="0">
              <a:latin typeface="Courier New" pitchFamily="49" charset="0"/>
              <a:cs typeface="Courier New" pitchFamily="49" charset="0"/>
            </a:endParaRPr>
          </a:p>
          <a:p>
            <a:r>
              <a:rPr lang="en-US" sz="2000" dirty="0">
                <a:latin typeface="Courier New" pitchFamily="49" charset="0"/>
                <a:cs typeface="Courier New" pitchFamily="49" charset="0"/>
              </a:rPr>
              <a:t>[base]/</a:t>
            </a:r>
            <a:r>
              <a:rPr lang="en-US" sz="2000" dirty="0" err="1">
                <a:latin typeface="Courier New" pitchFamily="49" charset="0"/>
                <a:cs typeface="Courier New" pitchFamily="49" charset="0"/>
              </a:rPr>
              <a:t>Patient?gender</a:t>
            </a:r>
            <a:r>
              <a:rPr lang="en-US" sz="2000" dirty="0">
                <a:latin typeface="Courier New" pitchFamily="49" charset="0"/>
                <a:cs typeface="Courier New" pitchFamily="49" charset="0"/>
              </a:rPr>
              <a:t>=male         231 hits</a:t>
            </a:r>
          </a:p>
          <a:p>
            <a:r>
              <a:rPr lang="en-US" sz="2000" dirty="0">
                <a:latin typeface="Courier New" pitchFamily="49" charset="0"/>
                <a:cs typeface="Courier New" pitchFamily="49" charset="0"/>
              </a:rPr>
              <a:t>[base]/</a:t>
            </a:r>
            <a:r>
              <a:rPr lang="en-US" sz="2000" dirty="0" err="1">
                <a:latin typeface="Courier New" pitchFamily="49" charset="0"/>
                <a:cs typeface="Courier New" pitchFamily="49" charset="0"/>
              </a:rPr>
              <a:t>Patient?gender</a:t>
            </a:r>
            <a:r>
              <a:rPr lang="en-US" sz="2000" dirty="0">
                <a:latin typeface="Courier New" pitchFamily="49" charset="0"/>
                <a:cs typeface="Courier New" pitchFamily="49" charset="0"/>
              </a:rPr>
              <a:t>=female       166 hits</a:t>
            </a:r>
          </a:p>
          <a:p>
            <a:r>
              <a:rPr lang="en-US" sz="2000" dirty="0">
                <a:latin typeface="Courier New" pitchFamily="49" charset="0"/>
                <a:cs typeface="Courier New" pitchFamily="49" charset="0"/>
              </a:rPr>
              <a:t>[base]/</a:t>
            </a:r>
            <a:r>
              <a:rPr lang="en-US" sz="2000" dirty="0" err="1">
                <a:latin typeface="Courier New" pitchFamily="49" charset="0"/>
                <a:cs typeface="Courier New" pitchFamily="49" charset="0"/>
              </a:rPr>
              <a:t>Patient?gender</a:t>
            </a:r>
            <a:r>
              <a:rPr lang="en-US" sz="2000" dirty="0">
                <a:latin typeface="Courier New" pitchFamily="49" charset="0"/>
                <a:cs typeface="Courier New" pitchFamily="49" charset="0"/>
              </a:rPr>
              <a:t>=other          4 hits</a:t>
            </a:r>
          </a:p>
          <a:p>
            <a:r>
              <a:rPr lang="en-US" sz="2000" dirty="0">
                <a:latin typeface="Courier New" pitchFamily="49" charset="0"/>
                <a:cs typeface="Courier New" pitchFamily="49" charset="0"/>
              </a:rPr>
              <a:t>[base]/</a:t>
            </a:r>
            <a:r>
              <a:rPr lang="en-US" sz="2000" dirty="0" err="1">
                <a:latin typeface="Courier New" pitchFamily="49" charset="0"/>
                <a:cs typeface="Courier New" pitchFamily="49" charset="0"/>
              </a:rPr>
              <a:t>Patient?gender</a:t>
            </a:r>
            <a:r>
              <a:rPr lang="en-US" sz="2000" dirty="0">
                <a:latin typeface="Courier New" pitchFamily="49" charset="0"/>
                <a:cs typeface="Courier New" pitchFamily="49" charset="0"/>
              </a:rPr>
              <a:t>=unknown        1 hits</a:t>
            </a:r>
          </a:p>
          <a:p>
            <a:endParaRPr lang="en-US" b="1" dirty="0">
              <a:latin typeface="Courier New" pitchFamily="49" charset="0"/>
              <a:cs typeface="Courier New" pitchFamily="49" charset="0"/>
            </a:endParaRPr>
          </a:p>
          <a:p>
            <a:r>
              <a:rPr lang="en-US" sz="2000" b="1" dirty="0">
                <a:latin typeface="Courier New" pitchFamily="49" charset="0"/>
                <a:cs typeface="Courier New" pitchFamily="49" charset="0"/>
              </a:rPr>
              <a:t>Total: 231 + 166 + 4 + 1 = </a:t>
            </a:r>
            <a:r>
              <a:rPr lang="en-US" sz="2000" b="1" dirty="0">
                <a:solidFill>
                  <a:srgbClr val="FF0000"/>
                </a:solidFill>
                <a:latin typeface="Courier New" pitchFamily="49" charset="0"/>
                <a:cs typeface="Courier New" pitchFamily="49" charset="0"/>
              </a:rPr>
              <a:t>402</a:t>
            </a:r>
          </a:p>
        </p:txBody>
      </p:sp>
      <p:sp>
        <p:nvSpPr>
          <p:cNvPr id="7" name="Rectangle 6"/>
          <p:cNvSpPr/>
          <p:nvPr/>
        </p:nvSpPr>
        <p:spPr>
          <a:xfrm>
            <a:off x="533400" y="4645585"/>
            <a:ext cx="8001000" cy="1015663"/>
          </a:xfrm>
          <a:prstGeom prst="rect">
            <a:avLst/>
          </a:prstGeom>
        </p:spPr>
        <p:txBody>
          <a:bodyPr wrap="square">
            <a:spAutoFit/>
          </a:bodyPr>
          <a:lstStyle/>
          <a:p>
            <a:r>
              <a:rPr lang="en-US" sz="2000" dirty="0">
                <a:latin typeface="Courier New" pitchFamily="49" charset="0"/>
                <a:cs typeface="Courier New" pitchFamily="49" charset="0"/>
              </a:rPr>
              <a:t>[base]/</a:t>
            </a:r>
            <a:r>
              <a:rPr lang="en-US" sz="2000" dirty="0" err="1">
                <a:latin typeface="Courier New" pitchFamily="49" charset="0"/>
                <a:cs typeface="Courier New" pitchFamily="49" charset="0"/>
              </a:rPr>
              <a:t>Patient?gender:missing</a:t>
            </a:r>
            <a:r>
              <a:rPr lang="en-US" sz="2000" dirty="0">
                <a:latin typeface="Courier New" pitchFamily="49" charset="0"/>
                <a:cs typeface="Courier New" pitchFamily="49" charset="0"/>
              </a:rPr>
              <a:t>=true   4 hits</a:t>
            </a:r>
          </a:p>
          <a:p>
            <a:endParaRPr lang="en-US" sz="2000" b="1" dirty="0">
              <a:latin typeface="Courier New" pitchFamily="49" charset="0"/>
              <a:cs typeface="Courier New" pitchFamily="49" charset="0"/>
            </a:endParaRPr>
          </a:p>
          <a:p>
            <a:r>
              <a:rPr lang="en-US" sz="2000" b="1" dirty="0">
                <a:latin typeface="Courier New" pitchFamily="49" charset="0"/>
                <a:cs typeface="Courier New" pitchFamily="49" charset="0"/>
              </a:rPr>
              <a:t>Total: 402 + 4 = </a:t>
            </a:r>
            <a:r>
              <a:rPr lang="en-US" sz="2000" b="1" dirty="0">
                <a:solidFill>
                  <a:srgbClr val="FF0000"/>
                </a:solidFill>
                <a:latin typeface="Courier New" pitchFamily="49" charset="0"/>
                <a:cs typeface="Courier New" pitchFamily="49" charset="0"/>
              </a:rPr>
              <a:t>406</a:t>
            </a:r>
          </a:p>
        </p:txBody>
      </p:sp>
    </p:spTree>
    <p:extLst>
      <p:ext uri="{BB962C8B-B14F-4D97-AF65-F5344CB8AC3E}">
        <p14:creationId xmlns:p14="http://schemas.microsoft.com/office/powerpoint/2010/main" val="3176410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Chained searches</a:t>
            </a:r>
          </a:p>
        </p:txBody>
      </p:sp>
      <p:sp>
        <p:nvSpPr>
          <p:cNvPr id="3" name="Content Placeholder 2"/>
          <p:cNvSpPr>
            <a:spLocks noGrp="1"/>
          </p:cNvSpPr>
          <p:nvPr>
            <p:ph idx="1"/>
          </p:nvPr>
        </p:nvSpPr>
        <p:spPr/>
        <p:txBody>
          <a:bodyPr/>
          <a:lstStyle/>
          <a:p>
            <a:r>
              <a:rPr lang="en-US" dirty="0"/>
              <a:t>Patient has a search for “name”.</a:t>
            </a:r>
          </a:p>
          <a:p>
            <a:r>
              <a:rPr lang="en-US" dirty="0"/>
              <a:t>Observation has a search for “subject” (the id of the Patient, Group or Device)</a:t>
            </a:r>
          </a:p>
          <a:p>
            <a:r>
              <a:rPr lang="en-US" dirty="0"/>
              <a:t>How do I find Observations for a patient, searching using his name?</a:t>
            </a:r>
          </a:p>
        </p:txBody>
      </p:sp>
      <p:sp>
        <p:nvSpPr>
          <p:cNvPr id="4" name="Slide Number Placeholder 3"/>
          <p:cNvSpPr>
            <a:spLocks noGrp="1"/>
          </p:cNvSpPr>
          <p:nvPr>
            <p:ph type="sldNum" sz="quarter" idx="4"/>
          </p:nvPr>
        </p:nvSpPr>
        <p:spPr/>
        <p:txBody>
          <a:bodyPr/>
          <a:lstStyle/>
          <a:p>
            <a:fld id="{5CC3E5C4-3E2B-40F1-9F2B-C46CEB0C88DF}" type="slidenum">
              <a:rPr lang="en-CA" smtClean="0"/>
              <a:pPr/>
              <a:t>69</a:t>
            </a:fld>
            <a:endParaRPr lang="en-CA"/>
          </a:p>
        </p:txBody>
      </p:sp>
    </p:spTree>
    <p:extLst>
      <p:ext uri="{BB962C8B-B14F-4D97-AF65-F5344CB8AC3E}">
        <p14:creationId xmlns:p14="http://schemas.microsoft.com/office/powerpoint/2010/main" val="23631627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a:t>Agenda</a:t>
            </a:r>
            <a:endParaRPr lang="en-CA" dirty="0"/>
          </a:p>
        </p:txBody>
      </p:sp>
      <p:sp>
        <p:nvSpPr>
          <p:cNvPr id="3" name="Content Placeholder 2"/>
          <p:cNvSpPr>
            <a:spLocks noGrp="1"/>
          </p:cNvSpPr>
          <p:nvPr>
            <p:ph idx="1"/>
          </p:nvPr>
        </p:nvSpPr>
        <p:spPr/>
        <p:txBody>
          <a:bodyPr/>
          <a:lstStyle/>
          <a:p>
            <a:r>
              <a:rPr lang="en-CA" dirty="0"/>
              <a:t>Morning</a:t>
            </a:r>
          </a:p>
          <a:p>
            <a:pPr lvl="1"/>
            <a:r>
              <a:rPr lang="en-CA" dirty="0"/>
              <a:t>How is FHIR different?</a:t>
            </a:r>
          </a:p>
          <a:p>
            <a:pPr lvl="1"/>
            <a:r>
              <a:rPr lang="en-CA" dirty="0"/>
              <a:t>What are resources?</a:t>
            </a:r>
          </a:p>
          <a:p>
            <a:pPr lvl="1"/>
            <a:r>
              <a:rPr lang="en-CA" dirty="0"/>
              <a:t>Navigating the FHIR spec</a:t>
            </a:r>
          </a:p>
          <a:p>
            <a:pPr lvl="1"/>
            <a:r>
              <a:rPr lang="en-CA" dirty="0"/>
              <a:t>FHIR’s paradigms</a:t>
            </a:r>
          </a:p>
          <a:p>
            <a:r>
              <a:rPr lang="en-CA" dirty="0"/>
              <a:t>Afternoon</a:t>
            </a:r>
          </a:p>
          <a:p>
            <a:pPr lvl="1"/>
            <a:r>
              <a:rPr lang="en-CA" dirty="0"/>
              <a:t>RESTful queries</a:t>
            </a:r>
          </a:p>
          <a:p>
            <a:pPr lvl="1"/>
            <a:r>
              <a:rPr lang="en-CA" dirty="0"/>
              <a:t>Implementation supports</a:t>
            </a:r>
          </a:p>
          <a:p>
            <a:pPr lvl="1"/>
            <a:r>
              <a:rPr lang="en-CA" dirty="0"/>
              <a:t>Architectural approaches</a:t>
            </a:r>
          </a:p>
          <a:p>
            <a:pPr lvl="1"/>
            <a:endParaRPr lang="en-CA"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7</a:t>
            </a:fld>
            <a:endParaRPr lang="en-CA" dirty="0"/>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 queries in 1</a:t>
            </a:r>
          </a:p>
        </p:txBody>
      </p:sp>
      <p:sp>
        <p:nvSpPr>
          <p:cNvPr id="3" name="Content Placeholder 2"/>
          <p:cNvSpPr>
            <a:spLocks noGrp="1"/>
          </p:cNvSpPr>
          <p:nvPr>
            <p:ph idx="1"/>
          </p:nvPr>
        </p:nvSpPr>
        <p:spPr/>
        <p:txBody>
          <a:bodyPr/>
          <a:lstStyle/>
          <a:p>
            <a:r>
              <a:rPr lang="en-US" dirty="0"/>
              <a:t>You (as a client) don’t need to do separate operations, just one:</a:t>
            </a:r>
          </a:p>
          <a:p>
            <a:endParaRPr lang="en-US" dirty="0"/>
          </a:p>
          <a:p>
            <a:pPr marL="0" indent="0">
              <a:buNone/>
            </a:pPr>
            <a:r>
              <a:rPr lang="en-US" sz="2400" dirty="0">
                <a:latin typeface="Courier New" pitchFamily="49" charset="0"/>
                <a:cs typeface="Courier New" pitchFamily="49" charset="0"/>
              </a:rPr>
              <a:t>https://server.com/fhir/Observation?</a:t>
            </a:r>
          </a:p>
          <a:p>
            <a:pPr marL="0" indent="0">
              <a:buNone/>
            </a:pPr>
            <a:r>
              <a:rPr lang="en-US" sz="2400" dirty="0">
                <a:latin typeface="Courier New" pitchFamily="49" charset="0"/>
                <a:cs typeface="Courier New" pitchFamily="49" charset="0"/>
              </a:rPr>
              <a:t>	subject.name=</a:t>
            </a:r>
            <a:r>
              <a:rPr lang="en-US" sz="2400" dirty="0" err="1">
                <a:latin typeface="Courier New" pitchFamily="49" charset="0"/>
                <a:cs typeface="Courier New" pitchFamily="49" charset="0"/>
              </a:rPr>
              <a:t>jim</a:t>
            </a:r>
            <a:endParaRPr lang="en-US" sz="2400" dirty="0">
              <a:latin typeface="Courier New" pitchFamily="49" charset="0"/>
              <a:cs typeface="Courier New" pitchFamily="49" charset="0"/>
            </a:endParaRPr>
          </a:p>
          <a:p>
            <a:pPr marL="0" indent="0">
              <a:buNone/>
            </a:pPr>
            <a:endParaRPr lang="en-US" sz="2400" dirty="0">
              <a:latin typeface="Courier New" pitchFamily="49" charset="0"/>
              <a:cs typeface="Courier New" pitchFamily="49" charset="0"/>
            </a:endParaRPr>
          </a:p>
          <a:p>
            <a:pPr marL="0" indent="0">
              <a:buNone/>
            </a:pPr>
            <a:r>
              <a:rPr lang="en-US" dirty="0"/>
              <a:t>But note: this still only works on the </a:t>
            </a:r>
            <a:r>
              <a:rPr lang="en-US" u="sng" dirty="0"/>
              <a:t>predefined search parameters</a:t>
            </a:r>
            <a:r>
              <a:rPr lang="en-US" dirty="0"/>
              <a:t>. You cannot just use any property of the resource. </a:t>
            </a:r>
          </a:p>
        </p:txBody>
      </p:sp>
      <p:sp>
        <p:nvSpPr>
          <p:cNvPr id="4" name="Slide Number Placeholder 3"/>
          <p:cNvSpPr>
            <a:spLocks noGrp="1"/>
          </p:cNvSpPr>
          <p:nvPr>
            <p:ph type="sldNum" sz="quarter" idx="4"/>
          </p:nvPr>
        </p:nvSpPr>
        <p:spPr/>
        <p:txBody>
          <a:bodyPr/>
          <a:lstStyle/>
          <a:p>
            <a:fld id="{5CC3E5C4-3E2B-40F1-9F2B-C46CEB0C88DF}" type="slidenum">
              <a:rPr lang="en-CA" smtClean="0"/>
              <a:pPr/>
              <a:t>70</a:t>
            </a:fld>
            <a:endParaRPr lang="en-CA"/>
          </a:p>
        </p:txBody>
      </p:sp>
    </p:spTree>
    <p:extLst>
      <p:ext uri="{BB962C8B-B14F-4D97-AF65-F5344CB8AC3E}">
        <p14:creationId xmlns:p14="http://schemas.microsoft.com/office/powerpoint/2010/main" val="346284816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More optimizations</a:t>
            </a:r>
          </a:p>
        </p:txBody>
      </p:sp>
      <p:sp>
        <p:nvSpPr>
          <p:cNvPr id="3" name="Content Placeholder 2"/>
          <p:cNvSpPr>
            <a:spLocks noGrp="1"/>
          </p:cNvSpPr>
          <p:nvPr>
            <p:ph idx="1"/>
          </p:nvPr>
        </p:nvSpPr>
        <p:spPr/>
        <p:txBody>
          <a:bodyPr/>
          <a:lstStyle/>
          <a:p>
            <a:r>
              <a:rPr lang="en-US" dirty="0"/>
              <a:t>Say we do:</a:t>
            </a:r>
          </a:p>
          <a:p>
            <a:pPr lvl="1"/>
            <a:r>
              <a:rPr lang="en-US" dirty="0"/>
              <a:t>https://fhir.com/fhir/Observation?date=2014-01-20</a:t>
            </a:r>
          </a:p>
          <a:p>
            <a:pPr lvl="1"/>
            <a:r>
              <a:rPr lang="en-US" dirty="0"/>
              <a:t>We get back: a Bundle with 0..* “Observations”</a:t>
            </a:r>
          </a:p>
          <a:p>
            <a:r>
              <a:rPr lang="en-US" dirty="0"/>
              <a:t>Now, usually, wouldn’t we want the Patient information too?  =&gt; Need to do “N” queries for the Observation’s “subject”</a:t>
            </a:r>
          </a:p>
          <a:p>
            <a:r>
              <a:rPr lang="en-US" dirty="0"/>
              <a:t>Quicker:</a:t>
            </a:r>
          </a:p>
          <a:p>
            <a:pPr marL="400050" lvl="1" indent="0">
              <a:buNone/>
            </a:pPr>
            <a:r>
              <a:rPr lang="en-US" b="1" dirty="0"/>
              <a:t>	?_include=</a:t>
            </a:r>
            <a:r>
              <a:rPr lang="en-US" b="1" dirty="0" err="1"/>
              <a:t>Observation.subject</a:t>
            </a:r>
            <a:endParaRPr lang="en-US" b="1" dirty="0"/>
          </a:p>
          <a:p>
            <a:pPr marL="800100" lvl="2" indent="0">
              <a:buNone/>
            </a:pPr>
            <a:r>
              <a:rPr lang="en-US" dirty="0"/>
              <a:t>Returns both Observations + Patients</a:t>
            </a:r>
          </a:p>
        </p:txBody>
      </p:sp>
      <p:sp>
        <p:nvSpPr>
          <p:cNvPr id="4" name="Slide Number Placeholder 3"/>
          <p:cNvSpPr>
            <a:spLocks noGrp="1"/>
          </p:cNvSpPr>
          <p:nvPr>
            <p:ph type="sldNum" sz="quarter" idx="4"/>
          </p:nvPr>
        </p:nvSpPr>
        <p:spPr/>
        <p:txBody>
          <a:bodyPr/>
          <a:lstStyle/>
          <a:p>
            <a:fld id="{5CC3E5C4-3E2B-40F1-9F2B-C46CEB0C88DF}" type="slidenum">
              <a:rPr lang="en-CA" smtClean="0"/>
              <a:pPr/>
              <a:t>71</a:t>
            </a:fld>
            <a:endParaRPr lang="en-CA"/>
          </a:p>
        </p:txBody>
      </p:sp>
    </p:spTree>
    <p:extLst>
      <p:ext uri="{BB962C8B-B14F-4D97-AF65-F5344CB8AC3E}">
        <p14:creationId xmlns:p14="http://schemas.microsoft.com/office/powerpoint/2010/main" val="389502402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Reverse Include</a:t>
            </a:r>
          </a:p>
        </p:txBody>
      </p:sp>
      <p:sp>
        <p:nvSpPr>
          <p:cNvPr id="3" name="Content Placeholder 2"/>
          <p:cNvSpPr>
            <a:spLocks noGrp="1"/>
          </p:cNvSpPr>
          <p:nvPr>
            <p:ph idx="1"/>
          </p:nvPr>
        </p:nvSpPr>
        <p:spPr/>
        <p:txBody>
          <a:bodyPr/>
          <a:lstStyle/>
          <a:p>
            <a:r>
              <a:rPr lang="en-CA" dirty="0"/>
              <a:t>You can also do the reverse.  E.g. Give me this patient and all the observations that point to them (careful – this could be a large set . . .)</a:t>
            </a:r>
          </a:p>
          <a:p>
            <a:r>
              <a:rPr lang="en-CA" dirty="0"/>
              <a:t>Patient?_</a:t>
            </a:r>
            <a:r>
              <a:rPr lang="en-CA" dirty="0" err="1"/>
              <a:t>revinclude</a:t>
            </a:r>
            <a:r>
              <a:rPr lang="en-CA" dirty="0"/>
              <a:t>=</a:t>
            </a:r>
            <a:r>
              <a:rPr lang="en-CA" dirty="0" err="1"/>
              <a:t>Observation:subject</a:t>
            </a:r>
            <a:endParaRPr lang="en-CA"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72</a:t>
            </a:fld>
            <a:endParaRPr lang="en-CA" dirty="0"/>
          </a:p>
        </p:txBody>
      </p:sp>
    </p:spTree>
    <p:extLst>
      <p:ext uri="{BB962C8B-B14F-4D97-AF65-F5344CB8AC3E}">
        <p14:creationId xmlns:p14="http://schemas.microsoft.com/office/powerpoint/2010/main" val="142033890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Composites</a:t>
            </a:r>
          </a:p>
        </p:txBody>
      </p:sp>
      <p:sp>
        <p:nvSpPr>
          <p:cNvPr id="3" name="Content Placeholder 2"/>
          <p:cNvSpPr>
            <a:spLocks noGrp="1"/>
          </p:cNvSpPr>
          <p:nvPr>
            <p:ph idx="1"/>
          </p:nvPr>
        </p:nvSpPr>
        <p:spPr/>
        <p:txBody>
          <a:bodyPr/>
          <a:lstStyle/>
          <a:p>
            <a:r>
              <a:rPr lang="en-US" dirty="0"/>
              <a:t>What if I want to find all groups with a characteristic of “eye color = green”</a:t>
            </a:r>
          </a:p>
          <a:p>
            <a:pPr lvl="1"/>
            <a:r>
              <a:rPr lang="en-US" dirty="0" err="1"/>
              <a:t>Group?characteristic</a:t>
            </a:r>
            <a:r>
              <a:rPr lang="en-US" dirty="0"/>
              <a:t>=eye </a:t>
            </a:r>
            <a:r>
              <a:rPr lang="en-US" dirty="0" err="1"/>
              <a:t>color&amp;value</a:t>
            </a:r>
            <a:r>
              <a:rPr lang="en-US" dirty="0"/>
              <a:t>=green</a:t>
            </a:r>
          </a:p>
          <a:p>
            <a:pPr lvl="1"/>
            <a:r>
              <a:rPr lang="en-US" dirty="0"/>
              <a:t>Result: instance with characteristics of “eye color=blue” and “favorite color=green”</a:t>
            </a:r>
          </a:p>
          <a:p>
            <a:r>
              <a:rPr lang="en-US" dirty="0"/>
              <a:t>Solution</a:t>
            </a:r>
          </a:p>
          <a:p>
            <a:pPr lvl="1"/>
            <a:r>
              <a:rPr lang="en-US" dirty="0" err="1"/>
              <a:t>Group:characteristic-value</a:t>
            </a:r>
            <a:r>
              <a:rPr lang="en-US" dirty="0"/>
              <a:t>=eye </a:t>
            </a:r>
            <a:r>
              <a:rPr lang="en-US" dirty="0" err="1"/>
              <a:t>color$green</a:t>
            </a:r>
            <a:endParaRPr lang="en-US" dirty="0"/>
          </a:p>
          <a:p>
            <a:pPr lvl="1"/>
            <a:endParaRPr lang="en-US" dirty="0"/>
          </a:p>
          <a:p>
            <a:pPr marL="457200" lvl="1" indent="0">
              <a:buNone/>
            </a:pPr>
            <a:r>
              <a:rPr lang="en-US" dirty="0"/>
              <a:t>(don’t forget to escape the blank . . .)</a:t>
            </a:r>
          </a:p>
        </p:txBody>
      </p:sp>
      <p:sp>
        <p:nvSpPr>
          <p:cNvPr id="4" name="Slide Number Placeholder 3"/>
          <p:cNvSpPr>
            <a:spLocks noGrp="1"/>
          </p:cNvSpPr>
          <p:nvPr>
            <p:ph type="sldNum" sz="quarter" idx="4"/>
          </p:nvPr>
        </p:nvSpPr>
        <p:spPr/>
        <p:txBody>
          <a:bodyPr/>
          <a:lstStyle/>
          <a:p>
            <a:fld id="{5CC3E5C4-3E2B-40F1-9F2B-C46CEB0C88DF}" type="slidenum">
              <a:rPr lang="en-CA" smtClean="0"/>
              <a:pPr/>
              <a:t>73</a:t>
            </a:fld>
            <a:endParaRPr lang="en-CA"/>
          </a:p>
        </p:txBody>
      </p:sp>
    </p:spTree>
    <p:extLst>
      <p:ext uri="{BB962C8B-B14F-4D97-AF65-F5344CB8AC3E}">
        <p14:creationId xmlns:p14="http://schemas.microsoft.com/office/powerpoint/2010/main" val="83261287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Extension parameters</a:t>
            </a:r>
          </a:p>
        </p:txBody>
      </p:sp>
      <p:sp>
        <p:nvSpPr>
          <p:cNvPr id="3" name="Content Placeholder 2"/>
          <p:cNvSpPr>
            <a:spLocks noGrp="1"/>
          </p:cNvSpPr>
          <p:nvPr>
            <p:ph idx="1"/>
          </p:nvPr>
        </p:nvSpPr>
        <p:spPr/>
        <p:txBody>
          <a:bodyPr/>
          <a:lstStyle/>
          <a:p>
            <a:r>
              <a:rPr lang="en-US" dirty="0"/>
              <a:t>Just as FHIR doesn’t define all possible data elements, we don’t all possible parameters</a:t>
            </a:r>
          </a:p>
          <a:p>
            <a:r>
              <a:rPr lang="en-US" dirty="0"/>
              <a:t>Extension search parameters defined using Profiles</a:t>
            </a:r>
          </a:p>
          <a:p>
            <a:r>
              <a:rPr lang="en-US" dirty="0"/>
              <a:t>Conformance Statements identify what extension parameters are supported and what they’re called</a:t>
            </a:r>
          </a:p>
        </p:txBody>
      </p:sp>
      <p:sp>
        <p:nvSpPr>
          <p:cNvPr id="4" name="Slide Number Placeholder 3"/>
          <p:cNvSpPr>
            <a:spLocks noGrp="1"/>
          </p:cNvSpPr>
          <p:nvPr>
            <p:ph type="sldNum" sz="quarter" idx="4"/>
          </p:nvPr>
        </p:nvSpPr>
        <p:spPr/>
        <p:txBody>
          <a:bodyPr/>
          <a:lstStyle/>
          <a:p>
            <a:fld id="{5CC3E5C4-3E2B-40F1-9F2B-C46CEB0C88DF}" type="slidenum">
              <a:rPr lang="en-CA" smtClean="0"/>
              <a:pPr/>
              <a:t>74</a:t>
            </a:fld>
            <a:endParaRPr lang="en-CA"/>
          </a:p>
        </p:txBody>
      </p:sp>
    </p:spTree>
    <p:extLst>
      <p:ext uri="{BB962C8B-B14F-4D97-AF65-F5344CB8AC3E}">
        <p14:creationId xmlns:p14="http://schemas.microsoft.com/office/powerpoint/2010/main" val="30932910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Sorting</a:t>
            </a:r>
          </a:p>
        </p:txBody>
      </p:sp>
      <p:sp>
        <p:nvSpPr>
          <p:cNvPr id="3" name="Content Placeholder 2"/>
          <p:cNvSpPr>
            <a:spLocks noGrp="1"/>
          </p:cNvSpPr>
          <p:nvPr>
            <p:ph idx="1"/>
          </p:nvPr>
        </p:nvSpPr>
        <p:spPr/>
        <p:txBody>
          <a:bodyPr/>
          <a:lstStyle/>
          <a:p>
            <a:r>
              <a:rPr lang="en-US" dirty="0"/>
              <a:t>Use _sort: to control sort</a:t>
            </a:r>
          </a:p>
          <a:p>
            <a:pPr lvl="1"/>
            <a:r>
              <a:rPr lang="en-US" dirty="0"/>
              <a:t>E.g. </a:t>
            </a:r>
            <a:r>
              <a:rPr lang="en-US" dirty="0">
                <a:latin typeface="Courier New" panose="02070309020205020404" pitchFamily="49" charset="0"/>
                <a:cs typeface="Courier New" panose="02070309020205020404" pitchFamily="49" charset="0"/>
              </a:rPr>
              <a:t>Observation?_</a:t>
            </a:r>
            <a:r>
              <a:rPr lang="en-US" dirty="0" err="1">
                <a:latin typeface="Courier New" panose="02070309020205020404" pitchFamily="49" charset="0"/>
                <a:cs typeface="Courier New" panose="02070309020205020404" pitchFamily="49" charset="0"/>
              </a:rPr>
              <a:t>sort:name</a:t>
            </a:r>
            <a:r>
              <a:rPr lang="en-US" dirty="0">
                <a:latin typeface="Courier New" panose="02070309020205020404" pitchFamily="49" charset="0"/>
                <a:cs typeface="Courier New" panose="02070309020205020404" pitchFamily="49" charset="0"/>
              </a:rPr>
              <a:t>,-date</a:t>
            </a:r>
          </a:p>
          <a:p>
            <a:pPr lvl="1"/>
            <a:r>
              <a:rPr lang="en-US" dirty="0"/>
              <a:t>Sorts observations of the same type together, newest first</a:t>
            </a:r>
            <a:endParaRPr lang="en-US" dirty="0">
              <a:cs typeface="Courier New" panose="02070309020205020404" pitchFamily="49" charset="0"/>
            </a:endParaRPr>
          </a:p>
        </p:txBody>
      </p:sp>
      <p:sp>
        <p:nvSpPr>
          <p:cNvPr id="4" name="Slide Number Placeholder 3"/>
          <p:cNvSpPr>
            <a:spLocks noGrp="1"/>
          </p:cNvSpPr>
          <p:nvPr>
            <p:ph type="sldNum" sz="quarter" idx="4"/>
          </p:nvPr>
        </p:nvSpPr>
        <p:spPr/>
        <p:txBody>
          <a:bodyPr/>
          <a:lstStyle/>
          <a:p>
            <a:fld id="{5CC3E5C4-3E2B-40F1-9F2B-C46CEB0C88DF}" type="slidenum">
              <a:rPr lang="en-CA" smtClean="0"/>
              <a:pPr/>
              <a:t>75</a:t>
            </a:fld>
            <a:endParaRPr lang="en-CA"/>
          </a:p>
        </p:txBody>
      </p:sp>
    </p:spTree>
    <p:extLst>
      <p:ext uri="{BB962C8B-B14F-4D97-AF65-F5344CB8AC3E}">
        <p14:creationId xmlns:p14="http://schemas.microsoft.com/office/powerpoint/2010/main" val="293587017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Paging</a:t>
            </a:r>
          </a:p>
        </p:txBody>
      </p:sp>
      <p:sp>
        <p:nvSpPr>
          <p:cNvPr id="3" name="Content Placeholder 2"/>
          <p:cNvSpPr>
            <a:spLocks noGrp="1"/>
          </p:cNvSpPr>
          <p:nvPr>
            <p:ph idx="1"/>
          </p:nvPr>
        </p:nvSpPr>
        <p:spPr/>
        <p:txBody>
          <a:bodyPr/>
          <a:lstStyle/>
          <a:p>
            <a:r>
              <a:rPr lang="en-US" dirty="0"/>
              <a:t>RFC 5005 defines a mechanism for paging a feed - we continue use it in Bundle</a:t>
            </a:r>
          </a:p>
          <a:p>
            <a:endParaRPr lang="en-US" dirty="0"/>
          </a:p>
          <a:p>
            <a:endParaRPr lang="en-US" dirty="0"/>
          </a:p>
          <a:p>
            <a:r>
              <a:rPr lang="en-US" dirty="0"/>
              <a:t>Keep in mind that paging can be tricky in a stateless environment</a:t>
            </a:r>
          </a:p>
          <a:p>
            <a:pPr lvl="1"/>
            <a:r>
              <a:rPr lang="en-US" dirty="0"/>
              <a:t>Result set can change</a:t>
            </a:r>
          </a:p>
          <a:p>
            <a:pPr lvl="1"/>
            <a:r>
              <a:rPr lang="en-US" dirty="0"/>
              <a:t>Don’t want to accidentally miss data when paging forward</a:t>
            </a:r>
          </a:p>
        </p:txBody>
      </p:sp>
      <p:sp>
        <p:nvSpPr>
          <p:cNvPr id="4" name="Slide Number Placeholder 3"/>
          <p:cNvSpPr>
            <a:spLocks noGrp="1"/>
          </p:cNvSpPr>
          <p:nvPr>
            <p:ph type="sldNum" sz="quarter" idx="4"/>
          </p:nvPr>
        </p:nvSpPr>
        <p:spPr/>
        <p:txBody>
          <a:bodyPr/>
          <a:lstStyle/>
          <a:p>
            <a:fld id="{5CC3E5C4-3E2B-40F1-9F2B-C46CEB0C88DF}" type="slidenum">
              <a:rPr lang="en-CA" smtClean="0"/>
              <a:pPr/>
              <a:t>76</a:t>
            </a:fld>
            <a:endParaRPr lang="en-CA"/>
          </a:p>
        </p:txBody>
      </p:sp>
      <p:pic>
        <p:nvPicPr>
          <p:cNvPr id="16388"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4025" y="2929566"/>
            <a:ext cx="8232775" cy="8994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6010276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p:sp>
        <p:nvSpPr>
          <p:cNvPr id="3" name="Content Placeholder 2"/>
          <p:cNvSpPr>
            <a:spLocks noGrp="1"/>
          </p:cNvSpPr>
          <p:nvPr>
            <p:ph idx="1"/>
          </p:nvPr>
        </p:nvSpPr>
        <p:spPr/>
        <p:txBody>
          <a:bodyPr/>
          <a:lstStyle/>
          <a:p>
            <a:r>
              <a:rPr lang="en-US" dirty="0"/>
              <a:t>Some resources can be “big”</a:t>
            </a:r>
          </a:p>
          <a:p>
            <a:pPr lvl="1"/>
            <a:r>
              <a:rPr lang="en-US" dirty="0"/>
              <a:t>e.g. Patient with pictures &amp; lots of contacts</a:t>
            </a:r>
          </a:p>
          <a:p>
            <a:pPr lvl="1"/>
            <a:r>
              <a:rPr lang="en-US" dirty="0"/>
              <a:t>10MB JSON result set is bad when you’re an Android app presenting a list of 100 patients for a clinician to scroll through</a:t>
            </a:r>
          </a:p>
          <a:p>
            <a:r>
              <a:rPr lang="en-US" dirty="0"/>
              <a:t>Solution: </a:t>
            </a:r>
            <a:r>
              <a:rPr lang="en-US" dirty="0">
                <a:latin typeface="Courier New" panose="02070309020205020404" pitchFamily="49" charset="0"/>
                <a:cs typeface="Courier New" panose="02070309020205020404" pitchFamily="49" charset="0"/>
              </a:rPr>
              <a:t>_summary=true</a:t>
            </a:r>
            <a:r>
              <a:rPr lang="en-US" dirty="0"/>
              <a:t> strips a resource’s elements down to those most likely to be useful in a “list” view.</a:t>
            </a:r>
          </a:p>
        </p:txBody>
      </p:sp>
      <p:sp>
        <p:nvSpPr>
          <p:cNvPr id="4" name="Slide Number Placeholder 3"/>
          <p:cNvSpPr>
            <a:spLocks noGrp="1"/>
          </p:cNvSpPr>
          <p:nvPr>
            <p:ph type="sldNum" sz="quarter" idx="4"/>
          </p:nvPr>
        </p:nvSpPr>
        <p:spPr/>
        <p:txBody>
          <a:bodyPr/>
          <a:lstStyle/>
          <a:p>
            <a:fld id="{5CC3E5C4-3E2B-40F1-9F2B-C46CEB0C88DF}" type="slidenum">
              <a:rPr lang="en-CA" smtClean="0"/>
              <a:pPr/>
              <a:t>77</a:t>
            </a:fld>
            <a:endParaRPr lang="en-CA"/>
          </a:p>
        </p:txBody>
      </p:sp>
    </p:spTree>
    <p:extLst>
      <p:ext uri="{BB962C8B-B14F-4D97-AF65-F5344CB8AC3E}">
        <p14:creationId xmlns:p14="http://schemas.microsoft.com/office/powerpoint/2010/main" val="209227155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Compartments</a:t>
            </a:r>
          </a:p>
        </p:txBody>
      </p:sp>
      <p:sp>
        <p:nvSpPr>
          <p:cNvPr id="3" name="Content Placeholder 2"/>
          <p:cNvSpPr>
            <a:spLocks noGrp="1"/>
          </p:cNvSpPr>
          <p:nvPr>
            <p:ph idx="1"/>
          </p:nvPr>
        </p:nvSpPr>
        <p:spPr/>
        <p:txBody>
          <a:bodyPr/>
          <a:lstStyle/>
          <a:p>
            <a:r>
              <a:rPr lang="en-US" dirty="0"/>
              <a:t>Some system designs</a:t>
            </a:r>
            <a:r>
              <a:rPr lang="en-US" baseline="0" dirty="0"/>
              <a:t> like to enforce security based on URL.  For them</a:t>
            </a:r>
          </a:p>
          <a:p>
            <a:pPr lvl="1"/>
            <a:r>
              <a:rPr lang="en-US" dirty="0"/>
              <a:t>https://example.org/fhir/Patient/1/Observation</a:t>
            </a:r>
          </a:p>
          <a:p>
            <a:pPr marL="363538" lvl="2" indent="0">
              <a:buNone/>
            </a:pPr>
            <a:r>
              <a:rPr lang="en-US" sz="2800" dirty="0"/>
              <a:t>Is more useful than</a:t>
            </a:r>
          </a:p>
          <a:p>
            <a:pPr lvl="1"/>
            <a:r>
              <a:rPr lang="en-US" dirty="0">
                <a:hlinkClick r:id="rId3"/>
              </a:rPr>
              <a:t>https://example/fhir/Observation?subject=Patient/1</a:t>
            </a:r>
            <a:endParaRPr lang="en-US" dirty="0"/>
          </a:p>
          <a:p>
            <a:r>
              <a:rPr lang="en-US" dirty="0"/>
              <a:t>For that reason, FHIR allows Compartmenting by Patient, Practitioner, Organization and a few other resources where that is appropriate</a:t>
            </a:r>
          </a:p>
        </p:txBody>
      </p:sp>
      <p:sp>
        <p:nvSpPr>
          <p:cNvPr id="4" name="Slide Number Placeholder 3"/>
          <p:cNvSpPr>
            <a:spLocks noGrp="1"/>
          </p:cNvSpPr>
          <p:nvPr>
            <p:ph type="sldNum" sz="quarter" idx="4"/>
          </p:nvPr>
        </p:nvSpPr>
        <p:spPr/>
        <p:txBody>
          <a:bodyPr/>
          <a:lstStyle/>
          <a:p>
            <a:fld id="{5CC3E5C4-3E2B-40F1-9F2B-C46CEB0C88DF}" type="slidenum">
              <a:rPr lang="en-CA" smtClean="0"/>
              <a:pPr/>
              <a:t>78</a:t>
            </a:fld>
            <a:endParaRPr lang="en-CA"/>
          </a:p>
        </p:txBody>
      </p:sp>
    </p:spTree>
    <p:extLst>
      <p:ext uri="{BB962C8B-B14F-4D97-AF65-F5344CB8AC3E}">
        <p14:creationId xmlns:p14="http://schemas.microsoft.com/office/powerpoint/2010/main" val="56549711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Query by Tag</a:t>
            </a:r>
          </a:p>
        </p:txBody>
      </p:sp>
      <p:sp>
        <p:nvSpPr>
          <p:cNvPr id="3" name="Content Placeholder 2"/>
          <p:cNvSpPr>
            <a:spLocks noGrp="1"/>
          </p:cNvSpPr>
          <p:nvPr>
            <p:ph idx="1"/>
          </p:nvPr>
        </p:nvSpPr>
        <p:spPr/>
        <p:txBody>
          <a:bodyPr/>
          <a:lstStyle/>
          <a:p>
            <a:r>
              <a:rPr lang="en-US" dirty="0"/>
              <a:t>FHIR provides the ability to tag resources to identify profiles, access constraints, workflow, etc.</a:t>
            </a:r>
          </a:p>
          <a:p>
            <a:pPr lvl="1"/>
            <a:r>
              <a:rPr lang="en-US" dirty="0"/>
              <a:t>(We’ll discuss this more later)</a:t>
            </a:r>
          </a:p>
          <a:p>
            <a:r>
              <a:rPr lang="en-US" dirty="0"/>
              <a:t>In addition to normal query parameters, it’s also possible to query by tags applied to the resource</a:t>
            </a:r>
          </a:p>
        </p:txBody>
      </p:sp>
      <p:sp>
        <p:nvSpPr>
          <p:cNvPr id="4" name="Slide Number Placeholder 3"/>
          <p:cNvSpPr>
            <a:spLocks noGrp="1"/>
          </p:cNvSpPr>
          <p:nvPr>
            <p:ph type="sldNum" sz="quarter" idx="4"/>
          </p:nvPr>
        </p:nvSpPr>
        <p:spPr/>
        <p:txBody>
          <a:bodyPr/>
          <a:lstStyle/>
          <a:p>
            <a:fld id="{5CC3E5C4-3E2B-40F1-9F2B-C46CEB0C88DF}" type="slidenum">
              <a:rPr lang="en-CA" smtClean="0"/>
              <a:pPr/>
              <a:t>79</a:t>
            </a:fld>
            <a:endParaRPr lang="en-CA"/>
          </a:p>
        </p:txBody>
      </p:sp>
    </p:spTree>
    <p:extLst>
      <p:ext uri="{BB962C8B-B14F-4D97-AF65-F5344CB8AC3E}">
        <p14:creationId xmlns:p14="http://schemas.microsoft.com/office/powerpoint/2010/main" val="10367427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noProof="0" dirty="0"/>
              <a:t>What is FHIR?</a:t>
            </a:r>
          </a:p>
        </p:txBody>
      </p:sp>
      <p:sp>
        <p:nvSpPr>
          <p:cNvPr id="6" name="Text Placeholder 5"/>
          <p:cNvSpPr>
            <a:spLocks noGrp="1"/>
          </p:cNvSpPr>
          <p:nvPr>
            <p:ph type="body" idx="1"/>
          </p:nvPr>
        </p:nvSpPr>
        <p:spPr/>
        <p:txBody>
          <a:bodyPr/>
          <a:lstStyle/>
          <a:p>
            <a:r>
              <a:rPr lang="en-US" noProof="0" dirty="0"/>
              <a:t>And how is it different?</a:t>
            </a:r>
          </a:p>
        </p:txBody>
      </p:sp>
      <p:sp>
        <p:nvSpPr>
          <p:cNvPr id="4" name="Slide Number Placeholder 3"/>
          <p:cNvSpPr>
            <a:spLocks noGrp="1"/>
          </p:cNvSpPr>
          <p:nvPr>
            <p:ph type="sldNum" sz="quarter" idx="4294967295"/>
          </p:nvPr>
        </p:nvSpPr>
        <p:spPr>
          <a:xfrm>
            <a:off x="0" y="6303963"/>
            <a:ext cx="720725" cy="220662"/>
          </a:xfrm>
          <a:prstGeom prst="rect">
            <a:avLst/>
          </a:prstGeom>
        </p:spPr>
        <p:txBody>
          <a:bodyPr/>
          <a:lstStyle/>
          <a:p>
            <a:fld id="{5CC3E5C4-3E2B-40F1-9F2B-C46CEB0C88DF}" type="slidenum">
              <a:rPr lang="en-CA" smtClean="0"/>
              <a:pPr/>
              <a:t>8</a:t>
            </a:fld>
            <a:endParaRPr lang="en-CA" dirty="0"/>
          </a:p>
        </p:txBody>
      </p:sp>
    </p:spTree>
    <p:extLst>
      <p:ext uri="{BB962C8B-B14F-4D97-AF65-F5344CB8AC3E}">
        <p14:creationId xmlns:p14="http://schemas.microsoft.com/office/powerpoint/2010/main" val="148763064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Get vs. Post</a:t>
            </a:r>
          </a:p>
        </p:txBody>
      </p:sp>
      <p:sp>
        <p:nvSpPr>
          <p:cNvPr id="3" name="Content Placeholder 2"/>
          <p:cNvSpPr>
            <a:spLocks noGrp="1"/>
          </p:cNvSpPr>
          <p:nvPr>
            <p:ph idx="1"/>
          </p:nvPr>
        </p:nvSpPr>
        <p:spPr/>
        <p:txBody>
          <a:bodyPr/>
          <a:lstStyle/>
          <a:p>
            <a:r>
              <a:rPr lang="en-US" dirty="0"/>
              <a:t>Query parameters can be sent either as part of the URL using a GET or as an application/x-www-form-</a:t>
            </a:r>
            <a:r>
              <a:rPr lang="en-US" dirty="0" err="1"/>
              <a:t>urlencoded</a:t>
            </a:r>
            <a:r>
              <a:rPr lang="en-US" dirty="0"/>
              <a:t> payload on a post</a:t>
            </a:r>
          </a:p>
          <a:p>
            <a:r>
              <a:rPr lang="en-US" dirty="0"/>
              <a:t>Some technologies may prefer one over the other.  As well, POST hides query parameters from URL logging, which may provide privacy protections in some environments.</a:t>
            </a:r>
          </a:p>
        </p:txBody>
      </p:sp>
      <p:sp>
        <p:nvSpPr>
          <p:cNvPr id="4" name="Slide Number Placeholder 3"/>
          <p:cNvSpPr>
            <a:spLocks noGrp="1"/>
          </p:cNvSpPr>
          <p:nvPr>
            <p:ph type="sldNum" sz="quarter" idx="4"/>
          </p:nvPr>
        </p:nvSpPr>
        <p:spPr/>
        <p:txBody>
          <a:bodyPr/>
          <a:lstStyle/>
          <a:p>
            <a:fld id="{5CC3E5C4-3E2B-40F1-9F2B-C46CEB0C88DF}" type="slidenum">
              <a:rPr lang="en-CA" smtClean="0"/>
              <a:pPr/>
              <a:t>80</a:t>
            </a:fld>
            <a:endParaRPr lang="en-CA"/>
          </a:p>
        </p:txBody>
      </p:sp>
    </p:spTree>
    <p:extLst>
      <p:ext uri="{BB962C8B-B14F-4D97-AF65-F5344CB8AC3E}">
        <p14:creationId xmlns:p14="http://schemas.microsoft.com/office/powerpoint/2010/main" val="134348712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Query interoperability</a:t>
            </a:r>
          </a:p>
        </p:txBody>
      </p:sp>
      <p:sp>
        <p:nvSpPr>
          <p:cNvPr id="3" name="Content Placeholder 2"/>
          <p:cNvSpPr>
            <a:spLocks noGrp="1"/>
          </p:cNvSpPr>
          <p:nvPr>
            <p:ph idx="1"/>
          </p:nvPr>
        </p:nvSpPr>
        <p:spPr/>
        <p:txBody>
          <a:bodyPr/>
          <a:lstStyle/>
          <a:p>
            <a:pPr lvl="0"/>
            <a:r>
              <a:rPr lang="en-US" sz="2800" dirty="0"/>
              <a:t>FHIR</a:t>
            </a:r>
            <a:r>
              <a:rPr lang="en-US" sz="2800" baseline="0" dirty="0"/>
              <a:t> has a </a:t>
            </a:r>
            <a:r>
              <a:rPr lang="en-US" sz="2800" b="1" baseline="0" dirty="0"/>
              <a:t>lot</a:t>
            </a:r>
            <a:r>
              <a:rPr lang="en-US" sz="2800" b="0" baseline="0" dirty="0"/>
              <a:t> of query capability</a:t>
            </a:r>
          </a:p>
          <a:p>
            <a:pPr lvl="0"/>
            <a:r>
              <a:rPr lang="en-US" sz="2800" b="0" baseline="0" dirty="0"/>
              <a:t>However . . .</a:t>
            </a:r>
          </a:p>
          <a:p>
            <a:pPr lvl="1"/>
            <a:r>
              <a:rPr lang="en-US" sz="2400" dirty="0"/>
              <a:t>Almost all of it is optional</a:t>
            </a:r>
          </a:p>
          <a:p>
            <a:pPr lvl="0"/>
            <a:endParaRPr lang="en-US" sz="2800" dirty="0"/>
          </a:p>
          <a:p>
            <a:pPr lvl="0"/>
            <a:r>
              <a:rPr lang="en-US" sz="2800" dirty="0"/>
              <a:t>So how do you design a client when you have no clue what the server will support?</a:t>
            </a:r>
          </a:p>
          <a:p>
            <a:pPr lvl="1"/>
            <a:r>
              <a:rPr lang="en-US" sz="2400" dirty="0"/>
              <a:t>The more generic you want your client to be, the less you should rely on sophisticated</a:t>
            </a:r>
            <a:r>
              <a:rPr lang="en-US" sz="2400" baseline="0" dirty="0"/>
              <a:t> server capabilities</a:t>
            </a:r>
          </a:p>
          <a:p>
            <a:pPr lvl="1"/>
            <a:r>
              <a:rPr lang="en-US" sz="2400" dirty="0"/>
              <a:t>Always check the response to see what parameters were actually used</a:t>
            </a:r>
          </a:p>
        </p:txBody>
      </p:sp>
      <p:sp>
        <p:nvSpPr>
          <p:cNvPr id="4" name="Slide Number Placeholder 3"/>
          <p:cNvSpPr>
            <a:spLocks noGrp="1"/>
          </p:cNvSpPr>
          <p:nvPr>
            <p:ph type="sldNum" sz="quarter" idx="4"/>
          </p:nvPr>
        </p:nvSpPr>
        <p:spPr/>
        <p:txBody>
          <a:bodyPr/>
          <a:lstStyle/>
          <a:p>
            <a:fld id="{5CC3E5C4-3E2B-40F1-9F2B-C46CEB0C88DF}" type="slidenum">
              <a:rPr lang="en-CA" smtClean="0"/>
              <a:pPr/>
              <a:t>81</a:t>
            </a:fld>
            <a:endParaRPr lang="en-CA"/>
          </a:p>
        </p:txBody>
      </p:sp>
    </p:spTree>
    <p:extLst>
      <p:ext uri="{BB962C8B-B14F-4D97-AF65-F5344CB8AC3E}">
        <p14:creationId xmlns:p14="http://schemas.microsoft.com/office/powerpoint/2010/main" val="271986502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Exercise #5</a:t>
            </a:r>
          </a:p>
        </p:txBody>
      </p:sp>
      <p:sp>
        <p:nvSpPr>
          <p:cNvPr id="3" name="Content Placeholder 2"/>
          <p:cNvSpPr>
            <a:spLocks noGrp="1"/>
          </p:cNvSpPr>
          <p:nvPr>
            <p:ph idx="1"/>
          </p:nvPr>
        </p:nvSpPr>
        <p:spPr/>
        <p:txBody>
          <a:bodyPr/>
          <a:lstStyle/>
          <a:p>
            <a:pPr algn="ctr"/>
            <a:r>
              <a:rPr lang="en-US" sz="3600" dirty="0">
                <a:latin typeface="+mj-lt"/>
              </a:rPr>
              <a:t>Answer some questions . . .</a:t>
            </a:r>
          </a:p>
          <a:p>
            <a:pPr algn="ctr"/>
            <a:endParaRPr lang="en-US" sz="3600" dirty="0">
              <a:latin typeface="+mj-lt"/>
            </a:endParaRPr>
          </a:p>
          <a:p>
            <a:pPr algn="ctr"/>
            <a:r>
              <a:rPr lang="en-US" sz="3600" dirty="0">
                <a:latin typeface="+mj-lt"/>
              </a:rPr>
              <a:t>(30 minutes)</a:t>
            </a:r>
          </a:p>
        </p:txBody>
      </p:sp>
    </p:spTree>
    <p:extLst>
      <p:ext uri="{BB962C8B-B14F-4D97-AF65-F5344CB8AC3E}">
        <p14:creationId xmlns:p14="http://schemas.microsoft.com/office/powerpoint/2010/main" val="166400291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Answer FHIR questions</a:t>
            </a:r>
          </a:p>
        </p:txBody>
      </p:sp>
      <p:sp>
        <p:nvSpPr>
          <p:cNvPr id="3" name="Slide Number Placeholder 2"/>
          <p:cNvSpPr>
            <a:spLocks noGrp="1"/>
          </p:cNvSpPr>
          <p:nvPr>
            <p:ph type="sldNum" sz="quarter" idx="4"/>
          </p:nvPr>
        </p:nvSpPr>
        <p:spPr/>
        <p:txBody>
          <a:bodyPr/>
          <a:lstStyle/>
          <a:p>
            <a:fld id="{5CC3E5C4-3E2B-40F1-9F2B-C46CEB0C88DF}" type="slidenum">
              <a:rPr lang="en-CA" smtClean="0"/>
              <a:pPr/>
              <a:t>83</a:t>
            </a:fld>
            <a:endParaRPr lang="en-CA"/>
          </a:p>
        </p:txBody>
      </p:sp>
      <p:sp>
        <p:nvSpPr>
          <p:cNvPr id="4" name="Text Placeholder 3"/>
          <p:cNvSpPr>
            <a:spLocks noGrp="1"/>
          </p:cNvSpPr>
          <p:nvPr>
            <p:ph type="body" idx="4294967295"/>
          </p:nvPr>
        </p:nvSpPr>
        <p:spPr/>
        <p:txBody>
          <a:bodyPr/>
          <a:lstStyle/>
          <a:p>
            <a:pPr lvl="0"/>
            <a:r>
              <a:rPr lang="en-US" sz="2400" dirty="0"/>
              <a:t>Summary of all male patients born between 1960 and 1980</a:t>
            </a:r>
          </a:p>
          <a:p>
            <a:pPr lvl="0"/>
            <a:r>
              <a:rPr lang="en-US" sz="2400" dirty="0"/>
              <a:t>All patients whose organization is Health Level Seven</a:t>
            </a:r>
          </a:p>
          <a:p>
            <a:pPr lvl="0"/>
            <a:r>
              <a:rPr lang="en-US" sz="2400" dirty="0"/>
              <a:t>Most recent weight measurement</a:t>
            </a:r>
          </a:p>
          <a:p>
            <a:pPr lvl="0"/>
            <a:r>
              <a:rPr lang="en-US" sz="2400" dirty="0"/>
              <a:t>Patient van de </a:t>
            </a:r>
            <a:r>
              <a:rPr lang="en-US" sz="2400" dirty="0" err="1"/>
              <a:t>Heuvel’s</a:t>
            </a:r>
            <a:r>
              <a:rPr lang="en-US" sz="2400" dirty="0"/>
              <a:t> glucose readings over 6.2 g/</a:t>
            </a:r>
            <a:r>
              <a:rPr lang="en-US" sz="2400" dirty="0" err="1"/>
              <a:t>dL</a:t>
            </a:r>
            <a:endParaRPr lang="en-US" sz="2400" dirty="0"/>
          </a:p>
          <a:p>
            <a:pPr lvl="0"/>
            <a:r>
              <a:rPr lang="en-US" sz="2400" dirty="0"/>
              <a:t>All patients with a confirmed condition of Asthma</a:t>
            </a:r>
          </a:p>
          <a:p>
            <a:pPr lvl="0"/>
            <a:r>
              <a:rPr lang="en-US" sz="2400" dirty="0"/>
              <a:t>Average blood pressure over the past year for patient smith</a:t>
            </a:r>
          </a:p>
          <a:p>
            <a:pPr lvl="0"/>
            <a:endParaRPr lang="en-US" sz="2400" dirty="0"/>
          </a:p>
        </p:txBody>
      </p:sp>
    </p:spTree>
    <p:extLst>
      <p:ext uri="{BB962C8B-B14F-4D97-AF65-F5344CB8AC3E}">
        <p14:creationId xmlns:p14="http://schemas.microsoft.com/office/powerpoint/2010/main" val="411795395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FHIR Implementation Supports</a:t>
            </a:r>
          </a:p>
        </p:txBody>
      </p:sp>
      <p:sp>
        <p:nvSpPr>
          <p:cNvPr id="3" name="Text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6235200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FFAB246-C4A8-4B7D-8990-A326EFAD7CFA}"/>
              </a:ext>
            </a:extLst>
          </p:cNvPr>
          <p:cNvSpPr>
            <a:spLocks noGrp="1"/>
          </p:cNvSpPr>
          <p:nvPr>
            <p:ph type="title"/>
          </p:nvPr>
        </p:nvSpPr>
        <p:spPr/>
        <p:txBody>
          <a:bodyPr/>
          <a:lstStyle/>
          <a:p>
            <a:r>
              <a:rPr lang="en-CA" dirty="0"/>
              <a:t>The spec itself</a:t>
            </a:r>
          </a:p>
        </p:txBody>
      </p:sp>
      <p:sp>
        <p:nvSpPr>
          <p:cNvPr id="5" name="Content Placeholder 4">
            <a:extLst>
              <a:ext uri="{FF2B5EF4-FFF2-40B4-BE49-F238E27FC236}">
                <a16:creationId xmlns:a16="http://schemas.microsoft.com/office/drawing/2014/main" id="{D2199B38-FFD1-471E-BE37-26E710CBD8C9}"/>
              </a:ext>
            </a:extLst>
          </p:cNvPr>
          <p:cNvSpPr>
            <a:spLocks noGrp="1"/>
          </p:cNvSpPr>
          <p:nvPr>
            <p:ph idx="1"/>
          </p:nvPr>
        </p:nvSpPr>
        <p:spPr/>
        <p:txBody>
          <a:bodyPr/>
          <a:lstStyle/>
          <a:p>
            <a:r>
              <a:rPr lang="en-CA" dirty="0"/>
              <a:t>The spec contains:</a:t>
            </a:r>
          </a:p>
          <a:p>
            <a:pPr lvl="1"/>
            <a:r>
              <a:rPr lang="en-CA" dirty="0"/>
              <a:t>Validated examples</a:t>
            </a:r>
          </a:p>
          <a:p>
            <a:pPr lvl="1"/>
            <a:r>
              <a:rPr lang="en-CA" dirty="0"/>
              <a:t>Descriptions, usage notes, constraints</a:t>
            </a:r>
          </a:p>
          <a:p>
            <a:pPr lvl="1"/>
            <a:r>
              <a:rPr lang="en-CA" dirty="0"/>
              <a:t>Guidance for using paradigms</a:t>
            </a:r>
          </a:p>
          <a:p>
            <a:pPr lvl="1"/>
            <a:r>
              <a:rPr lang="en-CA" dirty="0"/>
              <a:t>Guidance for interoperating with v2/v3/CDA</a:t>
            </a:r>
          </a:p>
          <a:p>
            <a:pPr lvl="1"/>
            <a:r>
              <a:rPr lang="en-CA" dirty="0"/>
              <a:t>Be aware that when navigating by links, you may miss important information</a:t>
            </a:r>
          </a:p>
          <a:p>
            <a:pPr lvl="1"/>
            <a:r>
              <a:rPr lang="en-CA" dirty="0"/>
              <a:t>So:</a:t>
            </a:r>
          </a:p>
          <a:p>
            <a:pPr lvl="2"/>
            <a:r>
              <a:rPr lang="en-CA" dirty="0"/>
              <a:t>Before raising a question, make sure you’ve </a:t>
            </a:r>
            <a:br>
              <a:rPr lang="en-CA" dirty="0"/>
            </a:br>
            <a:r>
              <a:rPr lang="en-CA" dirty="0"/>
              <a:t>double-checked the spec </a:t>
            </a:r>
            <a:r>
              <a:rPr lang="en-CA" dirty="0">
                <a:sym typeface="Wingdings" panose="05000000000000000000" pitchFamily="2" charset="2"/>
              </a:rPr>
              <a:t></a:t>
            </a:r>
            <a:endParaRPr lang="en-CA" dirty="0"/>
          </a:p>
        </p:txBody>
      </p:sp>
    </p:spTree>
    <p:extLst>
      <p:ext uri="{BB962C8B-B14F-4D97-AF65-F5344CB8AC3E}">
        <p14:creationId xmlns:p14="http://schemas.microsoft.com/office/powerpoint/2010/main" val="196674794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Resources for developers</a:t>
            </a:r>
          </a:p>
        </p:txBody>
      </p:sp>
      <p:sp>
        <p:nvSpPr>
          <p:cNvPr id="4" name="Content Placeholder 3"/>
          <p:cNvSpPr>
            <a:spLocks noGrp="1"/>
          </p:cNvSpPr>
          <p:nvPr>
            <p:ph idx="1"/>
          </p:nvPr>
        </p:nvSpPr>
        <p:spPr/>
        <p:txBody>
          <a:bodyPr/>
          <a:lstStyle/>
          <a:p>
            <a:r>
              <a:rPr lang="en-US" dirty="0"/>
              <a:t>Where to get support:</a:t>
            </a:r>
          </a:p>
          <a:p>
            <a:pPr lvl="1"/>
            <a:r>
              <a:rPr lang="en-US" sz="2400" b="1" dirty="0">
                <a:hlinkClick r:id="rId2"/>
              </a:rPr>
              <a:t>http://chat.fhir.org</a:t>
            </a:r>
            <a:endParaRPr lang="en-US" sz="2400" b="1" dirty="0"/>
          </a:p>
          <a:p>
            <a:pPr lvl="1"/>
            <a:r>
              <a:rPr lang="en-US" sz="2400" b="1" dirty="0"/>
              <a:t>Stack Overflow</a:t>
            </a:r>
          </a:p>
          <a:p>
            <a:pPr lvl="1"/>
            <a:r>
              <a:rPr lang="en-US" sz="2400" dirty="0"/>
              <a:t>FHIR List server</a:t>
            </a:r>
          </a:p>
          <a:p>
            <a:pPr lvl="1"/>
            <a:r>
              <a:rPr lang="en-US" sz="2400" b="1" dirty="0"/>
              <a:t>gForge Tracker (Change requests)</a:t>
            </a:r>
          </a:p>
          <a:p>
            <a:pPr lvl="1"/>
            <a:r>
              <a:rPr lang="en-US" sz="2400" dirty="0"/>
              <a:t>FAQs (members only)</a:t>
            </a:r>
          </a:p>
          <a:p>
            <a:pPr lvl="1"/>
            <a:r>
              <a:rPr lang="en-US" sz="2400" b="1" dirty="0"/>
              <a:t>Test servers</a:t>
            </a:r>
          </a:p>
          <a:p>
            <a:r>
              <a:rPr lang="en-US" b="1" dirty="0">
                <a:solidFill>
                  <a:srgbClr val="0070C0"/>
                </a:solidFill>
              </a:rPr>
              <a:t>http://wiki.hl7.org?title=FHIR</a:t>
            </a:r>
          </a:p>
          <a:p>
            <a:endParaRPr lang="en-US" dirty="0"/>
          </a:p>
        </p:txBody>
      </p:sp>
    </p:spTree>
    <p:extLst>
      <p:ext uri="{BB962C8B-B14F-4D97-AF65-F5344CB8AC3E}">
        <p14:creationId xmlns:p14="http://schemas.microsoft.com/office/powerpoint/2010/main" val="232012881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4B8327-13AE-4E5E-A2DC-9D484A3082DE}"/>
              </a:ext>
            </a:extLst>
          </p:cNvPr>
          <p:cNvSpPr>
            <a:spLocks noGrp="1"/>
          </p:cNvSpPr>
          <p:nvPr>
            <p:ph type="title"/>
          </p:nvPr>
        </p:nvSpPr>
        <p:spPr/>
        <p:txBody>
          <a:bodyPr/>
          <a:lstStyle/>
          <a:p>
            <a:r>
              <a:rPr lang="en-CA" dirty="0"/>
              <a:t>Other tools</a:t>
            </a:r>
          </a:p>
        </p:txBody>
      </p:sp>
      <p:sp>
        <p:nvSpPr>
          <p:cNvPr id="3" name="Content Placeholder 2">
            <a:extLst>
              <a:ext uri="{FF2B5EF4-FFF2-40B4-BE49-F238E27FC236}">
                <a16:creationId xmlns:a16="http://schemas.microsoft.com/office/drawing/2014/main" id="{332BFAAF-6C1B-4455-8542-68D691B48908}"/>
              </a:ext>
            </a:extLst>
          </p:cNvPr>
          <p:cNvSpPr>
            <a:spLocks noGrp="1"/>
          </p:cNvSpPr>
          <p:nvPr>
            <p:ph idx="1"/>
          </p:nvPr>
        </p:nvSpPr>
        <p:spPr/>
        <p:txBody>
          <a:bodyPr/>
          <a:lstStyle/>
          <a:p>
            <a:r>
              <a:rPr lang="en-CA" dirty="0"/>
              <a:t>Profile editors</a:t>
            </a:r>
          </a:p>
          <a:p>
            <a:pPr lvl="1"/>
            <a:r>
              <a:rPr lang="en-CA" dirty="0"/>
              <a:t>Forge, </a:t>
            </a:r>
            <a:r>
              <a:rPr lang="en-CA" dirty="0" err="1"/>
              <a:t>Trifolia</a:t>
            </a:r>
            <a:r>
              <a:rPr lang="en-CA" dirty="0"/>
              <a:t>, others?</a:t>
            </a:r>
          </a:p>
          <a:p>
            <a:r>
              <a:rPr lang="en-CA" dirty="0"/>
              <a:t>Validators</a:t>
            </a:r>
          </a:p>
          <a:p>
            <a:pPr lvl="1"/>
            <a:r>
              <a:rPr lang="en-CA" dirty="0"/>
              <a:t>Java, C#</a:t>
            </a:r>
          </a:p>
          <a:p>
            <a:r>
              <a:rPr lang="en-CA" dirty="0"/>
              <a:t>Questionnaire, Code System and </a:t>
            </a:r>
            <a:r>
              <a:rPr lang="en-CA" dirty="0" err="1"/>
              <a:t>ValueSet</a:t>
            </a:r>
            <a:r>
              <a:rPr lang="en-CA" dirty="0"/>
              <a:t> editor</a:t>
            </a:r>
          </a:p>
          <a:p>
            <a:pPr lvl="1"/>
            <a:r>
              <a:rPr lang="en-CA" dirty="0"/>
              <a:t>Draft</a:t>
            </a:r>
          </a:p>
          <a:p>
            <a:r>
              <a:rPr lang="en-CA" dirty="0"/>
              <a:t>IG Publisher</a:t>
            </a:r>
          </a:p>
          <a:p>
            <a:r>
              <a:rPr lang="en-CA" dirty="0"/>
              <a:t>FHIR Registry</a:t>
            </a:r>
          </a:p>
        </p:txBody>
      </p:sp>
      <p:sp>
        <p:nvSpPr>
          <p:cNvPr id="4" name="Slide Number Placeholder 3">
            <a:extLst>
              <a:ext uri="{FF2B5EF4-FFF2-40B4-BE49-F238E27FC236}">
                <a16:creationId xmlns:a16="http://schemas.microsoft.com/office/drawing/2014/main" id="{205FCC38-146F-47A0-ADA9-E1ED03390E97}"/>
              </a:ext>
            </a:extLst>
          </p:cNvPr>
          <p:cNvSpPr>
            <a:spLocks noGrp="1"/>
          </p:cNvSpPr>
          <p:nvPr>
            <p:ph type="sldNum" sz="quarter" idx="4"/>
          </p:nvPr>
        </p:nvSpPr>
        <p:spPr/>
        <p:txBody>
          <a:bodyPr/>
          <a:lstStyle/>
          <a:p>
            <a:fld id="{5CC3E5C4-3E2B-40F1-9F2B-C46CEB0C88DF}" type="slidenum">
              <a:rPr lang="en-CA" smtClean="0"/>
              <a:pPr/>
              <a:t>87</a:t>
            </a:fld>
            <a:endParaRPr lang="en-CA" dirty="0"/>
          </a:p>
        </p:txBody>
      </p:sp>
    </p:spTree>
    <p:extLst>
      <p:ext uri="{BB962C8B-B14F-4D97-AF65-F5344CB8AC3E}">
        <p14:creationId xmlns:p14="http://schemas.microsoft.com/office/powerpoint/2010/main" val="346292976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 implementations</a:t>
            </a:r>
          </a:p>
        </p:txBody>
      </p:sp>
      <p:sp>
        <p:nvSpPr>
          <p:cNvPr id="3" name="Content Placeholder 2"/>
          <p:cNvSpPr>
            <a:spLocks noGrp="1"/>
          </p:cNvSpPr>
          <p:nvPr>
            <p:ph idx="1"/>
          </p:nvPr>
        </p:nvSpPr>
        <p:spPr/>
        <p:txBody>
          <a:bodyPr/>
          <a:lstStyle/>
          <a:p>
            <a:pPr marL="171450" indent="-171450">
              <a:buFontTx/>
              <a:buChar char="-"/>
            </a:pPr>
            <a:r>
              <a:rPr lang="en-US" sz="2800" dirty="0"/>
              <a:t>Contents</a:t>
            </a:r>
          </a:p>
          <a:p>
            <a:pPr marL="571500" lvl="1" indent="-171450">
              <a:buFontTx/>
              <a:buChar char="-"/>
            </a:pPr>
            <a:r>
              <a:rPr lang="en-US" sz="2300" dirty="0"/>
              <a:t>Model – classes generated from the spec</a:t>
            </a:r>
          </a:p>
          <a:p>
            <a:pPr marL="571500" lvl="1" indent="-171450">
              <a:buFontTx/>
              <a:buChar char="-"/>
            </a:pPr>
            <a:r>
              <a:rPr lang="en-US" sz="2300" dirty="0"/>
              <a:t>Parsers – Parsers generated from the spec</a:t>
            </a:r>
          </a:p>
          <a:p>
            <a:pPr marL="571500" lvl="1" indent="-171450">
              <a:buFontTx/>
              <a:buChar char="-"/>
            </a:pPr>
            <a:r>
              <a:rPr lang="en-US" sz="2300" dirty="0" err="1"/>
              <a:t>Serializers</a:t>
            </a:r>
            <a:r>
              <a:rPr lang="en-US" sz="2300" dirty="0"/>
              <a:t> – </a:t>
            </a:r>
            <a:r>
              <a:rPr lang="en-US" sz="2300" dirty="0" err="1"/>
              <a:t>Serializers</a:t>
            </a:r>
            <a:r>
              <a:rPr lang="en-US" sz="2300" dirty="0"/>
              <a:t> generated from the spec</a:t>
            </a:r>
          </a:p>
          <a:p>
            <a:pPr marL="571500" lvl="1" indent="-171450">
              <a:buFontTx/>
              <a:buChar char="-"/>
            </a:pPr>
            <a:r>
              <a:rPr lang="en-US" sz="2300" dirty="0" err="1"/>
              <a:t>FhirClient</a:t>
            </a:r>
            <a:endParaRPr lang="en-US" sz="2300" dirty="0"/>
          </a:p>
          <a:p>
            <a:pPr marL="571500" lvl="1" indent="-171450">
              <a:buFontTx/>
              <a:buChar char="-"/>
            </a:pPr>
            <a:r>
              <a:rPr lang="en-US" sz="2300" dirty="0"/>
              <a:t>Validation (currently Java only)</a:t>
            </a:r>
          </a:p>
          <a:p>
            <a:pPr marL="571500" lvl="1" indent="-171450">
              <a:buFontTx/>
              <a:buChar char="-"/>
            </a:pPr>
            <a:endParaRPr lang="en-US" sz="2300" dirty="0"/>
          </a:p>
          <a:p>
            <a:pPr marL="171450" indent="-171450">
              <a:buFontTx/>
              <a:buChar char="-"/>
            </a:pPr>
            <a:r>
              <a:rPr lang="en-US" sz="2800" dirty="0"/>
              <a:t>Java – Everything on the downloads page</a:t>
            </a:r>
          </a:p>
          <a:p>
            <a:pPr marL="171450" indent="-171450">
              <a:buFontTx/>
              <a:buChar char="-"/>
            </a:pPr>
            <a:r>
              <a:rPr lang="en-US" sz="2800" dirty="0"/>
              <a:t>.NET – </a:t>
            </a:r>
            <a:r>
              <a:rPr lang="en-US" sz="2800" dirty="0" err="1"/>
              <a:t>NuGet</a:t>
            </a:r>
            <a:r>
              <a:rPr lang="en-US" sz="2800" dirty="0"/>
              <a:t> “FHIR”, or </a:t>
            </a:r>
            <a:r>
              <a:rPr lang="en-US" sz="2800" dirty="0" err="1"/>
              <a:t>GitHub</a:t>
            </a:r>
            <a:r>
              <a:rPr lang="en-US" sz="2800" dirty="0"/>
              <a:t> “fhir-net-</a:t>
            </a:r>
            <a:r>
              <a:rPr lang="en-US" sz="2800" dirty="0" err="1"/>
              <a:t>api</a:t>
            </a:r>
            <a:r>
              <a:rPr lang="en-US" sz="2800" dirty="0"/>
              <a:t>”</a:t>
            </a:r>
          </a:p>
          <a:p>
            <a:endParaRPr lang="en-US" sz="2800" dirty="0"/>
          </a:p>
        </p:txBody>
      </p:sp>
      <p:sp>
        <p:nvSpPr>
          <p:cNvPr id="5" name="Slide Number Placeholder 4"/>
          <p:cNvSpPr>
            <a:spLocks noGrp="1"/>
          </p:cNvSpPr>
          <p:nvPr>
            <p:ph type="sldNum" sz="quarter" idx="4"/>
          </p:nvPr>
        </p:nvSpPr>
        <p:spPr/>
        <p:txBody>
          <a:bodyPr/>
          <a:lstStyle/>
          <a:p>
            <a:fld id="{2CD36790-EF9F-4521-A783-189BE19EEE4B}" type="slidenum">
              <a:rPr lang="en-US" smtClean="0"/>
              <a:pPr/>
              <a:t>88</a:t>
            </a:fld>
            <a:endParaRPr lang="en-US"/>
          </a:p>
        </p:txBody>
      </p:sp>
    </p:spTree>
    <p:extLst>
      <p:ext uri="{BB962C8B-B14F-4D97-AF65-F5344CB8AC3E}">
        <p14:creationId xmlns:p14="http://schemas.microsoft.com/office/powerpoint/2010/main" val="65412413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 reference implementation</a:t>
            </a:r>
          </a:p>
        </p:txBody>
      </p:sp>
      <p:sp>
        <p:nvSpPr>
          <p:cNvPr id="3" name="Content Placeholder 2"/>
          <p:cNvSpPr>
            <a:spLocks noGrp="1"/>
          </p:cNvSpPr>
          <p:nvPr>
            <p:ph idx="1"/>
          </p:nvPr>
        </p:nvSpPr>
        <p:spPr/>
        <p:txBody>
          <a:bodyPr/>
          <a:lstStyle/>
          <a:p>
            <a:r>
              <a:rPr lang="en-US" sz="2800" dirty="0"/>
              <a:t>Download Csharp.zip from the Implementation page (source code + </a:t>
            </a:r>
            <a:r>
              <a:rPr lang="en-US" sz="2800" dirty="0" err="1"/>
              <a:t>dll</a:t>
            </a:r>
            <a:r>
              <a:rPr lang="en-US" sz="2800" dirty="0"/>
              <a:t> distribution):</a:t>
            </a:r>
          </a:p>
        </p:txBody>
      </p:sp>
      <p:sp>
        <p:nvSpPr>
          <p:cNvPr id="5" name="Slide Number Placeholder 4"/>
          <p:cNvSpPr>
            <a:spLocks noGrp="1"/>
          </p:cNvSpPr>
          <p:nvPr>
            <p:ph type="sldNum" sz="quarter" idx="4"/>
          </p:nvPr>
        </p:nvSpPr>
        <p:spPr/>
        <p:txBody>
          <a:bodyPr/>
          <a:lstStyle/>
          <a:p>
            <a:fld id="{2CD36790-EF9F-4521-A783-189BE19EEE4B}" type="slidenum">
              <a:rPr lang="en-US" smtClean="0"/>
              <a:pPr/>
              <a:t>89</a:t>
            </a:fld>
            <a:endParaRPr lang="en-US" dirty="0"/>
          </a:p>
        </p:txBody>
      </p:sp>
      <p:sp>
        <p:nvSpPr>
          <p:cNvPr id="6" name="TextBox 5"/>
          <p:cNvSpPr txBox="1"/>
          <p:nvPr/>
        </p:nvSpPr>
        <p:spPr>
          <a:xfrm>
            <a:off x="3261815" y="3047159"/>
            <a:ext cx="5867400" cy="2031325"/>
          </a:xfrm>
          <a:prstGeom prst="rect">
            <a:avLst/>
          </a:prstGeom>
          <a:noFill/>
        </p:spPr>
        <p:txBody>
          <a:bodyPr wrap="square" rtlCol="0">
            <a:spAutoFit/>
          </a:bodyPr>
          <a:lstStyle/>
          <a:p>
            <a:r>
              <a:rPr lang="en-US" u="sng" dirty="0"/>
              <a:t>Namespaces</a:t>
            </a:r>
          </a:p>
          <a:p>
            <a:pPr marL="171450" indent="-171450">
              <a:buFontTx/>
              <a:buChar char="-"/>
            </a:pPr>
            <a:r>
              <a:rPr lang="en-US" dirty="0"/>
              <a:t>Model – C# classes generated from the spec</a:t>
            </a:r>
          </a:p>
          <a:p>
            <a:pPr marL="171450" indent="-171450">
              <a:buFontTx/>
              <a:buChar char="-"/>
            </a:pPr>
            <a:r>
              <a:rPr lang="en-US" dirty="0"/>
              <a:t>Parsers – C# Parsers generated from the spec</a:t>
            </a:r>
          </a:p>
          <a:p>
            <a:pPr marL="171450" indent="-171450">
              <a:buFontTx/>
              <a:buChar char="-"/>
            </a:pPr>
            <a:r>
              <a:rPr lang="en-US" dirty="0" err="1"/>
              <a:t>Serializers</a:t>
            </a:r>
            <a:r>
              <a:rPr lang="en-US" dirty="0"/>
              <a:t> – C# </a:t>
            </a:r>
            <a:r>
              <a:rPr lang="en-US" dirty="0" err="1"/>
              <a:t>Serializers</a:t>
            </a:r>
            <a:r>
              <a:rPr lang="en-US" dirty="0"/>
              <a:t> generated from the spec</a:t>
            </a:r>
          </a:p>
          <a:p>
            <a:pPr marL="171450" indent="-171450">
              <a:buFontTx/>
              <a:buChar char="-"/>
            </a:pPr>
            <a:r>
              <a:rPr lang="en-US" dirty="0"/>
              <a:t>Support</a:t>
            </a:r>
          </a:p>
          <a:p>
            <a:pPr marL="171450" indent="-171450">
              <a:buFontTx/>
              <a:buChar char="-"/>
            </a:pPr>
            <a:endParaRPr lang="en-US" dirty="0"/>
          </a:p>
          <a:p>
            <a:pPr marL="171450" indent="-171450">
              <a:buFontTx/>
              <a:buChar char="-"/>
            </a:pPr>
            <a:r>
              <a:rPr lang="en-US" dirty="0"/>
              <a:t>Client</a:t>
            </a:r>
          </a:p>
        </p:txBody>
      </p:sp>
      <p:pic>
        <p:nvPicPr>
          <p:cNvPr id="409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3400" y="3048000"/>
            <a:ext cx="2525705" cy="25908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864747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The acronym</a:t>
            </a:r>
          </a:p>
        </p:txBody>
      </p:sp>
      <p:sp>
        <p:nvSpPr>
          <p:cNvPr id="3" name="Content Placeholder 2"/>
          <p:cNvSpPr>
            <a:spLocks noGrp="1"/>
          </p:cNvSpPr>
          <p:nvPr>
            <p:ph idx="1"/>
          </p:nvPr>
        </p:nvSpPr>
        <p:spPr/>
        <p:txBody>
          <a:bodyPr/>
          <a:lstStyle/>
          <a:p>
            <a:r>
              <a:rPr lang="en-US" noProof="0" dirty="0"/>
              <a:t>F – Fast (to design &amp; to implement)</a:t>
            </a:r>
          </a:p>
          <a:p>
            <a:pPr lvl="1"/>
            <a:r>
              <a:rPr lang="en-US" noProof="0" dirty="0"/>
              <a:t>Relative – No technology can make integration as fast as we’d like</a:t>
            </a:r>
          </a:p>
          <a:p>
            <a:r>
              <a:rPr lang="en-US" noProof="0" dirty="0"/>
              <a:t>H – Healthcare</a:t>
            </a:r>
          </a:p>
          <a:p>
            <a:pPr lvl="1"/>
            <a:r>
              <a:rPr lang="en-US" noProof="0" dirty="0"/>
              <a:t>That’s why we’re here</a:t>
            </a:r>
          </a:p>
          <a:p>
            <a:r>
              <a:rPr lang="en-US" noProof="0" dirty="0"/>
              <a:t>I – Interoperable</a:t>
            </a:r>
          </a:p>
          <a:p>
            <a:pPr lvl="1"/>
            <a:r>
              <a:rPr lang="en-US" noProof="0" dirty="0"/>
              <a:t>Ditto</a:t>
            </a:r>
          </a:p>
          <a:p>
            <a:r>
              <a:rPr lang="en-US" noProof="0" dirty="0"/>
              <a:t>R – Resources</a:t>
            </a:r>
          </a:p>
          <a:p>
            <a:pPr lvl="1"/>
            <a:r>
              <a:rPr lang="en-US" noProof="0" dirty="0"/>
              <a:t>Building blocks – more on these to follow</a:t>
            </a:r>
          </a:p>
        </p:txBody>
      </p:sp>
      <p:sp>
        <p:nvSpPr>
          <p:cNvPr id="4" name="Slide Number Placeholder 3"/>
          <p:cNvSpPr>
            <a:spLocks noGrp="1"/>
          </p:cNvSpPr>
          <p:nvPr>
            <p:ph type="sldNum" sz="quarter" idx="4"/>
          </p:nvPr>
        </p:nvSpPr>
        <p:spPr/>
        <p:txBody>
          <a:bodyPr/>
          <a:lstStyle/>
          <a:p>
            <a:fld id="{5CC3E5C4-3E2B-40F1-9F2B-C46CEB0C88DF}" type="slidenum">
              <a:rPr lang="en-CA" smtClean="0"/>
              <a:pPr/>
              <a:t>9</a:t>
            </a:fld>
            <a:endParaRPr lang="en-CA" dirty="0"/>
          </a:p>
        </p:txBody>
      </p:sp>
    </p:spTree>
    <p:extLst>
      <p:ext uri="{BB962C8B-B14F-4D97-AF65-F5344CB8AC3E}">
        <p14:creationId xmlns:p14="http://schemas.microsoft.com/office/powerpoint/2010/main" val="3685612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FHIR Resource in C#</a:t>
            </a:r>
          </a:p>
        </p:txBody>
      </p:sp>
      <p:sp>
        <p:nvSpPr>
          <p:cNvPr id="3" name="Content Placeholder 2"/>
          <p:cNvSpPr>
            <a:spLocks noGrp="1"/>
          </p:cNvSpPr>
          <p:nvPr>
            <p:ph idx="1"/>
          </p:nvPr>
        </p:nvSpPr>
        <p:spPr/>
        <p:txBody>
          <a:bodyPr/>
          <a:lstStyle/>
          <a:p>
            <a:r>
              <a:rPr lang="en-US" noProof="1">
                <a:solidFill>
                  <a:srgbClr val="0000FF"/>
                </a:solidFill>
                <a:highlight>
                  <a:srgbClr val="FFFFFF"/>
                </a:highlight>
                <a:latin typeface="Consolas"/>
              </a:rPr>
              <a:t>public</a:t>
            </a:r>
            <a:r>
              <a:rPr lang="en-US" noProof="1">
                <a:solidFill>
                  <a:srgbClr val="000000"/>
                </a:solidFill>
                <a:highlight>
                  <a:srgbClr val="FFFFFF"/>
                </a:highlight>
                <a:latin typeface="Consolas"/>
              </a:rPr>
              <a:t> </a:t>
            </a:r>
            <a:r>
              <a:rPr lang="en-US" noProof="1">
                <a:solidFill>
                  <a:srgbClr val="0000FF"/>
                </a:solidFill>
                <a:highlight>
                  <a:srgbClr val="FFFFFF"/>
                </a:highlight>
                <a:latin typeface="Consolas"/>
              </a:rPr>
              <a:t>partial</a:t>
            </a:r>
            <a:r>
              <a:rPr lang="en-US" noProof="1">
                <a:solidFill>
                  <a:srgbClr val="000000"/>
                </a:solidFill>
                <a:highlight>
                  <a:srgbClr val="FFFFFF"/>
                </a:highlight>
                <a:latin typeface="Consolas"/>
              </a:rPr>
              <a:t> </a:t>
            </a:r>
            <a:r>
              <a:rPr lang="en-US" noProof="1">
                <a:solidFill>
                  <a:srgbClr val="0000FF"/>
                </a:solidFill>
                <a:highlight>
                  <a:srgbClr val="FFFFFF"/>
                </a:highlight>
                <a:latin typeface="Consolas"/>
              </a:rPr>
              <a:t>class</a:t>
            </a:r>
            <a:r>
              <a:rPr lang="en-US" noProof="1">
                <a:solidFill>
                  <a:srgbClr val="000000"/>
                </a:solidFill>
                <a:highlight>
                  <a:srgbClr val="FFFFFF"/>
                </a:highlight>
                <a:latin typeface="Consolas"/>
              </a:rPr>
              <a:t> </a:t>
            </a:r>
            <a:r>
              <a:rPr lang="en-US" noProof="1">
                <a:solidFill>
                  <a:srgbClr val="2B91AF"/>
                </a:solidFill>
                <a:highlight>
                  <a:srgbClr val="FFFFFF"/>
                </a:highlight>
                <a:latin typeface="Consolas"/>
              </a:rPr>
              <a:t>Observation</a:t>
            </a:r>
            <a:r>
              <a:rPr lang="en-US" noProof="1">
                <a:solidFill>
                  <a:srgbClr val="000000"/>
                </a:solidFill>
                <a:highlight>
                  <a:srgbClr val="FFFFFF"/>
                </a:highlight>
                <a:latin typeface="Consolas"/>
              </a:rPr>
              <a:t> : </a:t>
            </a:r>
            <a:r>
              <a:rPr lang="en-US" noProof="1">
                <a:solidFill>
                  <a:srgbClr val="2B91AF"/>
                </a:solidFill>
                <a:highlight>
                  <a:srgbClr val="FFFFFF"/>
                </a:highlight>
                <a:latin typeface="Consolas"/>
              </a:rPr>
              <a:t>Resource</a:t>
            </a:r>
            <a:endParaRPr lang="en-US" noProof="1">
              <a:solidFill>
                <a:srgbClr val="000000"/>
              </a:solidFill>
              <a:highlight>
                <a:srgbClr val="FFFFFF"/>
              </a:highlight>
              <a:latin typeface="Consolas"/>
            </a:endParaRPr>
          </a:p>
          <a:p>
            <a:r>
              <a:rPr lang="en-US" noProof="1">
                <a:solidFill>
                  <a:srgbClr val="000000"/>
                </a:solidFill>
                <a:highlight>
                  <a:srgbClr val="FFFFFF"/>
                </a:highlight>
                <a:latin typeface="Consolas"/>
              </a:rPr>
              <a:t>{</a:t>
            </a:r>
          </a:p>
          <a:p>
            <a:r>
              <a:rPr lang="en-US" noProof="1">
                <a:solidFill>
                  <a:srgbClr val="000000"/>
                </a:solidFill>
                <a:highlight>
                  <a:srgbClr val="FFFFFF"/>
                </a:highlight>
                <a:latin typeface="Consolas"/>
              </a:rPr>
              <a:t>   </a:t>
            </a:r>
            <a:r>
              <a:rPr lang="en-US" noProof="1">
                <a:solidFill>
                  <a:srgbClr val="008000"/>
                </a:solidFill>
                <a:highlight>
                  <a:srgbClr val="FFFFFF"/>
                </a:highlight>
                <a:latin typeface="Consolas"/>
              </a:rPr>
              <a:t>// Codes that provide reliability information about an observation</a:t>
            </a:r>
            <a:endParaRPr lang="en-US" noProof="1">
              <a:solidFill>
                <a:srgbClr val="000000"/>
              </a:solidFill>
              <a:highlight>
                <a:srgbClr val="FFFFFF"/>
              </a:highlight>
              <a:latin typeface="Consolas"/>
            </a:endParaRPr>
          </a:p>
          <a:p>
            <a:r>
              <a:rPr lang="en-US" noProof="1">
                <a:solidFill>
                  <a:srgbClr val="000000"/>
                </a:solidFill>
                <a:highlight>
                  <a:srgbClr val="FFFFFF"/>
                </a:highlight>
                <a:latin typeface="Consolas"/>
              </a:rPr>
              <a:t>   </a:t>
            </a:r>
            <a:r>
              <a:rPr lang="en-US" noProof="1">
                <a:solidFill>
                  <a:srgbClr val="0000FF"/>
                </a:solidFill>
                <a:highlight>
                  <a:srgbClr val="FFFFFF"/>
                </a:highlight>
                <a:latin typeface="Consolas"/>
              </a:rPr>
              <a:t>public</a:t>
            </a:r>
            <a:r>
              <a:rPr lang="en-US" noProof="1">
                <a:solidFill>
                  <a:srgbClr val="000000"/>
                </a:solidFill>
                <a:highlight>
                  <a:srgbClr val="FFFFFF"/>
                </a:highlight>
                <a:latin typeface="Consolas"/>
              </a:rPr>
              <a:t> </a:t>
            </a:r>
            <a:r>
              <a:rPr lang="en-US" noProof="1">
                <a:solidFill>
                  <a:srgbClr val="0000FF"/>
                </a:solidFill>
                <a:highlight>
                  <a:srgbClr val="FFFFFF"/>
                </a:highlight>
                <a:latin typeface="Consolas"/>
              </a:rPr>
              <a:t>enum</a:t>
            </a:r>
            <a:r>
              <a:rPr lang="en-US" noProof="1">
                <a:solidFill>
                  <a:srgbClr val="000000"/>
                </a:solidFill>
                <a:highlight>
                  <a:srgbClr val="FFFFFF"/>
                </a:highlight>
                <a:latin typeface="Consolas"/>
              </a:rPr>
              <a:t> </a:t>
            </a:r>
            <a:r>
              <a:rPr lang="en-US" noProof="1">
                <a:solidFill>
                  <a:srgbClr val="2B91AF"/>
                </a:solidFill>
                <a:highlight>
                  <a:srgbClr val="FFFFFF"/>
                </a:highlight>
                <a:latin typeface="Consolas"/>
              </a:rPr>
              <a:t>ObservationReliability </a:t>
            </a:r>
            <a:r>
              <a:rPr lang="en-US" noProof="1">
                <a:solidFill>
                  <a:srgbClr val="000000"/>
                </a:solidFill>
                <a:highlight>
                  <a:srgbClr val="FFFFFF"/>
                </a:highlight>
                <a:latin typeface="Consolas"/>
              </a:rPr>
              <a:t>{Ok, Ongoing, …}</a:t>
            </a:r>
          </a:p>
          <a:p>
            <a:r>
              <a:rPr lang="en-US" noProof="1">
                <a:solidFill>
                  <a:srgbClr val="000000"/>
                </a:solidFill>
                <a:highlight>
                  <a:srgbClr val="FFFFFF"/>
                </a:highlight>
                <a:latin typeface="Consolas"/>
              </a:rPr>
              <a:t>        </a:t>
            </a:r>
          </a:p>
          <a:p>
            <a:r>
              <a:rPr lang="en-US" noProof="1">
                <a:solidFill>
                  <a:srgbClr val="000000"/>
                </a:solidFill>
                <a:highlight>
                  <a:srgbClr val="FFFFFF"/>
                </a:highlight>
                <a:latin typeface="Consolas"/>
              </a:rPr>
              <a:t>   </a:t>
            </a:r>
            <a:r>
              <a:rPr lang="en-US" noProof="1">
                <a:solidFill>
                  <a:srgbClr val="008000"/>
                </a:solidFill>
                <a:highlight>
                  <a:srgbClr val="FFFFFF"/>
                </a:highlight>
                <a:latin typeface="Consolas"/>
              </a:rPr>
              <a:t>// Codes identifying interpretations of observations</a:t>
            </a:r>
            <a:endParaRPr lang="en-US" noProof="1">
              <a:solidFill>
                <a:srgbClr val="000000"/>
              </a:solidFill>
              <a:highlight>
                <a:srgbClr val="FFFFFF"/>
              </a:highlight>
              <a:latin typeface="Consolas"/>
            </a:endParaRPr>
          </a:p>
          <a:p>
            <a:r>
              <a:rPr lang="en-US" noProof="1">
                <a:solidFill>
                  <a:srgbClr val="000000"/>
                </a:solidFill>
                <a:highlight>
                  <a:srgbClr val="FFFFFF"/>
                </a:highlight>
                <a:latin typeface="Consolas"/>
              </a:rPr>
              <a:t>   </a:t>
            </a:r>
            <a:r>
              <a:rPr lang="en-US" noProof="1">
                <a:solidFill>
                  <a:srgbClr val="0000FF"/>
                </a:solidFill>
                <a:highlight>
                  <a:srgbClr val="FFFFFF"/>
                </a:highlight>
                <a:latin typeface="Consolas"/>
              </a:rPr>
              <a:t>public</a:t>
            </a:r>
            <a:r>
              <a:rPr lang="en-US" noProof="1">
                <a:solidFill>
                  <a:srgbClr val="000000"/>
                </a:solidFill>
                <a:highlight>
                  <a:srgbClr val="FFFFFF"/>
                </a:highlight>
                <a:latin typeface="Consolas"/>
              </a:rPr>
              <a:t> </a:t>
            </a:r>
            <a:r>
              <a:rPr lang="en-US" noProof="1">
                <a:solidFill>
                  <a:srgbClr val="0000FF"/>
                </a:solidFill>
                <a:highlight>
                  <a:srgbClr val="FFFFFF"/>
                </a:highlight>
                <a:latin typeface="Consolas"/>
              </a:rPr>
              <a:t>enum</a:t>
            </a:r>
            <a:r>
              <a:rPr lang="en-US" noProof="1">
                <a:solidFill>
                  <a:srgbClr val="000000"/>
                </a:solidFill>
                <a:highlight>
                  <a:srgbClr val="FFFFFF"/>
                </a:highlight>
                <a:latin typeface="Consolas"/>
              </a:rPr>
              <a:t> </a:t>
            </a:r>
            <a:r>
              <a:rPr lang="en-US" noProof="1">
                <a:solidFill>
                  <a:srgbClr val="2B91AF"/>
                </a:solidFill>
                <a:highlight>
                  <a:srgbClr val="FFFFFF"/>
                </a:highlight>
                <a:latin typeface="Consolas"/>
              </a:rPr>
              <a:t>ObservationInterpretation</a:t>
            </a:r>
            <a:r>
              <a:rPr lang="en-US" noProof="1">
                <a:solidFill>
                  <a:srgbClr val="000000"/>
                </a:solidFill>
                <a:highlight>
                  <a:srgbClr val="FFFFFF"/>
                </a:highlight>
                <a:latin typeface="Consolas"/>
              </a:rPr>
              <a:t> {N, A, L, H }</a:t>
            </a:r>
          </a:p>
          <a:p>
            <a:r>
              <a:rPr lang="en-US" noProof="1">
                <a:solidFill>
                  <a:srgbClr val="000000"/>
                </a:solidFill>
                <a:highlight>
                  <a:srgbClr val="FFFFFF"/>
                </a:highlight>
                <a:latin typeface="Consolas"/>
              </a:rPr>
              <a:t>               </a:t>
            </a:r>
          </a:p>
          <a:p>
            <a:r>
              <a:rPr lang="en-US" noProof="1">
                <a:solidFill>
                  <a:srgbClr val="000000"/>
                </a:solidFill>
                <a:highlight>
                  <a:srgbClr val="FFFFFF"/>
                </a:highlight>
                <a:latin typeface="Consolas"/>
              </a:rPr>
              <a:t>   </a:t>
            </a:r>
            <a:r>
              <a:rPr lang="en-US" noProof="1">
                <a:solidFill>
                  <a:srgbClr val="0000FF"/>
                </a:solidFill>
                <a:highlight>
                  <a:srgbClr val="FFFFFF"/>
                </a:highlight>
                <a:latin typeface="Consolas"/>
              </a:rPr>
              <a:t>public</a:t>
            </a:r>
            <a:r>
              <a:rPr lang="en-US" noProof="1">
                <a:solidFill>
                  <a:srgbClr val="000000"/>
                </a:solidFill>
                <a:highlight>
                  <a:srgbClr val="FFFFFF"/>
                </a:highlight>
                <a:latin typeface="Consolas"/>
              </a:rPr>
              <a:t> </a:t>
            </a:r>
            <a:r>
              <a:rPr lang="en-US" noProof="1">
                <a:solidFill>
                  <a:srgbClr val="2B91AF"/>
                </a:solidFill>
                <a:highlight>
                  <a:srgbClr val="FFFFFF"/>
                </a:highlight>
                <a:latin typeface="Consolas"/>
              </a:rPr>
              <a:t>CodeableConcept</a:t>
            </a:r>
            <a:r>
              <a:rPr lang="en-US" noProof="1">
                <a:solidFill>
                  <a:srgbClr val="000000"/>
                </a:solidFill>
                <a:highlight>
                  <a:srgbClr val="FFFFFF"/>
                </a:highlight>
                <a:latin typeface="Consolas"/>
              </a:rPr>
              <a:t> Name { </a:t>
            </a:r>
            <a:r>
              <a:rPr lang="en-US" noProof="1">
                <a:solidFill>
                  <a:srgbClr val="0000FF"/>
                </a:solidFill>
                <a:highlight>
                  <a:srgbClr val="FFFFFF"/>
                </a:highlight>
                <a:latin typeface="Consolas"/>
              </a:rPr>
              <a:t>get</a:t>
            </a:r>
            <a:r>
              <a:rPr lang="en-US" noProof="1">
                <a:solidFill>
                  <a:srgbClr val="000000"/>
                </a:solidFill>
                <a:highlight>
                  <a:srgbClr val="FFFFFF"/>
                </a:highlight>
                <a:latin typeface="Consolas"/>
              </a:rPr>
              <a:t>; </a:t>
            </a:r>
            <a:r>
              <a:rPr lang="en-US" noProof="1">
                <a:solidFill>
                  <a:srgbClr val="0000FF"/>
                </a:solidFill>
                <a:highlight>
                  <a:srgbClr val="FFFFFF"/>
                </a:highlight>
                <a:latin typeface="Consolas"/>
              </a:rPr>
              <a:t>set</a:t>
            </a:r>
            <a:r>
              <a:rPr lang="en-US" noProof="1">
                <a:solidFill>
                  <a:srgbClr val="000000"/>
                </a:solidFill>
                <a:highlight>
                  <a:srgbClr val="FFFFFF"/>
                </a:highlight>
                <a:latin typeface="Consolas"/>
              </a:rPr>
              <a:t>; }        </a:t>
            </a:r>
          </a:p>
          <a:p>
            <a:r>
              <a:rPr lang="en-US" noProof="1">
                <a:solidFill>
                  <a:srgbClr val="000000"/>
                </a:solidFill>
                <a:highlight>
                  <a:srgbClr val="FFFFFF"/>
                </a:highlight>
                <a:latin typeface="Consolas"/>
              </a:rPr>
              <a:t>            </a:t>
            </a:r>
          </a:p>
          <a:p>
            <a:r>
              <a:rPr lang="en-US" noProof="1">
                <a:solidFill>
                  <a:srgbClr val="000000"/>
                </a:solidFill>
                <a:highlight>
                  <a:srgbClr val="FFFFFF"/>
                </a:highlight>
                <a:latin typeface="Consolas"/>
              </a:rPr>
              <a:t>   </a:t>
            </a:r>
            <a:r>
              <a:rPr lang="en-US" noProof="1">
                <a:solidFill>
                  <a:srgbClr val="0000FF"/>
                </a:solidFill>
                <a:highlight>
                  <a:srgbClr val="FFFFFF"/>
                </a:highlight>
                <a:latin typeface="Consolas"/>
              </a:rPr>
              <a:t>public</a:t>
            </a:r>
            <a:r>
              <a:rPr lang="en-US" noProof="1">
                <a:solidFill>
                  <a:srgbClr val="000000"/>
                </a:solidFill>
                <a:highlight>
                  <a:srgbClr val="FFFFFF"/>
                </a:highlight>
                <a:latin typeface="Consolas"/>
              </a:rPr>
              <a:t> </a:t>
            </a:r>
            <a:r>
              <a:rPr lang="en-US" noProof="1">
                <a:solidFill>
                  <a:srgbClr val="2B91AF"/>
                </a:solidFill>
                <a:highlight>
                  <a:srgbClr val="FFFFFF"/>
                </a:highlight>
                <a:latin typeface="Consolas"/>
              </a:rPr>
              <a:t>List</a:t>
            </a:r>
            <a:r>
              <a:rPr lang="en-US" noProof="1">
                <a:solidFill>
                  <a:srgbClr val="000000"/>
                </a:solidFill>
                <a:highlight>
                  <a:srgbClr val="FFFFFF"/>
                </a:highlight>
                <a:latin typeface="Consolas"/>
              </a:rPr>
              <a:t>&lt;</a:t>
            </a:r>
            <a:r>
              <a:rPr lang="en-US" noProof="1">
                <a:solidFill>
                  <a:srgbClr val="2B91AF"/>
                </a:solidFill>
                <a:highlight>
                  <a:srgbClr val="FFFFFF"/>
                </a:highlight>
                <a:latin typeface="Consolas"/>
              </a:rPr>
              <a:t>ObservationReferenceRangeComponent</a:t>
            </a:r>
            <a:r>
              <a:rPr lang="en-US" noProof="1">
                <a:solidFill>
                  <a:srgbClr val="000000"/>
                </a:solidFill>
                <a:highlight>
                  <a:srgbClr val="FFFFFF"/>
                </a:highlight>
                <a:latin typeface="Consolas"/>
              </a:rPr>
              <a:t>&gt; ReferenceRange { </a:t>
            </a:r>
            <a:r>
              <a:rPr lang="en-US" noProof="1">
                <a:solidFill>
                  <a:srgbClr val="0000FF"/>
                </a:solidFill>
                <a:highlight>
                  <a:srgbClr val="FFFFFF"/>
                </a:highlight>
                <a:latin typeface="Consolas"/>
              </a:rPr>
              <a:t>get</a:t>
            </a:r>
            <a:r>
              <a:rPr lang="en-US" noProof="1">
                <a:solidFill>
                  <a:srgbClr val="000000"/>
                </a:solidFill>
                <a:highlight>
                  <a:srgbClr val="FFFFFF"/>
                </a:highlight>
                <a:latin typeface="Consolas"/>
              </a:rPr>
              <a:t>; </a:t>
            </a:r>
            <a:r>
              <a:rPr lang="en-US" noProof="1">
                <a:solidFill>
                  <a:srgbClr val="0000FF"/>
                </a:solidFill>
                <a:highlight>
                  <a:srgbClr val="FFFFFF"/>
                </a:highlight>
                <a:latin typeface="Consolas"/>
              </a:rPr>
              <a:t>set</a:t>
            </a:r>
            <a:r>
              <a:rPr lang="en-US" noProof="1">
                <a:solidFill>
                  <a:srgbClr val="000000"/>
                </a:solidFill>
                <a:highlight>
                  <a:srgbClr val="FFFFFF"/>
                </a:highlight>
                <a:latin typeface="Consolas"/>
              </a:rPr>
              <a:t>;}</a:t>
            </a:r>
          </a:p>
          <a:p>
            <a:endParaRPr lang="en-US" noProof="1">
              <a:solidFill>
                <a:srgbClr val="000000"/>
              </a:solidFill>
              <a:highlight>
                <a:srgbClr val="FFFFFF"/>
              </a:highlight>
              <a:latin typeface="Consolas"/>
            </a:endParaRPr>
          </a:p>
          <a:p>
            <a:r>
              <a:rPr lang="en-US" dirty="0">
                <a:solidFill>
                  <a:srgbClr val="000000"/>
                </a:solidFill>
                <a:highlight>
                  <a:srgbClr val="FFFFFF"/>
                </a:highlight>
                <a:latin typeface="Consolas"/>
              </a:rPr>
              <a:t>   </a:t>
            </a:r>
            <a:r>
              <a:rPr lang="en-US" noProof="1">
                <a:solidFill>
                  <a:srgbClr val="0000FF"/>
                </a:solidFill>
                <a:highlight>
                  <a:srgbClr val="FFFFFF"/>
                </a:highlight>
                <a:latin typeface="Consolas"/>
              </a:rPr>
              <a:t>public</a:t>
            </a:r>
            <a:r>
              <a:rPr lang="en-US" noProof="1">
                <a:solidFill>
                  <a:srgbClr val="000000"/>
                </a:solidFill>
                <a:highlight>
                  <a:srgbClr val="FFFFFF"/>
                </a:highlight>
                <a:latin typeface="Consolas"/>
              </a:rPr>
              <a:t> </a:t>
            </a:r>
            <a:r>
              <a:rPr lang="en-US" noProof="1">
                <a:solidFill>
                  <a:srgbClr val="2B91AF"/>
                </a:solidFill>
                <a:highlight>
                  <a:srgbClr val="FFFFFF"/>
                </a:highlight>
                <a:latin typeface="Consolas"/>
              </a:rPr>
              <a:t>Code</a:t>
            </a:r>
            <a:r>
              <a:rPr lang="en-US" noProof="1">
                <a:solidFill>
                  <a:srgbClr val="000000"/>
                </a:solidFill>
                <a:highlight>
                  <a:srgbClr val="FFFFFF"/>
                </a:highlight>
                <a:latin typeface="Consolas"/>
              </a:rPr>
              <a:t>&lt;</a:t>
            </a:r>
            <a:r>
              <a:rPr lang="en-US" noProof="1">
                <a:solidFill>
                  <a:srgbClr val="2B91AF"/>
                </a:solidFill>
                <a:highlight>
                  <a:srgbClr val="FFFFFF"/>
                </a:highlight>
                <a:latin typeface="Consolas"/>
              </a:rPr>
              <a:t>Observation</a:t>
            </a:r>
            <a:r>
              <a:rPr lang="en-US" noProof="1">
                <a:solidFill>
                  <a:srgbClr val="000000"/>
                </a:solidFill>
                <a:highlight>
                  <a:srgbClr val="FFFFFF"/>
                </a:highlight>
                <a:latin typeface="Consolas"/>
              </a:rPr>
              <a:t>.</a:t>
            </a:r>
            <a:r>
              <a:rPr lang="en-US" noProof="1">
                <a:solidFill>
                  <a:srgbClr val="2B91AF"/>
                </a:solidFill>
                <a:highlight>
                  <a:srgbClr val="FFFFFF"/>
                </a:highlight>
                <a:latin typeface="Consolas"/>
              </a:rPr>
              <a:t>ObservationReliability</a:t>
            </a:r>
            <a:r>
              <a:rPr lang="en-US" noProof="1">
                <a:solidFill>
                  <a:srgbClr val="000000"/>
                </a:solidFill>
                <a:highlight>
                  <a:srgbClr val="FFFFFF"/>
                </a:highlight>
                <a:latin typeface="Consolas"/>
              </a:rPr>
              <a:t>&gt; Reliability { </a:t>
            </a:r>
            <a:r>
              <a:rPr lang="en-US" noProof="1">
                <a:solidFill>
                  <a:srgbClr val="0000FF"/>
                </a:solidFill>
                <a:highlight>
                  <a:srgbClr val="FFFFFF"/>
                </a:highlight>
                <a:latin typeface="Consolas"/>
              </a:rPr>
              <a:t>get</a:t>
            </a:r>
            <a:r>
              <a:rPr lang="en-US" noProof="1">
                <a:solidFill>
                  <a:srgbClr val="000000"/>
                </a:solidFill>
                <a:highlight>
                  <a:srgbClr val="FFFFFF"/>
                </a:highlight>
                <a:latin typeface="Consolas"/>
              </a:rPr>
              <a:t>; </a:t>
            </a:r>
            <a:r>
              <a:rPr lang="en-US" noProof="1">
                <a:solidFill>
                  <a:srgbClr val="0000FF"/>
                </a:solidFill>
                <a:highlight>
                  <a:srgbClr val="FFFFFF"/>
                </a:highlight>
                <a:latin typeface="Consolas"/>
              </a:rPr>
              <a:t>set</a:t>
            </a:r>
            <a:r>
              <a:rPr lang="en-US" noProof="1">
                <a:solidFill>
                  <a:srgbClr val="000000"/>
                </a:solidFill>
                <a:highlight>
                  <a:srgbClr val="FFFFFF"/>
                </a:highlight>
                <a:latin typeface="Consolas"/>
              </a:rPr>
              <a:t>; }</a:t>
            </a:r>
          </a:p>
          <a:p>
            <a:endParaRPr lang="en-US" noProof="1">
              <a:solidFill>
                <a:srgbClr val="000000"/>
              </a:solidFill>
              <a:highlight>
                <a:srgbClr val="FFFFFF"/>
              </a:highlight>
              <a:latin typeface="Consolas"/>
            </a:endParaRPr>
          </a:p>
          <a:p>
            <a:r>
              <a:rPr lang="en-US" noProof="1">
                <a:solidFill>
                  <a:srgbClr val="0000FF"/>
                </a:solidFill>
                <a:highlight>
                  <a:srgbClr val="FFFFFF"/>
                </a:highlight>
                <a:latin typeface="Consolas"/>
              </a:rPr>
              <a:t>   public</a:t>
            </a:r>
            <a:r>
              <a:rPr lang="en-US" noProof="1">
                <a:solidFill>
                  <a:srgbClr val="000000"/>
                </a:solidFill>
                <a:highlight>
                  <a:srgbClr val="FFFFFF"/>
                </a:highlight>
                <a:latin typeface="Consolas"/>
              </a:rPr>
              <a:t> </a:t>
            </a:r>
            <a:r>
              <a:rPr lang="en-US" noProof="1">
                <a:solidFill>
                  <a:srgbClr val="2B91AF"/>
                </a:solidFill>
                <a:highlight>
                  <a:srgbClr val="FFFFFF"/>
                </a:highlight>
                <a:latin typeface="Consolas"/>
              </a:rPr>
              <a:t>ResourceReference</a:t>
            </a:r>
            <a:r>
              <a:rPr lang="en-US" noProof="1">
                <a:solidFill>
                  <a:srgbClr val="000000"/>
                </a:solidFill>
                <a:highlight>
                  <a:srgbClr val="FFFFFF"/>
                </a:highlight>
                <a:latin typeface="Consolas"/>
              </a:rPr>
              <a:t> Performer { </a:t>
            </a:r>
            <a:r>
              <a:rPr lang="en-US" noProof="1">
                <a:solidFill>
                  <a:srgbClr val="0000FF"/>
                </a:solidFill>
                <a:highlight>
                  <a:srgbClr val="FFFFFF"/>
                </a:highlight>
                <a:latin typeface="Consolas"/>
              </a:rPr>
              <a:t>get</a:t>
            </a:r>
            <a:r>
              <a:rPr lang="en-US" noProof="1">
                <a:solidFill>
                  <a:srgbClr val="000000"/>
                </a:solidFill>
                <a:highlight>
                  <a:srgbClr val="FFFFFF"/>
                </a:highlight>
                <a:latin typeface="Consolas"/>
              </a:rPr>
              <a:t>; </a:t>
            </a:r>
            <a:r>
              <a:rPr lang="en-US" noProof="1">
                <a:solidFill>
                  <a:srgbClr val="0000FF"/>
                </a:solidFill>
                <a:highlight>
                  <a:srgbClr val="FFFFFF"/>
                </a:highlight>
                <a:latin typeface="Consolas"/>
              </a:rPr>
              <a:t>set</a:t>
            </a:r>
            <a:r>
              <a:rPr lang="en-US" noProof="1">
                <a:solidFill>
                  <a:srgbClr val="000000"/>
                </a:solidFill>
                <a:highlight>
                  <a:srgbClr val="FFFFFF"/>
                </a:highlight>
                <a:latin typeface="Consolas"/>
              </a:rPr>
              <a:t>; }</a:t>
            </a:r>
          </a:p>
          <a:p>
            <a:r>
              <a:rPr lang="en-US" noProof="1">
                <a:solidFill>
                  <a:srgbClr val="000000"/>
                </a:solidFill>
                <a:highlight>
                  <a:srgbClr val="FFFFFF"/>
                </a:highlight>
                <a:latin typeface="Consolas"/>
              </a:rPr>
              <a:t>}</a:t>
            </a:r>
          </a:p>
        </p:txBody>
      </p:sp>
    </p:spTree>
    <p:extLst>
      <p:ext uri="{BB962C8B-B14F-4D97-AF65-F5344CB8AC3E}">
        <p14:creationId xmlns:p14="http://schemas.microsoft.com/office/powerpoint/2010/main" val="329849735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14375" y="1752600"/>
            <a:ext cx="7311838" cy="1666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r>
              <a:rPr lang="en-US" dirty="0"/>
              <a:t>Primitives are not really primitive…</a:t>
            </a:r>
          </a:p>
        </p:txBody>
      </p:sp>
      <p:sp>
        <p:nvSpPr>
          <p:cNvPr id="4" name="Rectangle 3"/>
          <p:cNvSpPr/>
          <p:nvPr/>
        </p:nvSpPr>
        <p:spPr bwMode="auto">
          <a:xfrm>
            <a:off x="2321256" y="2971800"/>
            <a:ext cx="762000" cy="381000"/>
          </a:xfrm>
          <a:prstGeom prst="rect">
            <a:avLst/>
          </a:prstGeom>
          <a:noFill/>
          <a:ln>
            <a:headEnd type="none" w="med" len="med"/>
            <a:tailEnd type="none" w="med" len="med"/>
          </a:ln>
          <a:ex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l-NL" sz="1800" b="0" i="0" u="none" strike="noStrike" cap="none" normalizeH="0" baseline="0">
              <a:ln>
                <a:noFill/>
              </a:ln>
              <a:solidFill>
                <a:schemeClr val="tx1"/>
              </a:solidFill>
              <a:effectLst/>
              <a:latin typeface="Arial" charset="0"/>
            </a:endParaRPr>
          </a:p>
        </p:txBody>
      </p:sp>
      <p:pic>
        <p:nvPicPr>
          <p:cNvPr id="3075"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00400" y="3581400"/>
            <a:ext cx="4411948" cy="28194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Rectangle 6"/>
          <p:cNvSpPr/>
          <p:nvPr/>
        </p:nvSpPr>
        <p:spPr bwMode="auto">
          <a:xfrm>
            <a:off x="4661848" y="2487304"/>
            <a:ext cx="1572904" cy="381000"/>
          </a:xfrm>
          <a:prstGeom prst="rect">
            <a:avLst/>
          </a:prstGeom>
          <a:noFill/>
          <a:ln>
            <a:headEnd type="none" w="med" len="med"/>
            <a:tailEnd type="none" w="med" len="med"/>
          </a:ln>
          <a:ex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l-NL"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98138135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Parsing/Serializing using C#</a:t>
            </a:r>
          </a:p>
        </p:txBody>
      </p:sp>
      <p:sp>
        <p:nvSpPr>
          <p:cNvPr id="3" name="Content Placeholder 2"/>
          <p:cNvSpPr>
            <a:spLocks noGrp="1"/>
          </p:cNvSpPr>
          <p:nvPr>
            <p:ph idx="1"/>
          </p:nvPr>
        </p:nvSpPr>
        <p:spPr>
          <a:xfrm>
            <a:off x="381000" y="1828800"/>
            <a:ext cx="8382000" cy="4480520"/>
          </a:xfrm>
        </p:spPr>
        <p:txBody>
          <a:bodyPr/>
          <a:lstStyle/>
          <a:p>
            <a:pPr marL="0" indent="0">
              <a:buNone/>
            </a:pPr>
            <a:r>
              <a:rPr lang="en-US" sz="1600" noProof="1">
                <a:solidFill>
                  <a:srgbClr val="2B91AF"/>
                </a:solidFill>
                <a:latin typeface="Consolas"/>
              </a:rPr>
              <a:t>ErrorList</a:t>
            </a:r>
            <a:r>
              <a:rPr lang="en-US" sz="1600" noProof="1">
                <a:solidFill>
                  <a:prstClr val="black"/>
                </a:solidFill>
                <a:latin typeface="Consolas"/>
              </a:rPr>
              <a:t> errors = </a:t>
            </a:r>
            <a:r>
              <a:rPr lang="en-US" sz="1600" noProof="1">
                <a:solidFill>
                  <a:srgbClr val="0000FF"/>
                </a:solidFill>
                <a:latin typeface="Consolas"/>
              </a:rPr>
              <a:t>new</a:t>
            </a:r>
            <a:r>
              <a:rPr lang="en-US" sz="1600" noProof="1">
                <a:solidFill>
                  <a:prstClr val="black"/>
                </a:solidFill>
                <a:latin typeface="Consolas"/>
              </a:rPr>
              <a:t> </a:t>
            </a:r>
            <a:r>
              <a:rPr lang="en-US" sz="1600" noProof="1">
                <a:solidFill>
                  <a:srgbClr val="2B91AF"/>
                </a:solidFill>
                <a:latin typeface="Consolas"/>
              </a:rPr>
              <a:t>ErrorList</a:t>
            </a:r>
            <a:r>
              <a:rPr lang="en-US" sz="1600" noProof="1">
                <a:solidFill>
                  <a:prstClr val="black"/>
                </a:solidFill>
                <a:latin typeface="Consolas"/>
              </a:rPr>
              <a:t>();</a:t>
            </a:r>
          </a:p>
          <a:p>
            <a:pPr marL="0" indent="0">
              <a:buNone/>
            </a:pPr>
            <a:endParaRPr lang="en-US" sz="1600" dirty="0">
              <a:solidFill>
                <a:srgbClr val="008000"/>
              </a:solidFill>
              <a:highlight>
                <a:srgbClr val="FFFFFF"/>
              </a:highlight>
              <a:latin typeface="Consolas"/>
            </a:endParaRPr>
          </a:p>
          <a:p>
            <a:pPr marL="0" indent="0">
              <a:buNone/>
            </a:pPr>
            <a:r>
              <a:rPr lang="en-US" sz="1600" dirty="0">
                <a:solidFill>
                  <a:srgbClr val="008000"/>
                </a:solidFill>
                <a:highlight>
                  <a:srgbClr val="FFFFFF"/>
                </a:highlight>
                <a:latin typeface="Consolas"/>
              </a:rPr>
              <a:t>// Create a file-based reader for Xml</a:t>
            </a:r>
            <a:endParaRPr lang="en-US" sz="1600" noProof="1">
              <a:solidFill>
                <a:srgbClr val="2B91AF"/>
              </a:solidFill>
              <a:latin typeface="Consolas"/>
            </a:endParaRPr>
          </a:p>
          <a:p>
            <a:pPr marL="0" indent="0">
              <a:buNone/>
            </a:pPr>
            <a:r>
              <a:rPr lang="en-US" sz="1600" noProof="1">
                <a:solidFill>
                  <a:srgbClr val="2B91AF"/>
                </a:solidFill>
                <a:latin typeface="Consolas"/>
              </a:rPr>
              <a:t>XmlReader</a:t>
            </a:r>
            <a:r>
              <a:rPr lang="en-US" sz="1600" noProof="1">
                <a:solidFill>
                  <a:prstClr val="black"/>
                </a:solidFill>
                <a:latin typeface="Consolas"/>
              </a:rPr>
              <a:t> xr = </a:t>
            </a:r>
            <a:r>
              <a:rPr lang="en-US" sz="1600" noProof="1">
                <a:solidFill>
                  <a:srgbClr val="2B91AF"/>
                </a:solidFill>
                <a:latin typeface="Consolas"/>
              </a:rPr>
              <a:t>XmlReader</a:t>
            </a:r>
            <a:r>
              <a:rPr lang="en-US" sz="1600" noProof="1">
                <a:solidFill>
                  <a:prstClr val="black"/>
                </a:solidFill>
                <a:latin typeface="Consolas"/>
              </a:rPr>
              <a:t>.Create(</a:t>
            </a:r>
          </a:p>
          <a:p>
            <a:pPr marL="0" indent="0">
              <a:buNone/>
            </a:pPr>
            <a:r>
              <a:rPr lang="en-US" sz="1600" noProof="1">
                <a:solidFill>
                  <a:prstClr val="black"/>
                </a:solidFill>
                <a:latin typeface="Consolas"/>
              </a:rPr>
              <a:t>	</a:t>
            </a:r>
            <a:r>
              <a:rPr lang="en-US" sz="1600" noProof="1">
                <a:solidFill>
                  <a:srgbClr val="0000FF"/>
                </a:solidFill>
                <a:latin typeface="Consolas"/>
              </a:rPr>
              <a:t>new </a:t>
            </a:r>
            <a:r>
              <a:rPr lang="en-US" sz="1600" noProof="1">
                <a:solidFill>
                  <a:srgbClr val="2B91AF"/>
                </a:solidFill>
                <a:latin typeface="Consolas"/>
              </a:rPr>
              <a:t>StreamReader</a:t>
            </a:r>
            <a:r>
              <a:rPr lang="en-US" sz="1600" noProof="1">
                <a:solidFill>
                  <a:prstClr val="black"/>
                </a:solidFill>
                <a:latin typeface="Consolas"/>
              </a:rPr>
              <a:t>(</a:t>
            </a:r>
            <a:r>
              <a:rPr lang="en-US" sz="1600" noProof="1">
                <a:solidFill>
                  <a:srgbClr val="A31515"/>
                </a:solidFill>
                <a:latin typeface="Consolas"/>
              </a:rPr>
              <a:t>@"publish\observation-example.xml"</a:t>
            </a:r>
            <a:r>
              <a:rPr lang="en-US" sz="1600" noProof="1">
                <a:solidFill>
                  <a:prstClr val="black"/>
                </a:solidFill>
                <a:latin typeface="Consolas"/>
              </a:rPr>
              <a:t>));</a:t>
            </a:r>
          </a:p>
          <a:p>
            <a:pPr marL="0" indent="0">
              <a:buNone/>
            </a:pPr>
            <a:endParaRPr lang="en-US" sz="1600" dirty="0">
              <a:solidFill>
                <a:srgbClr val="008000"/>
              </a:solidFill>
              <a:highlight>
                <a:srgbClr val="FFFFFF"/>
              </a:highlight>
              <a:latin typeface="Consolas"/>
            </a:endParaRPr>
          </a:p>
          <a:p>
            <a:pPr marL="0" indent="0">
              <a:buNone/>
            </a:pPr>
            <a:r>
              <a:rPr lang="en-US" sz="1600" dirty="0">
                <a:solidFill>
                  <a:srgbClr val="008000"/>
                </a:solidFill>
                <a:highlight>
                  <a:srgbClr val="FFFFFF"/>
                </a:highlight>
                <a:latin typeface="Consolas"/>
              </a:rPr>
              <a:t>// Parse the Observation from the stream</a:t>
            </a:r>
            <a:endParaRPr lang="en-US" sz="1600" noProof="1">
              <a:solidFill>
                <a:srgbClr val="2B91AF"/>
              </a:solidFill>
              <a:latin typeface="Consolas"/>
            </a:endParaRPr>
          </a:p>
          <a:p>
            <a:pPr marL="0" indent="0">
              <a:buNone/>
            </a:pPr>
            <a:r>
              <a:rPr lang="en-US" sz="1600" noProof="1">
                <a:solidFill>
                  <a:srgbClr val="0000FF"/>
                </a:solidFill>
                <a:highlight>
                  <a:srgbClr val="FFFFFF"/>
                </a:highlight>
                <a:latin typeface="Consolas"/>
              </a:rPr>
              <a:t>var</a:t>
            </a:r>
            <a:r>
              <a:rPr lang="en-US" sz="1600" noProof="1">
                <a:solidFill>
                  <a:srgbClr val="000000"/>
                </a:solidFill>
                <a:highlight>
                  <a:srgbClr val="FFFFFF"/>
                </a:highlight>
                <a:latin typeface="Consolas"/>
              </a:rPr>
              <a:t> obs = (</a:t>
            </a:r>
            <a:r>
              <a:rPr lang="en-US" sz="1600" noProof="1">
                <a:solidFill>
                  <a:srgbClr val="2B91AF"/>
                </a:solidFill>
                <a:highlight>
                  <a:srgbClr val="FFFFFF"/>
                </a:highlight>
                <a:latin typeface="Consolas"/>
              </a:rPr>
              <a:t>Observation</a:t>
            </a:r>
            <a:r>
              <a:rPr lang="en-US" sz="1600" noProof="1">
                <a:solidFill>
                  <a:srgbClr val="000000"/>
                </a:solidFill>
                <a:highlight>
                  <a:srgbClr val="FFFFFF"/>
                </a:highlight>
                <a:latin typeface="Consolas"/>
              </a:rPr>
              <a:t>)</a:t>
            </a:r>
            <a:r>
              <a:rPr lang="en-US" sz="1600" noProof="1">
                <a:solidFill>
                  <a:srgbClr val="2B91AF"/>
                </a:solidFill>
                <a:highlight>
                  <a:srgbClr val="FFFFFF"/>
                </a:highlight>
                <a:latin typeface="Consolas"/>
              </a:rPr>
              <a:t>FhirParser</a:t>
            </a:r>
            <a:r>
              <a:rPr lang="en-US" sz="1600" noProof="1">
                <a:solidFill>
                  <a:srgbClr val="000000"/>
                </a:solidFill>
                <a:highlight>
                  <a:srgbClr val="FFFFFF"/>
                </a:highlight>
                <a:latin typeface="Consolas"/>
              </a:rPr>
              <a:t>.ParseResource(xr, errors);</a:t>
            </a:r>
          </a:p>
          <a:p>
            <a:pPr marL="0" indent="0">
              <a:buNone/>
            </a:pPr>
            <a:endParaRPr lang="en-US" sz="1600" noProof="1">
              <a:solidFill>
                <a:srgbClr val="000000"/>
              </a:solidFill>
              <a:highlight>
                <a:srgbClr val="FFFFFF"/>
              </a:highlight>
              <a:latin typeface="Consolas"/>
            </a:endParaRPr>
          </a:p>
          <a:p>
            <a:pPr marL="0" indent="0">
              <a:buNone/>
            </a:pPr>
            <a:r>
              <a:rPr lang="en-US" sz="1600" dirty="0">
                <a:solidFill>
                  <a:srgbClr val="008000"/>
                </a:solidFill>
                <a:highlight>
                  <a:srgbClr val="FFFFFF"/>
                </a:highlight>
                <a:latin typeface="Consolas"/>
              </a:rPr>
              <a:t>// Modify some fields of the observation</a:t>
            </a:r>
            <a:endParaRPr lang="en-US" sz="1600" b="1" noProof="1">
              <a:solidFill>
                <a:srgbClr val="000000"/>
              </a:solidFill>
              <a:highlight>
                <a:srgbClr val="FFFFFF"/>
              </a:highlight>
              <a:latin typeface="Consolas"/>
            </a:endParaRPr>
          </a:p>
          <a:p>
            <a:pPr marL="0" indent="0">
              <a:buNone/>
            </a:pPr>
            <a:r>
              <a:rPr lang="en-US" sz="1600" noProof="1">
                <a:solidFill>
                  <a:srgbClr val="000000"/>
                </a:solidFill>
                <a:highlight>
                  <a:srgbClr val="FFFFFF"/>
                </a:highlight>
                <a:latin typeface="Consolas"/>
              </a:rPr>
              <a:t>obs.Status = </a:t>
            </a:r>
            <a:r>
              <a:rPr lang="en-US" sz="1600" noProof="1">
                <a:solidFill>
                  <a:srgbClr val="2B91AF"/>
                </a:solidFill>
                <a:highlight>
                  <a:srgbClr val="FFFFFF"/>
                </a:highlight>
                <a:latin typeface="Consolas"/>
              </a:rPr>
              <a:t>ObservationStatus</a:t>
            </a:r>
            <a:r>
              <a:rPr lang="en-US" sz="1600" noProof="1">
                <a:solidFill>
                  <a:srgbClr val="000000"/>
                </a:solidFill>
                <a:highlight>
                  <a:srgbClr val="FFFFFF"/>
                </a:highlight>
                <a:latin typeface="Consolas"/>
              </a:rPr>
              <a:t>.Amended;</a:t>
            </a:r>
          </a:p>
          <a:p>
            <a:pPr marL="0" indent="0">
              <a:buNone/>
            </a:pPr>
            <a:r>
              <a:rPr lang="en-US" sz="1600" noProof="1">
                <a:solidFill>
                  <a:srgbClr val="000000"/>
                </a:solidFill>
                <a:highlight>
                  <a:srgbClr val="FFFFFF"/>
                </a:highlight>
                <a:latin typeface="Consolas"/>
              </a:rPr>
              <a:t>obs.Value = </a:t>
            </a:r>
            <a:r>
              <a:rPr lang="en-US" sz="1600" noProof="1">
                <a:solidFill>
                  <a:srgbClr val="0000FF"/>
                </a:solidFill>
                <a:highlight>
                  <a:srgbClr val="FFFFFF"/>
                </a:highlight>
                <a:latin typeface="Consolas"/>
              </a:rPr>
              <a:t>new</a:t>
            </a:r>
            <a:r>
              <a:rPr lang="en-US" sz="1600" noProof="1">
                <a:solidFill>
                  <a:srgbClr val="000000"/>
                </a:solidFill>
                <a:highlight>
                  <a:srgbClr val="FFFFFF"/>
                </a:highlight>
                <a:latin typeface="Consolas"/>
              </a:rPr>
              <a:t> </a:t>
            </a:r>
            <a:r>
              <a:rPr lang="en-US" sz="1600" noProof="1">
                <a:solidFill>
                  <a:srgbClr val="2B91AF"/>
                </a:solidFill>
                <a:highlight>
                  <a:srgbClr val="FFFFFF"/>
                </a:highlight>
                <a:latin typeface="Consolas"/>
              </a:rPr>
              <a:t>Quantity</a:t>
            </a:r>
            <a:r>
              <a:rPr lang="en-US" sz="1600" noProof="1">
                <a:solidFill>
                  <a:srgbClr val="000000"/>
                </a:solidFill>
                <a:highlight>
                  <a:srgbClr val="FFFFFF"/>
                </a:highlight>
                <a:latin typeface="Consolas"/>
              </a:rPr>
              <a:t>() { Value = 40, Units = </a:t>
            </a:r>
            <a:r>
              <a:rPr lang="en-US" sz="1600" noProof="1">
                <a:solidFill>
                  <a:srgbClr val="A31515"/>
                </a:solidFill>
                <a:highlight>
                  <a:srgbClr val="FFFFFF"/>
                </a:highlight>
                <a:latin typeface="Consolas"/>
              </a:rPr>
              <a:t>"g"</a:t>
            </a:r>
            <a:r>
              <a:rPr lang="en-US" sz="1600" noProof="1">
                <a:solidFill>
                  <a:srgbClr val="000000"/>
                </a:solidFill>
                <a:highlight>
                  <a:srgbClr val="FFFFFF"/>
                </a:highlight>
                <a:latin typeface="Consolas"/>
              </a:rPr>
              <a:t> };</a:t>
            </a:r>
          </a:p>
          <a:p>
            <a:pPr marL="0" indent="0">
              <a:buNone/>
            </a:pPr>
            <a:endParaRPr lang="en-US" sz="1600" noProof="1">
              <a:solidFill>
                <a:srgbClr val="000000"/>
              </a:solidFill>
              <a:highlight>
                <a:srgbClr val="FFFFFF"/>
              </a:highlight>
              <a:latin typeface="Consolas"/>
            </a:endParaRPr>
          </a:p>
          <a:p>
            <a:pPr marL="0" indent="0">
              <a:buNone/>
            </a:pPr>
            <a:r>
              <a:rPr lang="en-US" sz="1600" dirty="0">
                <a:solidFill>
                  <a:srgbClr val="008000"/>
                </a:solidFill>
                <a:highlight>
                  <a:srgbClr val="FFFFFF"/>
                </a:highlight>
                <a:latin typeface="Consolas"/>
              </a:rPr>
              <a:t>// Serialize the in-memory observation to Json</a:t>
            </a:r>
            <a:endParaRPr lang="en-US" sz="1600" b="1" noProof="1">
              <a:solidFill>
                <a:srgbClr val="000000"/>
              </a:solidFill>
              <a:highlight>
                <a:srgbClr val="FFFFFF"/>
              </a:highlight>
              <a:latin typeface="Consolas"/>
            </a:endParaRPr>
          </a:p>
          <a:p>
            <a:pPr marL="0" indent="0">
              <a:buNone/>
            </a:pPr>
            <a:r>
              <a:rPr lang="en-US" sz="1600" noProof="1">
                <a:solidFill>
                  <a:srgbClr val="0000FF"/>
                </a:solidFill>
                <a:highlight>
                  <a:srgbClr val="FFFFFF"/>
                </a:highlight>
                <a:latin typeface="Consolas"/>
              </a:rPr>
              <a:t>var</a:t>
            </a:r>
            <a:r>
              <a:rPr lang="en-US" sz="1600" noProof="1">
                <a:solidFill>
                  <a:srgbClr val="000000"/>
                </a:solidFill>
                <a:highlight>
                  <a:srgbClr val="FFFFFF"/>
                </a:highlight>
                <a:latin typeface="Consolas"/>
              </a:rPr>
              <a:t> jsonText = </a:t>
            </a:r>
            <a:r>
              <a:rPr lang="en-US" sz="1600" noProof="1">
                <a:solidFill>
                  <a:srgbClr val="2B91AF"/>
                </a:solidFill>
                <a:highlight>
                  <a:srgbClr val="FFFFFF"/>
                </a:highlight>
                <a:latin typeface="Consolas"/>
              </a:rPr>
              <a:t>FhirSerializer</a:t>
            </a:r>
            <a:r>
              <a:rPr lang="en-US" sz="1600" noProof="1">
                <a:solidFill>
                  <a:srgbClr val="000000"/>
                </a:solidFill>
                <a:highlight>
                  <a:srgbClr val="FFFFFF"/>
                </a:highlight>
                <a:latin typeface="Consolas"/>
              </a:rPr>
              <a:t>.SerializeResourceToJson(obs);</a:t>
            </a:r>
          </a:p>
        </p:txBody>
      </p:sp>
      <p:sp>
        <p:nvSpPr>
          <p:cNvPr id="5" name="Slide Number Placeholder 4"/>
          <p:cNvSpPr>
            <a:spLocks noGrp="1"/>
          </p:cNvSpPr>
          <p:nvPr>
            <p:ph type="sldNum" sz="quarter" idx="4"/>
          </p:nvPr>
        </p:nvSpPr>
        <p:spPr/>
        <p:txBody>
          <a:bodyPr/>
          <a:lstStyle/>
          <a:p>
            <a:fld id="{2CD36790-EF9F-4521-A783-189BE19EEE4B}" type="slidenum">
              <a:rPr lang="en-US" smtClean="0"/>
              <a:pPr/>
              <a:t>92</a:t>
            </a:fld>
            <a:endParaRPr lang="en-US"/>
          </a:p>
        </p:txBody>
      </p:sp>
    </p:spTree>
    <p:extLst>
      <p:ext uri="{BB962C8B-B14F-4D97-AF65-F5344CB8AC3E}">
        <p14:creationId xmlns:p14="http://schemas.microsoft.com/office/powerpoint/2010/main" val="14707010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Parsing/Serializing using Java</a:t>
            </a:r>
          </a:p>
        </p:txBody>
      </p:sp>
      <p:sp>
        <p:nvSpPr>
          <p:cNvPr id="5" name="Slide Number Placeholder 4"/>
          <p:cNvSpPr>
            <a:spLocks noGrp="1"/>
          </p:cNvSpPr>
          <p:nvPr>
            <p:ph type="sldNum" sz="quarter" idx="4"/>
          </p:nvPr>
        </p:nvSpPr>
        <p:spPr/>
        <p:txBody>
          <a:bodyPr/>
          <a:lstStyle/>
          <a:p>
            <a:fld id="{2CD36790-EF9F-4521-A783-189BE19EEE4B}" type="slidenum">
              <a:rPr lang="en-US" smtClean="0"/>
              <a:pPr/>
              <a:t>93</a:t>
            </a:fld>
            <a:endParaRPr lang="en-US"/>
          </a:p>
        </p:txBody>
      </p:sp>
      <p:sp>
        <p:nvSpPr>
          <p:cNvPr id="6" name="Rectangle 5"/>
          <p:cNvSpPr/>
          <p:nvPr/>
        </p:nvSpPr>
        <p:spPr>
          <a:xfrm>
            <a:off x="457200" y="1800285"/>
            <a:ext cx="8229600" cy="4524315"/>
          </a:xfrm>
          <a:prstGeom prst="rect">
            <a:avLst/>
          </a:prstGeom>
        </p:spPr>
        <p:txBody>
          <a:bodyPr wrap="square">
            <a:spAutoFit/>
          </a:bodyPr>
          <a:lstStyle/>
          <a:p>
            <a:r>
              <a:rPr lang="nl-NL" noProof="1">
                <a:solidFill>
                  <a:srgbClr val="000000"/>
                </a:solidFill>
                <a:highlight>
                  <a:srgbClr val="FFFFFF"/>
                </a:highlight>
                <a:latin typeface="Consolas"/>
              </a:rPr>
              <a:t>XmlParser xml = </a:t>
            </a:r>
            <a:r>
              <a:rPr lang="nl-NL" noProof="1">
                <a:solidFill>
                  <a:srgbClr val="0000FF"/>
                </a:solidFill>
                <a:highlight>
                  <a:srgbClr val="FFFFFF"/>
                </a:highlight>
                <a:latin typeface="Consolas"/>
              </a:rPr>
              <a:t>new</a:t>
            </a:r>
            <a:r>
              <a:rPr lang="nl-NL" noProof="1">
                <a:solidFill>
                  <a:srgbClr val="000000"/>
                </a:solidFill>
                <a:highlight>
                  <a:srgbClr val="FFFFFF"/>
                </a:highlight>
                <a:latin typeface="Consolas"/>
              </a:rPr>
              <a:t> XmlParser();</a:t>
            </a:r>
          </a:p>
          <a:p>
            <a:endParaRPr lang="nl-NL" noProof="1">
              <a:solidFill>
                <a:srgbClr val="000000"/>
              </a:solidFill>
              <a:highlight>
                <a:srgbClr val="FFFFFF"/>
              </a:highlight>
              <a:latin typeface="Consolas"/>
            </a:endParaRPr>
          </a:p>
          <a:p>
            <a:r>
              <a:rPr lang="en-US" noProof="1">
                <a:solidFill>
                  <a:srgbClr val="2B91AF"/>
                </a:solidFill>
                <a:highlight>
                  <a:srgbClr val="FFFFFF"/>
                </a:highlight>
                <a:latin typeface="Consolas"/>
              </a:rPr>
              <a:t>Observation</a:t>
            </a:r>
            <a:r>
              <a:rPr lang="en-US" noProof="1">
                <a:solidFill>
                  <a:srgbClr val="000000"/>
                </a:solidFill>
                <a:highlight>
                  <a:srgbClr val="FFFFFF"/>
                </a:highlight>
                <a:latin typeface="Consolas"/>
              </a:rPr>
              <a:t> obs = (</a:t>
            </a:r>
            <a:r>
              <a:rPr lang="en-US" noProof="1">
                <a:solidFill>
                  <a:srgbClr val="2B91AF"/>
                </a:solidFill>
                <a:highlight>
                  <a:srgbClr val="FFFFFF"/>
                </a:highlight>
                <a:latin typeface="Consolas"/>
              </a:rPr>
              <a:t>Observation</a:t>
            </a:r>
            <a:r>
              <a:rPr lang="en-US" noProof="1">
                <a:solidFill>
                  <a:srgbClr val="000000"/>
                </a:solidFill>
                <a:highlight>
                  <a:srgbClr val="FFFFFF"/>
                </a:highlight>
                <a:latin typeface="Consolas"/>
              </a:rPr>
              <a:t>)xml.parse(</a:t>
            </a:r>
            <a:r>
              <a:rPr lang="en-US" noProof="1">
                <a:solidFill>
                  <a:srgbClr val="0000FF"/>
                </a:solidFill>
                <a:highlight>
                  <a:srgbClr val="FFFFFF"/>
                </a:highlight>
                <a:latin typeface="Consolas"/>
              </a:rPr>
              <a:t>new</a:t>
            </a:r>
            <a:r>
              <a:rPr lang="en-US" noProof="1">
                <a:solidFill>
                  <a:srgbClr val="000000"/>
                </a:solidFill>
                <a:highlight>
                  <a:srgbClr val="FFFFFF"/>
                </a:highlight>
                <a:latin typeface="Consolas"/>
              </a:rPr>
              <a:t> 			FileInputStream(“observation.xml"));</a:t>
            </a:r>
          </a:p>
          <a:p>
            <a:endParaRPr lang="nl-NL" noProof="1">
              <a:solidFill>
                <a:srgbClr val="000000"/>
              </a:solidFill>
              <a:highlight>
                <a:srgbClr val="FFFFFF"/>
              </a:highlight>
              <a:latin typeface="Consolas"/>
            </a:endParaRPr>
          </a:p>
          <a:p>
            <a:r>
              <a:rPr lang="nl-NL" noProof="1">
                <a:solidFill>
                  <a:srgbClr val="000000"/>
                </a:solidFill>
                <a:highlight>
                  <a:srgbClr val="FFFFFF"/>
                </a:highlight>
                <a:latin typeface="Consolas"/>
              </a:rPr>
              <a:t>obs.setStatusSimple(</a:t>
            </a:r>
            <a:r>
              <a:rPr lang="nl-NL" noProof="1">
                <a:solidFill>
                  <a:srgbClr val="2B91AF"/>
                </a:solidFill>
                <a:highlight>
                  <a:srgbClr val="FFFFFF"/>
                </a:highlight>
                <a:latin typeface="Consolas"/>
              </a:rPr>
              <a:t>ObservationStatus</a:t>
            </a:r>
            <a:r>
              <a:rPr lang="nl-NL" noProof="1">
                <a:solidFill>
                  <a:srgbClr val="000000"/>
                </a:solidFill>
                <a:highlight>
                  <a:srgbClr val="FFFFFF"/>
                </a:highlight>
                <a:latin typeface="Consolas"/>
              </a:rPr>
              <a:t>.amended);</a:t>
            </a:r>
          </a:p>
          <a:p>
            <a:endParaRPr lang="nl-NL" noProof="1">
              <a:solidFill>
                <a:srgbClr val="000000"/>
              </a:solidFill>
              <a:highlight>
                <a:srgbClr val="FFFFFF"/>
              </a:highlight>
              <a:latin typeface="Consolas"/>
            </a:endParaRPr>
          </a:p>
          <a:p>
            <a:r>
              <a:rPr lang="nl-NL" noProof="1">
                <a:solidFill>
                  <a:srgbClr val="2B91AF"/>
                </a:solidFill>
                <a:highlight>
                  <a:srgbClr val="FFFFFF"/>
                </a:highlight>
                <a:latin typeface="Consolas"/>
              </a:rPr>
              <a:t>Quantity</a:t>
            </a:r>
            <a:r>
              <a:rPr lang="nl-NL" noProof="1">
                <a:solidFill>
                  <a:srgbClr val="000000"/>
                </a:solidFill>
                <a:highlight>
                  <a:srgbClr val="FFFFFF"/>
                </a:highlight>
                <a:latin typeface="Consolas"/>
              </a:rPr>
              <a:t> newValue = </a:t>
            </a:r>
            <a:r>
              <a:rPr lang="nl-NL" noProof="1">
                <a:solidFill>
                  <a:srgbClr val="0000FF"/>
                </a:solidFill>
                <a:highlight>
                  <a:srgbClr val="FFFFFF"/>
                </a:highlight>
                <a:latin typeface="Consolas"/>
              </a:rPr>
              <a:t>new</a:t>
            </a:r>
            <a:r>
              <a:rPr lang="nl-NL" noProof="1">
                <a:solidFill>
                  <a:srgbClr val="000000"/>
                </a:solidFill>
                <a:highlight>
                  <a:srgbClr val="FFFFFF"/>
                </a:highlight>
                <a:latin typeface="Consolas"/>
              </a:rPr>
              <a:t> </a:t>
            </a:r>
            <a:r>
              <a:rPr lang="nl-NL" noProof="1">
                <a:solidFill>
                  <a:srgbClr val="2B91AF"/>
                </a:solidFill>
                <a:highlight>
                  <a:srgbClr val="FFFFFF"/>
                </a:highlight>
                <a:latin typeface="Consolas"/>
              </a:rPr>
              <a:t>Quantity</a:t>
            </a:r>
            <a:r>
              <a:rPr lang="nl-NL" noProof="1">
                <a:solidFill>
                  <a:srgbClr val="000000"/>
                </a:solidFill>
                <a:highlight>
                  <a:srgbClr val="FFFFFF"/>
                </a:highlight>
                <a:latin typeface="Consolas"/>
              </a:rPr>
              <a:t>();</a:t>
            </a:r>
          </a:p>
          <a:p>
            <a:r>
              <a:rPr lang="nl-NL" noProof="1">
                <a:solidFill>
                  <a:srgbClr val="000000"/>
                </a:solidFill>
                <a:highlight>
                  <a:srgbClr val="FFFFFF"/>
                </a:highlight>
                <a:latin typeface="Consolas"/>
              </a:rPr>
              <a:t>newValue.setValueSimple(</a:t>
            </a:r>
            <a:r>
              <a:rPr lang="nl-NL" noProof="1">
                <a:solidFill>
                  <a:srgbClr val="0000FF"/>
                </a:solidFill>
                <a:highlight>
                  <a:srgbClr val="FFFFFF"/>
                </a:highlight>
                <a:latin typeface="Consolas"/>
              </a:rPr>
              <a:t>new</a:t>
            </a:r>
            <a:r>
              <a:rPr lang="nl-NL" noProof="1">
                <a:solidFill>
                  <a:srgbClr val="000000"/>
                </a:solidFill>
                <a:highlight>
                  <a:srgbClr val="FFFFFF"/>
                </a:highlight>
                <a:latin typeface="Consolas"/>
              </a:rPr>
              <a:t> BigDecimal(40));   newValue.setUnitsSimple(</a:t>
            </a:r>
            <a:r>
              <a:rPr lang="nl-NL" noProof="1">
                <a:solidFill>
                  <a:srgbClr val="A31515"/>
                </a:solidFill>
                <a:highlight>
                  <a:srgbClr val="FFFFFF"/>
                </a:highlight>
                <a:latin typeface="Consolas"/>
              </a:rPr>
              <a:t>"g"</a:t>
            </a:r>
            <a:r>
              <a:rPr lang="nl-NL" noProof="1">
                <a:solidFill>
                  <a:srgbClr val="000000"/>
                </a:solidFill>
                <a:highlight>
                  <a:srgbClr val="FFFFFF"/>
                </a:highlight>
                <a:latin typeface="Consolas"/>
              </a:rPr>
              <a:t>);</a:t>
            </a:r>
          </a:p>
          <a:p>
            <a:r>
              <a:rPr lang="nl-NL" noProof="1">
                <a:solidFill>
                  <a:srgbClr val="000000"/>
                </a:solidFill>
                <a:highlight>
                  <a:srgbClr val="FFFFFF"/>
                </a:highlight>
                <a:latin typeface="Consolas"/>
              </a:rPr>
              <a:t>obs.setValue( newValue );</a:t>
            </a:r>
          </a:p>
          <a:p>
            <a:endParaRPr lang="nl-NL" noProof="1">
              <a:solidFill>
                <a:srgbClr val="000000"/>
              </a:solidFill>
              <a:highlight>
                <a:srgbClr val="FFFFFF"/>
              </a:highlight>
              <a:latin typeface="Consolas"/>
            </a:endParaRPr>
          </a:p>
          <a:p>
            <a:r>
              <a:rPr lang="nl-NL" noProof="1">
                <a:solidFill>
                  <a:srgbClr val="000000"/>
                </a:solidFill>
                <a:highlight>
                  <a:srgbClr val="FFFFFF"/>
                </a:highlight>
                <a:latin typeface="Consolas"/>
              </a:rPr>
              <a:t>ByteArrayOutputStream bos = </a:t>
            </a:r>
            <a:r>
              <a:rPr lang="nl-NL" noProof="1">
                <a:solidFill>
                  <a:srgbClr val="0000FF"/>
                </a:solidFill>
                <a:highlight>
                  <a:srgbClr val="FFFFFF"/>
                </a:highlight>
                <a:latin typeface="Consolas"/>
              </a:rPr>
              <a:t>new</a:t>
            </a:r>
            <a:r>
              <a:rPr lang="nl-NL" noProof="1">
                <a:solidFill>
                  <a:srgbClr val="000000"/>
                </a:solidFill>
                <a:highlight>
                  <a:srgbClr val="FFFFFF"/>
                </a:highlight>
                <a:latin typeface="Consolas"/>
              </a:rPr>
              <a:t> ByteArrayOutputStream();</a:t>
            </a:r>
          </a:p>
          <a:p>
            <a:r>
              <a:rPr lang="nl-NL" noProof="1">
                <a:solidFill>
                  <a:srgbClr val="000000"/>
                </a:solidFill>
                <a:highlight>
                  <a:srgbClr val="FFFFFF"/>
                </a:highlight>
                <a:latin typeface="Consolas"/>
              </a:rPr>
              <a:t>JsonComposer comp = </a:t>
            </a:r>
            <a:r>
              <a:rPr lang="nl-NL" noProof="1">
                <a:solidFill>
                  <a:srgbClr val="0000FF"/>
                </a:solidFill>
                <a:highlight>
                  <a:srgbClr val="FFFFFF"/>
                </a:highlight>
                <a:latin typeface="Consolas"/>
              </a:rPr>
              <a:t>new</a:t>
            </a:r>
            <a:r>
              <a:rPr lang="nl-NL" noProof="1">
                <a:solidFill>
                  <a:srgbClr val="000000"/>
                </a:solidFill>
                <a:highlight>
                  <a:srgbClr val="FFFFFF"/>
                </a:highlight>
                <a:latin typeface="Consolas"/>
              </a:rPr>
              <a:t> JsonComposer();</a:t>
            </a:r>
          </a:p>
          <a:p>
            <a:r>
              <a:rPr lang="nl-NL" noProof="1">
                <a:solidFill>
                  <a:srgbClr val="000000"/>
                </a:solidFill>
                <a:highlight>
                  <a:srgbClr val="FFFFFF"/>
                </a:highlight>
                <a:latin typeface="Consolas"/>
              </a:rPr>
              <a:t>comp.compose(bos, obs, </a:t>
            </a:r>
            <a:r>
              <a:rPr lang="nl-NL" noProof="1">
                <a:solidFill>
                  <a:srgbClr val="0000FF"/>
                </a:solidFill>
                <a:highlight>
                  <a:srgbClr val="FFFFFF"/>
                </a:highlight>
                <a:latin typeface="Consolas"/>
              </a:rPr>
              <a:t>true</a:t>
            </a:r>
            <a:r>
              <a:rPr lang="nl-NL" noProof="1">
                <a:solidFill>
                  <a:srgbClr val="000000"/>
                </a:solidFill>
                <a:highlight>
                  <a:srgbClr val="FFFFFF"/>
                </a:highlight>
                <a:latin typeface="Consolas"/>
              </a:rPr>
              <a:t>);</a:t>
            </a:r>
          </a:p>
          <a:p>
            <a:r>
              <a:rPr lang="nl-NL" noProof="1">
                <a:solidFill>
                  <a:srgbClr val="2B91AF"/>
                </a:solidFill>
                <a:highlight>
                  <a:srgbClr val="FFFFFF"/>
                </a:highlight>
                <a:latin typeface="Consolas"/>
              </a:rPr>
              <a:t>String</a:t>
            </a:r>
            <a:r>
              <a:rPr lang="nl-NL" noProof="1">
                <a:solidFill>
                  <a:srgbClr val="000000"/>
                </a:solidFill>
                <a:highlight>
                  <a:srgbClr val="FFFFFF"/>
                </a:highlight>
                <a:latin typeface="Consolas"/>
              </a:rPr>
              <a:t> json = bos.toString(</a:t>
            </a:r>
            <a:r>
              <a:rPr lang="nl-NL" noProof="1">
                <a:solidFill>
                  <a:srgbClr val="A31515"/>
                </a:solidFill>
                <a:highlight>
                  <a:srgbClr val="FFFFFF"/>
                </a:highlight>
                <a:latin typeface="Consolas"/>
              </a:rPr>
              <a:t>"UTF8"</a:t>
            </a:r>
            <a:r>
              <a:rPr lang="nl-NL" noProof="1">
                <a:solidFill>
                  <a:srgbClr val="000000"/>
                </a:solidFill>
                <a:highlight>
                  <a:srgbClr val="FFFFFF"/>
                </a:highlight>
                <a:latin typeface="Consolas"/>
              </a:rPr>
              <a:t>);</a:t>
            </a:r>
            <a:endParaRPr lang="nl-NL" noProof="1"/>
          </a:p>
        </p:txBody>
      </p:sp>
    </p:spTree>
    <p:extLst>
      <p:ext uri="{BB962C8B-B14F-4D97-AF65-F5344CB8AC3E}">
        <p14:creationId xmlns:p14="http://schemas.microsoft.com/office/powerpoint/2010/main" val="82679844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Using FHIR Client in C#</a:t>
            </a:r>
          </a:p>
        </p:txBody>
      </p:sp>
      <p:sp>
        <p:nvSpPr>
          <p:cNvPr id="3" name="Slide Number Placeholder 2"/>
          <p:cNvSpPr>
            <a:spLocks noGrp="1"/>
          </p:cNvSpPr>
          <p:nvPr>
            <p:ph type="sldNum" sz="quarter" idx="4"/>
          </p:nvPr>
        </p:nvSpPr>
        <p:spPr/>
        <p:txBody>
          <a:bodyPr/>
          <a:lstStyle/>
          <a:p>
            <a:fld id="{5CC3E5C4-3E2B-40F1-9F2B-C46CEB0C88DF}" type="slidenum">
              <a:rPr lang="en-CA" smtClean="0"/>
              <a:pPr/>
              <a:t>94</a:t>
            </a:fld>
            <a:endParaRPr lang="en-CA"/>
          </a:p>
        </p:txBody>
      </p:sp>
      <p:sp>
        <p:nvSpPr>
          <p:cNvPr id="5" name="Rectangle 4"/>
          <p:cNvSpPr/>
          <p:nvPr/>
        </p:nvSpPr>
        <p:spPr>
          <a:xfrm>
            <a:off x="533400" y="1905000"/>
            <a:ext cx="7772400" cy="4524315"/>
          </a:xfrm>
          <a:prstGeom prst="rect">
            <a:avLst/>
          </a:prstGeom>
        </p:spPr>
        <p:txBody>
          <a:bodyPr wrap="square">
            <a:spAutoFit/>
          </a:bodyPr>
          <a:lstStyle/>
          <a:p>
            <a:r>
              <a:rPr lang="nl-NL" sz="2400" noProof="1">
                <a:solidFill>
                  <a:srgbClr val="0000FF"/>
                </a:solidFill>
                <a:highlight>
                  <a:srgbClr val="FFFFFF"/>
                </a:highlight>
                <a:latin typeface="Consolas"/>
              </a:rPr>
              <a:t>var</a:t>
            </a:r>
            <a:r>
              <a:rPr lang="nl-NL" sz="2400" noProof="1">
                <a:solidFill>
                  <a:srgbClr val="000000"/>
                </a:solidFill>
                <a:highlight>
                  <a:srgbClr val="FFFFFF"/>
                </a:highlight>
                <a:latin typeface="Consolas"/>
              </a:rPr>
              <a:t> client = </a:t>
            </a:r>
            <a:r>
              <a:rPr lang="nl-NL" sz="2400" noProof="1">
                <a:solidFill>
                  <a:srgbClr val="0000FF"/>
                </a:solidFill>
                <a:highlight>
                  <a:srgbClr val="FFFFFF"/>
                </a:highlight>
                <a:latin typeface="Consolas"/>
              </a:rPr>
              <a:t>new</a:t>
            </a:r>
            <a:r>
              <a:rPr lang="nl-NL" sz="2400" noProof="1">
                <a:solidFill>
                  <a:srgbClr val="000000"/>
                </a:solidFill>
                <a:highlight>
                  <a:srgbClr val="FFFFFF"/>
                </a:highlight>
                <a:latin typeface="Consolas"/>
              </a:rPr>
              <a:t> </a:t>
            </a:r>
            <a:r>
              <a:rPr lang="nl-NL" sz="2400" noProof="1">
                <a:solidFill>
                  <a:srgbClr val="2B91AF"/>
                </a:solidFill>
                <a:highlight>
                  <a:srgbClr val="FFFFFF"/>
                </a:highlight>
                <a:latin typeface="Consolas"/>
              </a:rPr>
              <a:t>FhirClient</a:t>
            </a:r>
            <a:r>
              <a:rPr lang="nl-NL" sz="2400" noProof="1">
                <a:solidFill>
                  <a:srgbClr val="000000"/>
                </a:solidFill>
                <a:highlight>
                  <a:srgbClr val="FFFFFF"/>
                </a:highlight>
                <a:latin typeface="Consolas"/>
              </a:rPr>
              <a:t>( </a:t>
            </a:r>
          </a:p>
          <a:p>
            <a:r>
              <a:rPr lang="nl-NL" sz="2400" noProof="1">
                <a:solidFill>
                  <a:srgbClr val="000000"/>
                </a:solidFill>
                <a:highlight>
                  <a:srgbClr val="FFFFFF"/>
                </a:highlight>
                <a:latin typeface="Consolas"/>
              </a:rPr>
              <a:t>	</a:t>
            </a:r>
            <a:r>
              <a:rPr lang="nl-NL" sz="2400" noProof="1">
                <a:solidFill>
                  <a:srgbClr val="0000FF"/>
                </a:solidFill>
                <a:highlight>
                  <a:srgbClr val="FFFFFF"/>
                </a:highlight>
                <a:latin typeface="Consolas"/>
              </a:rPr>
              <a:t>new</a:t>
            </a:r>
            <a:r>
              <a:rPr lang="nl-NL" sz="2400" noProof="1">
                <a:solidFill>
                  <a:srgbClr val="000000"/>
                </a:solidFill>
                <a:highlight>
                  <a:srgbClr val="FFFFFF"/>
                </a:highlight>
                <a:latin typeface="Consolas"/>
              </a:rPr>
              <a:t> </a:t>
            </a:r>
            <a:r>
              <a:rPr lang="nl-NL" sz="2400" noProof="1">
                <a:solidFill>
                  <a:srgbClr val="2B91AF"/>
                </a:solidFill>
                <a:highlight>
                  <a:srgbClr val="FFFFFF"/>
                </a:highlight>
                <a:latin typeface="Consolas"/>
              </a:rPr>
              <a:t>Uri</a:t>
            </a:r>
            <a:r>
              <a:rPr lang="nl-NL" sz="2400" noProof="1">
                <a:solidFill>
                  <a:srgbClr val="000000"/>
                </a:solidFill>
                <a:highlight>
                  <a:srgbClr val="FFFFFF"/>
                </a:highlight>
                <a:latin typeface="Consolas"/>
              </a:rPr>
              <a:t>(</a:t>
            </a:r>
            <a:r>
              <a:rPr lang="nl-NL" sz="2400" noProof="1">
                <a:solidFill>
                  <a:srgbClr val="A31515"/>
                </a:solidFill>
                <a:highlight>
                  <a:srgbClr val="FFFFFF"/>
                </a:highlight>
                <a:latin typeface="Consolas"/>
              </a:rPr>
              <a:t>"https://fhir.com/svc/fhir"</a:t>
            </a:r>
            <a:r>
              <a:rPr lang="nl-NL" sz="2400" noProof="1">
                <a:solidFill>
                  <a:srgbClr val="000000"/>
                </a:solidFill>
                <a:highlight>
                  <a:srgbClr val="FFFFFF"/>
                </a:highlight>
                <a:latin typeface="Consolas"/>
              </a:rPr>
              <a:t>));</a:t>
            </a:r>
          </a:p>
          <a:p>
            <a:endParaRPr lang="nl-NL" sz="2400" noProof="1">
              <a:solidFill>
                <a:srgbClr val="000000"/>
              </a:solidFill>
              <a:highlight>
                <a:srgbClr val="FFFFFF"/>
              </a:highlight>
              <a:latin typeface="Consolas"/>
            </a:endParaRPr>
          </a:p>
          <a:p>
            <a:r>
              <a:rPr lang="en-US" sz="2400" noProof="1">
                <a:solidFill>
                  <a:srgbClr val="008000"/>
                </a:solidFill>
                <a:highlight>
                  <a:srgbClr val="FFFFFF"/>
                </a:highlight>
                <a:latin typeface="Consolas"/>
              </a:rPr>
              <a:t>// NB: patient is a ResourceEntry&lt;Patient&gt;, // not a Patient</a:t>
            </a:r>
            <a:endParaRPr lang="en-US" sz="2400" noProof="1">
              <a:solidFill>
                <a:srgbClr val="000000"/>
              </a:solidFill>
              <a:highlight>
                <a:srgbClr val="FFFFFF"/>
              </a:highlight>
              <a:latin typeface="Consolas"/>
            </a:endParaRPr>
          </a:p>
          <a:p>
            <a:r>
              <a:rPr lang="nl-NL" sz="2400" noProof="1">
                <a:solidFill>
                  <a:srgbClr val="0000FF"/>
                </a:solidFill>
                <a:highlight>
                  <a:srgbClr val="FFFFFF"/>
                </a:highlight>
                <a:latin typeface="Consolas"/>
              </a:rPr>
              <a:t>var</a:t>
            </a:r>
            <a:r>
              <a:rPr lang="nl-NL" sz="2400" noProof="1">
                <a:solidFill>
                  <a:srgbClr val="000000"/>
                </a:solidFill>
                <a:highlight>
                  <a:srgbClr val="FFFFFF"/>
                </a:highlight>
                <a:latin typeface="Consolas"/>
              </a:rPr>
              <a:t> patEntry = client.Read&lt;</a:t>
            </a:r>
            <a:r>
              <a:rPr lang="nl-NL" sz="2400" noProof="1">
                <a:solidFill>
                  <a:srgbClr val="2B91AF"/>
                </a:solidFill>
                <a:highlight>
                  <a:srgbClr val="FFFFFF"/>
                </a:highlight>
                <a:latin typeface="Consolas"/>
              </a:rPr>
              <a:t>Patient</a:t>
            </a:r>
            <a:r>
              <a:rPr lang="nl-NL" sz="2400" noProof="1">
                <a:solidFill>
                  <a:srgbClr val="000000"/>
                </a:solidFill>
                <a:highlight>
                  <a:srgbClr val="FFFFFF"/>
                </a:highlight>
                <a:latin typeface="Consolas"/>
              </a:rPr>
              <a:t>&gt;(</a:t>
            </a:r>
            <a:r>
              <a:rPr lang="nl-NL" sz="2400" noProof="1">
                <a:solidFill>
                  <a:srgbClr val="A31515"/>
                </a:solidFill>
                <a:highlight>
                  <a:srgbClr val="FFFFFF"/>
                </a:highlight>
                <a:latin typeface="Consolas"/>
              </a:rPr>
              <a:t>"1"</a:t>
            </a:r>
            <a:r>
              <a:rPr lang="nl-NL" sz="2400" noProof="1">
                <a:solidFill>
                  <a:srgbClr val="000000"/>
                </a:solidFill>
                <a:highlight>
                  <a:srgbClr val="FFFFFF"/>
                </a:highlight>
                <a:latin typeface="Consolas"/>
              </a:rPr>
              <a:t>);</a:t>
            </a:r>
          </a:p>
          <a:p>
            <a:r>
              <a:rPr lang="nl-NL" sz="2400" noProof="1">
                <a:solidFill>
                  <a:srgbClr val="0000FF"/>
                </a:solidFill>
                <a:highlight>
                  <a:srgbClr val="FFFFFF"/>
                </a:highlight>
                <a:latin typeface="Consolas"/>
              </a:rPr>
              <a:t>var</a:t>
            </a:r>
            <a:r>
              <a:rPr lang="nl-NL" sz="2400" noProof="1">
                <a:solidFill>
                  <a:srgbClr val="000000"/>
                </a:solidFill>
                <a:highlight>
                  <a:srgbClr val="FFFFFF"/>
                </a:highlight>
                <a:latin typeface="Consolas"/>
              </a:rPr>
              <a:t> pat = patEntry.Resource;</a:t>
            </a:r>
          </a:p>
          <a:p>
            <a:r>
              <a:rPr lang="nl-NL" sz="2400" noProof="1">
                <a:solidFill>
                  <a:srgbClr val="000000"/>
                </a:solidFill>
                <a:highlight>
                  <a:srgbClr val="FFFFFF"/>
                </a:highlight>
                <a:latin typeface="Consolas"/>
              </a:rPr>
              <a:t>            pat.Name.Add(</a:t>
            </a:r>
            <a:r>
              <a:rPr lang="nl-NL" sz="2400" noProof="1">
                <a:solidFill>
                  <a:srgbClr val="2B91AF"/>
                </a:solidFill>
                <a:highlight>
                  <a:srgbClr val="FFFFFF"/>
                </a:highlight>
                <a:latin typeface="Consolas"/>
              </a:rPr>
              <a:t>HumanName</a:t>
            </a:r>
            <a:r>
              <a:rPr lang="nl-NL" sz="2400" noProof="1">
                <a:solidFill>
                  <a:srgbClr val="000000"/>
                </a:solidFill>
                <a:highlight>
                  <a:srgbClr val="FFFFFF"/>
                </a:highlight>
                <a:latin typeface="Consolas"/>
              </a:rPr>
              <a:t>.ForFamily(</a:t>
            </a:r>
            <a:r>
              <a:rPr lang="nl-NL" sz="2400" noProof="1">
                <a:solidFill>
                  <a:srgbClr val="A31515"/>
                </a:solidFill>
                <a:highlight>
                  <a:srgbClr val="FFFFFF"/>
                </a:highlight>
                <a:latin typeface="Consolas"/>
              </a:rPr>
              <a:t>"Kramer"</a:t>
            </a:r>
            <a:r>
              <a:rPr lang="nl-NL" sz="2400" noProof="1">
                <a:solidFill>
                  <a:srgbClr val="000000"/>
                </a:solidFill>
                <a:highlight>
                  <a:srgbClr val="FFFFFF"/>
                </a:highlight>
                <a:latin typeface="Consolas"/>
              </a:rPr>
              <a:t>)</a:t>
            </a:r>
          </a:p>
          <a:p>
            <a:r>
              <a:rPr lang="nl-NL" sz="2400" noProof="1">
                <a:solidFill>
                  <a:srgbClr val="000000"/>
                </a:solidFill>
                <a:highlight>
                  <a:srgbClr val="FFFFFF"/>
                </a:highlight>
                <a:latin typeface="Consolas"/>
              </a:rPr>
              <a:t>		.WithGiven(</a:t>
            </a:r>
            <a:r>
              <a:rPr lang="nl-NL" sz="2400" noProof="1">
                <a:solidFill>
                  <a:srgbClr val="A31515"/>
                </a:solidFill>
                <a:highlight>
                  <a:srgbClr val="FFFFFF"/>
                </a:highlight>
                <a:latin typeface="Consolas"/>
              </a:rPr>
              <a:t>"Ewout"</a:t>
            </a:r>
            <a:r>
              <a:rPr lang="nl-NL" sz="2400" noProof="1">
                <a:solidFill>
                  <a:srgbClr val="000000"/>
                </a:solidFill>
                <a:highlight>
                  <a:srgbClr val="FFFFFF"/>
                </a:highlight>
                <a:latin typeface="Consolas"/>
              </a:rPr>
              <a:t>));</a:t>
            </a:r>
          </a:p>
          <a:p>
            <a:endParaRPr lang="nl-NL" sz="2400" noProof="1">
              <a:solidFill>
                <a:srgbClr val="000000"/>
              </a:solidFill>
              <a:highlight>
                <a:srgbClr val="FFFFFF"/>
              </a:highlight>
              <a:latin typeface="Consolas"/>
            </a:endParaRPr>
          </a:p>
          <a:p>
            <a:r>
              <a:rPr lang="nl-NL" sz="2400" noProof="1">
                <a:solidFill>
                  <a:srgbClr val="000000"/>
                </a:solidFill>
                <a:highlight>
                  <a:srgbClr val="FFFFFF"/>
                </a:highlight>
                <a:latin typeface="Consolas"/>
              </a:rPr>
              <a:t>client.Update&lt;</a:t>
            </a:r>
            <a:r>
              <a:rPr lang="nl-NL" sz="2400" noProof="1">
                <a:solidFill>
                  <a:srgbClr val="2B91AF"/>
                </a:solidFill>
                <a:highlight>
                  <a:srgbClr val="FFFFFF"/>
                </a:highlight>
                <a:latin typeface="Consolas"/>
              </a:rPr>
              <a:t>Patient</a:t>
            </a:r>
            <a:r>
              <a:rPr lang="nl-NL" sz="2400" noProof="1">
                <a:solidFill>
                  <a:srgbClr val="000000"/>
                </a:solidFill>
                <a:highlight>
                  <a:srgbClr val="FFFFFF"/>
                </a:highlight>
                <a:latin typeface="Consolas"/>
              </a:rPr>
              <a:t>&gt;(patEntry);</a:t>
            </a:r>
            <a:endParaRPr lang="nl-NL" sz="2400" noProof="1"/>
          </a:p>
        </p:txBody>
      </p:sp>
    </p:spTree>
    <p:extLst>
      <p:ext uri="{BB962C8B-B14F-4D97-AF65-F5344CB8AC3E}">
        <p14:creationId xmlns:p14="http://schemas.microsoft.com/office/powerpoint/2010/main" val="266341997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Using FHIR Client in Java</a:t>
            </a:r>
          </a:p>
        </p:txBody>
      </p:sp>
      <p:sp>
        <p:nvSpPr>
          <p:cNvPr id="3" name="Slide Number Placeholder 2"/>
          <p:cNvSpPr>
            <a:spLocks noGrp="1"/>
          </p:cNvSpPr>
          <p:nvPr>
            <p:ph type="sldNum" sz="quarter" idx="4"/>
          </p:nvPr>
        </p:nvSpPr>
        <p:spPr/>
        <p:txBody>
          <a:bodyPr/>
          <a:lstStyle/>
          <a:p>
            <a:fld id="{5CC3E5C4-3E2B-40F1-9F2B-C46CEB0C88DF}" type="slidenum">
              <a:rPr lang="en-CA" smtClean="0"/>
              <a:pPr/>
              <a:t>95</a:t>
            </a:fld>
            <a:endParaRPr lang="en-CA"/>
          </a:p>
        </p:txBody>
      </p:sp>
      <p:sp>
        <p:nvSpPr>
          <p:cNvPr id="5" name="Rectangle 4"/>
          <p:cNvSpPr/>
          <p:nvPr/>
        </p:nvSpPr>
        <p:spPr>
          <a:xfrm>
            <a:off x="609600" y="1828800"/>
            <a:ext cx="7924800" cy="4524315"/>
          </a:xfrm>
          <a:prstGeom prst="rect">
            <a:avLst/>
          </a:prstGeom>
        </p:spPr>
        <p:txBody>
          <a:bodyPr wrap="square">
            <a:spAutoFit/>
          </a:bodyPr>
          <a:lstStyle/>
          <a:p>
            <a:r>
              <a:rPr lang="nl-NL" sz="2400" noProof="1"/>
              <a:t>FHIRClient client = </a:t>
            </a:r>
            <a:r>
              <a:rPr lang="nl-NL" sz="2400" b="1" noProof="1"/>
              <a:t>new FHIRSimpleClient();</a:t>
            </a:r>
          </a:p>
          <a:p>
            <a:r>
              <a:rPr lang="nl-NL" sz="2400" noProof="1"/>
              <a:t>client.initialize("https://spark.furore.com/fhir");</a:t>
            </a:r>
          </a:p>
          <a:p>
            <a:endParaRPr lang="nl-NL" sz="2400" noProof="1"/>
          </a:p>
          <a:p>
            <a:r>
              <a:rPr lang="nl-NL" sz="2400" noProof="1"/>
              <a:t>AtomEntry&lt;Patient&gt; pe = client.read(Patient.</a:t>
            </a:r>
            <a:r>
              <a:rPr lang="nl-NL" sz="2400" b="1" noProof="1"/>
              <a:t>class, "1");</a:t>
            </a:r>
          </a:p>
          <a:p>
            <a:r>
              <a:rPr lang="nl-NL" sz="2400" noProof="1"/>
              <a:t>Patient p = pe.getResource();</a:t>
            </a:r>
          </a:p>
          <a:p>
            <a:endParaRPr lang="nl-NL" sz="2400" noProof="1"/>
          </a:p>
          <a:p>
            <a:r>
              <a:rPr lang="nl-NL" sz="2400" noProof="1"/>
              <a:t>HumanName hn = </a:t>
            </a:r>
            <a:r>
              <a:rPr lang="nl-NL" sz="2400" b="1" noProof="1"/>
              <a:t>new HumanName();</a:t>
            </a:r>
          </a:p>
          <a:p>
            <a:r>
              <a:rPr lang="nl-NL" sz="2400" noProof="1"/>
              <a:t>hn.getFamily().add(Factory.</a:t>
            </a:r>
            <a:r>
              <a:rPr lang="nl-NL" sz="2400" i="1" noProof="1"/>
              <a:t>newString_("Kramer"));</a:t>
            </a:r>
          </a:p>
          <a:p>
            <a:r>
              <a:rPr lang="nl-NL" sz="2400" noProof="1"/>
              <a:t>hn.getGiven().add(Factory.</a:t>
            </a:r>
            <a:r>
              <a:rPr lang="nl-NL" sz="2400" i="1" noProof="1"/>
              <a:t>newString_("Ewout"));</a:t>
            </a:r>
          </a:p>
          <a:p>
            <a:r>
              <a:rPr lang="nl-NL" sz="2400" noProof="1"/>
              <a:t>p.getName().add(hn);</a:t>
            </a:r>
          </a:p>
          <a:p>
            <a:endParaRPr lang="nl-NL" sz="2400" noProof="1"/>
          </a:p>
          <a:p>
            <a:r>
              <a:rPr lang="nl-NL" sz="2400" noProof="1"/>
              <a:t>client.update(Patient.</a:t>
            </a:r>
            <a:r>
              <a:rPr lang="nl-NL" sz="2400" b="1" noProof="1"/>
              <a:t>class, p, "1");</a:t>
            </a:r>
            <a:endParaRPr lang="nl-NL" sz="2400" noProof="1"/>
          </a:p>
        </p:txBody>
      </p:sp>
    </p:spTree>
    <p:extLst>
      <p:ext uri="{BB962C8B-B14F-4D97-AF65-F5344CB8AC3E}">
        <p14:creationId xmlns:p14="http://schemas.microsoft.com/office/powerpoint/2010/main" val="344563900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noProof="0" dirty="0"/>
              <a:t>Profiled FHIR</a:t>
            </a:r>
          </a:p>
        </p:txBody>
      </p:sp>
      <p:sp>
        <p:nvSpPr>
          <p:cNvPr id="2" name="Text Placeholder 1"/>
          <p:cNvSpPr>
            <a:spLocks noGrp="1"/>
          </p:cNvSpPr>
          <p:nvPr>
            <p:ph type="body" idx="1"/>
          </p:nvPr>
        </p:nvSpPr>
        <p:spPr/>
        <p:txBody>
          <a:bodyPr/>
          <a:lstStyle/>
          <a:p>
            <a:pPr lvl="0"/>
            <a:endParaRPr lang="en-CA" dirty="0"/>
          </a:p>
        </p:txBody>
      </p:sp>
    </p:spTree>
    <p:extLst>
      <p:ext uri="{BB962C8B-B14F-4D97-AF65-F5344CB8AC3E}">
        <p14:creationId xmlns:p14="http://schemas.microsoft.com/office/powerpoint/2010/main" val="37056649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noProof="0" dirty="0"/>
              <a:t>Profile-less FHIR</a:t>
            </a:r>
          </a:p>
        </p:txBody>
      </p:sp>
      <p:sp>
        <p:nvSpPr>
          <p:cNvPr id="3" name="Text Placeholder 2"/>
          <p:cNvSpPr>
            <a:spLocks noGrp="1"/>
          </p:cNvSpPr>
          <p:nvPr>
            <p:ph idx="1"/>
          </p:nvPr>
        </p:nvSpPr>
        <p:spPr/>
        <p:txBody>
          <a:bodyPr/>
          <a:lstStyle/>
          <a:p>
            <a:pPr lvl="0"/>
            <a:r>
              <a:rPr lang="en-US" sz="2800" dirty="0"/>
              <a:t>You don’t need profiles to interoperate with FHIR</a:t>
            </a:r>
          </a:p>
          <a:p>
            <a:pPr lvl="1"/>
            <a:r>
              <a:rPr lang="en-US" sz="2400" dirty="0"/>
              <a:t>Resources are “discrete” enough that mechanism to populate most elements is clear</a:t>
            </a:r>
          </a:p>
          <a:p>
            <a:r>
              <a:rPr lang="en-US" sz="2800" dirty="0"/>
              <a:t>Approach</a:t>
            </a:r>
          </a:p>
          <a:p>
            <a:pPr lvl="1"/>
            <a:r>
              <a:rPr lang="en-US" sz="2400" dirty="0"/>
              <a:t>Populate/consume all elements you know, use HL7 or country-standard extensions for extras</a:t>
            </a:r>
          </a:p>
          <a:p>
            <a:pPr lvl="1"/>
            <a:r>
              <a:rPr lang="en-US" sz="2400" dirty="0"/>
              <a:t>Map to/from “recommended” terminologies as much as possible, populate </a:t>
            </a:r>
            <a:r>
              <a:rPr lang="en-US" sz="2400" dirty="0" err="1"/>
              <a:t>CodeableConcept.text</a:t>
            </a:r>
            <a:endParaRPr lang="en-US" sz="2400" dirty="0"/>
          </a:p>
          <a:p>
            <a:pPr lvl="1"/>
            <a:r>
              <a:rPr lang="en-US" sz="2400" dirty="0"/>
              <a:t>Expose capabilities in </a:t>
            </a:r>
            <a:r>
              <a:rPr lang="en-US" sz="2400" dirty="0" err="1"/>
              <a:t>CapabilityStatement</a:t>
            </a:r>
            <a:r>
              <a:rPr lang="en-US" sz="2400" dirty="0"/>
              <a:t> resource</a:t>
            </a:r>
            <a:endParaRPr lang="en-CA" sz="2400" dirty="0"/>
          </a:p>
        </p:txBody>
      </p:sp>
    </p:spTree>
    <p:extLst>
      <p:ext uri="{BB962C8B-B14F-4D97-AF65-F5344CB8AC3E}">
        <p14:creationId xmlns:p14="http://schemas.microsoft.com/office/powerpoint/2010/main" val="396736698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need for Profiles</a:t>
            </a:r>
          </a:p>
        </p:txBody>
      </p:sp>
      <p:sp>
        <p:nvSpPr>
          <p:cNvPr id="3" name="Content Placeholder 2"/>
          <p:cNvSpPr>
            <a:spLocks noGrp="1"/>
          </p:cNvSpPr>
          <p:nvPr>
            <p:ph idx="1"/>
          </p:nvPr>
        </p:nvSpPr>
        <p:spPr/>
        <p:txBody>
          <a:bodyPr/>
          <a:lstStyle/>
          <a:p>
            <a:r>
              <a:rPr lang="en-US" dirty="0"/>
              <a:t>Many different contexts in healthcare, but a single set of Resources</a:t>
            </a:r>
          </a:p>
          <a:p>
            <a:r>
              <a:rPr lang="en-US" dirty="0"/>
              <a:t>Need to be able to describe restrictions based on use and context</a:t>
            </a:r>
          </a:p>
          <a:p>
            <a:r>
              <a:rPr lang="en-US" dirty="0"/>
              <a:t>Allow for these usage statements to:</a:t>
            </a:r>
          </a:p>
          <a:p>
            <a:pPr lvl="1"/>
            <a:r>
              <a:rPr lang="en-US" sz="2400" dirty="0"/>
              <a:t>Authored in a structured manner</a:t>
            </a:r>
          </a:p>
          <a:p>
            <a:pPr lvl="1"/>
            <a:r>
              <a:rPr lang="en-US" sz="2400" dirty="0"/>
              <a:t>Published in a repository</a:t>
            </a:r>
          </a:p>
          <a:p>
            <a:pPr lvl="1"/>
            <a:r>
              <a:rPr lang="en-US" sz="2400" dirty="0"/>
              <a:t>Used as the basis for validation, code, report and UI generation.</a:t>
            </a:r>
          </a:p>
        </p:txBody>
      </p:sp>
      <p:sp>
        <p:nvSpPr>
          <p:cNvPr id="4" name="Slide Number Placeholder 3"/>
          <p:cNvSpPr>
            <a:spLocks noGrp="1"/>
          </p:cNvSpPr>
          <p:nvPr>
            <p:ph type="sldNum" sz="quarter" idx="4"/>
          </p:nvPr>
        </p:nvSpPr>
        <p:spPr/>
        <p:txBody>
          <a:bodyPr/>
          <a:lstStyle/>
          <a:p>
            <a:fld id="{5CC3E5C4-3E2B-40F1-9F2B-C46CEB0C88DF}" type="slidenum">
              <a:rPr lang="en-CA" smtClean="0"/>
              <a:pPr/>
              <a:t>98</a:t>
            </a:fld>
            <a:endParaRPr lang="en-CA" dirty="0"/>
          </a:p>
        </p:txBody>
      </p:sp>
    </p:spTree>
    <p:extLst>
      <p:ext uri="{BB962C8B-B14F-4D97-AF65-F5344CB8AC3E}">
        <p14:creationId xmlns:p14="http://schemas.microsoft.com/office/powerpoint/2010/main" val="104796603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noProof="0" dirty="0"/>
              <a:t>Profile Uses</a:t>
            </a:r>
          </a:p>
        </p:txBody>
      </p:sp>
      <p:sp>
        <p:nvSpPr>
          <p:cNvPr id="3" name="Content Placeholder 2"/>
          <p:cNvSpPr>
            <a:spLocks noGrp="1"/>
          </p:cNvSpPr>
          <p:nvPr>
            <p:ph idx="1"/>
          </p:nvPr>
        </p:nvSpPr>
        <p:spPr/>
        <p:txBody>
          <a:bodyPr/>
          <a:lstStyle/>
          <a:p>
            <a:pPr lvl="0"/>
            <a:r>
              <a:rPr lang="en-US" sz="3200" noProof="0" dirty="0"/>
              <a:t>Profiles are needed to</a:t>
            </a:r>
          </a:p>
          <a:p>
            <a:pPr lvl="1"/>
            <a:r>
              <a:rPr lang="en-US" sz="2800" noProof="0" dirty="0"/>
              <a:t>Define document and message boundaries</a:t>
            </a:r>
          </a:p>
          <a:p>
            <a:pPr lvl="1"/>
            <a:r>
              <a:rPr lang="en-US" sz="2800" dirty="0"/>
              <a:t>Define extensions</a:t>
            </a:r>
          </a:p>
          <a:p>
            <a:pPr lvl="1"/>
            <a:r>
              <a:rPr lang="en-US" sz="2800" noProof="0" dirty="0"/>
              <a:t>Set interoperability expectations in a particular context</a:t>
            </a:r>
          </a:p>
          <a:p>
            <a:pPr lvl="2"/>
            <a:r>
              <a:rPr lang="en-US" dirty="0"/>
              <a:t>National standards, types of care, business patterns</a:t>
            </a:r>
          </a:p>
          <a:p>
            <a:pPr lvl="1"/>
            <a:r>
              <a:rPr lang="en-US" sz="2800" noProof="0" dirty="0"/>
              <a:t>Publish clinical practice guidelines / detailed clinical models</a:t>
            </a:r>
          </a:p>
          <a:p>
            <a:pPr lvl="1"/>
            <a:r>
              <a:rPr lang="en-US" sz="2800" dirty="0"/>
              <a:t>Document system capabilities</a:t>
            </a:r>
            <a:endParaRPr lang="en-US" sz="2800" noProof="0"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99</a:t>
            </a:fld>
            <a:endParaRPr lang="en-CA" dirty="0"/>
          </a:p>
        </p:txBody>
      </p:sp>
    </p:spTree>
    <p:extLst>
      <p:ext uri="{BB962C8B-B14F-4D97-AF65-F5344CB8AC3E}">
        <p14:creationId xmlns:p14="http://schemas.microsoft.com/office/powerpoint/2010/main" val="895800395"/>
      </p:ext>
    </p:extLst>
  </p:cSld>
  <p:clrMapOvr>
    <a:masterClrMapping/>
  </p:clrMapOvr>
</p:sld>
</file>

<file path=ppt/theme/theme1.xml><?xml version="1.0" encoding="utf-8"?>
<a:theme xmlns:a="http://schemas.openxmlformats.org/drawingml/2006/main" name="Refined">
  <a:themeElements>
    <a:clrScheme name="Refined 6">
      <a:dk1>
        <a:srgbClr val="000000"/>
      </a:dk1>
      <a:lt1>
        <a:srgbClr val="FFFFFF"/>
      </a:lt1>
      <a:dk2>
        <a:srgbClr val="000000"/>
      </a:dk2>
      <a:lt2>
        <a:srgbClr val="C0C0C0"/>
      </a:lt2>
      <a:accent1>
        <a:srgbClr val="CC3300"/>
      </a:accent1>
      <a:accent2>
        <a:srgbClr val="666699"/>
      </a:accent2>
      <a:accent3>
        <a:srgbClr val="FFFFFF"/>
      </a:accent3>
      <a:accent4>
        <a:srgbClr val="000000"/>
      </a:accent4>
      <a:accent5>
        <a:srgbClr val="E2ADAA"/>
      </a:accent5>
      <a:accent6>
        <a:srgbClr val="5C5C8A"/>
      </a:accent6>
      <a:hlink>
        <a:srgbClr val="999900"/>
      </a:hlink>
      <a:folHlink>
        <a:srgbClr val="4D4D4D"/>
      </a:folHlink>
    </a:clrScheme>
    <a:fontScheme name="Refined">
      <a:majorFont>
        <a:latin typeface="Verdana"/>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Refined 1">
        <a:dk1>
          <a:srgbClr val="666633"/>
        </a:dk1>
        <a:lt1>
          <a:srgbClr val="FFFFFF"/>
        </a:lt1>
        <a:dk2>
          <a:srgbClr val="000000"/>
        </a:dk2>
        <a:lt2>
          <a:srgbClr val="FFFFFF"/>
        </a:lt2>
        <a:accent1>
          <a:srgbClr val="666699"/>
        </a:accent1>
        <a:accent2>
          <a:srgbClr val="990000"/>
        </a:accent2>
        <a:accent3>
          <a:srgbClr val="AAAAAA"/>
        </a:accent3>
        <a:accent4>
          <a:srgbClr val="DADADA"/>
        </a:accent4>
        <a:accent5>
          <a:srgbClr val="B8B8CA"/>
        </a:accent5>
        <a:accent6>
          <a:srgbClr val="8A0000"/>
        </a:accent6>
        <a:hlink>
          <a:srgbClr val="999900"/>
        </a:hlink>
        <a:folHlink>
          <a:srgbClr val="FFFFFF"/>
        </a:folHlink>
      </a:clrScheme>
      <a:clrMap bg1="dk2" tx1="lt1" bg2="dk1" tx2="lt2" accent1="accent1" accent2="accent2" accent3="accent3" accent4="accent4" accent5="accent5" accent6="accent6" hlink="hlink" folHlink="folHlink"/>
    </a:extraClrScheme>
    <a:extraClrScheme>
      <a:clrScheme name="Refined 2">
        <a:dk1>
          <a:srgbClr val="4D4D4D"/>
        </a:dk1>
        <a:lt1>
          <a:srgbClr val="FFFFFF"/>
        </a:lt1>
        <a:dk2>
          <a:srgbClr val="4A1102"/>
        </a:dk2>
        <a:lt2>
          <a:srgbClr val="FFFFFF"/>
        </a:lt2>
        <a:accent1>
          <a:srgbClr val="CC3300"/>
        </a:accent1>
        <a:accent2>
          <a:srgbClr val="666699"/>
        </a:accent2>
        <a:accent3>
          <a:srgbClr val="B1AAAA"/>
        </a:accent3>
        <a:accent4>
          <a:srgbClr val="DADADA"/>
        </a:accent4>
        <a:accent5>
          <a:srgbClr val="E2ADAA"/>
        </a:accent5>
        <a:accent6>
          <a:srgbClr val="5C5C8A"/>
        </a:accent6>
        <a:hlink>
          <a:srgbClr val="FF9900"/>
        </a:hlink>
        <a:folHlink>
          <a:srgbClr val="FFFFFF"/>
        </a:folHlink>
      </a:clrScheme>
      <a:clrMap bg1="dk2" tx1="lt1" bg2="dk1" tx2="lt2" accent1="accent1" accent2="accent2" accent3="accent3" accent4="accent4" accent5="accent5" accent6="accent6" hlink="hlink" folHlink="folHlink"/>
    </a:extraClrScheme>
    <a:extraClrScheme>
      <a:clrScheme name="Refined 3">
        <a:dk1>
          <a:srgbClr val="666699"/>
        </a:dk1>
        <a:lt1>
          <a:srgbClr val="FFFFFF"/>
        </a:lt1>
        <a:dk2>
          <a:srgbClr val="400040"/>
        </a:dk2>
        <a:lt2>
          <a:srgbClr val="FFFFFF"/>
        </a:lt2>
        <a:accent1>
          <a:srgbClr val="FFCC00"/>
        </a:accent1>
        <a:accent2>
          <a:srgbClr val="FF3300"/>
        </a:accent2>
        <a:accent3>
          <a:srgbClr val="AFAAAF"/>
        </a:accent3>
        <a:accent4>
          <a:srgbClr val="DADADA"/>
        </a:accent4>
        <a:accent5>
          <a:srgbClr val="FFE2AA"/>
        </a:accent5>
        <a:accent6>
          <a:srgbClr val="E72D00"/>
        </a:accent6>
        <a:hlink>
          <a:srgbClr val="CC9900"/>
        </a:hlink>
        <a:folHlink>
          <a:srgbClr val="CC3300"/>
        </a:folHlink>
      </a:clrScheme>
      <a:clrMap bg1="dk2" tx1="lt1" bg2="dk1" tx2="lt2" accent1="accent1" accent2="accent2" accent3="accent3" accent4="accent4" accent5="accent5" accent6="accent6" hlink="hlink" folHlink="folHlink"/>
    </a:extraClrScheme>
    <a:extraClrScheme>
      <a:clrScheme name="Refined 4">
        <a:dk1>
          <a:srgbClr val="4D4D4D"/>
        </a:dk1>
        <a:lt1>
          <a:srgbClr val="FFFFFF"/>
        </a:lt1>
        <a:dk2>
          <a:srgbClr val="006699"/>
        </a:dk2>
        <a:lt2>
          <a:srgbClr val="CCECFF"/>
        </a:lt2>
        <a:accent1>
          <a:srgbClr val="339966"/>
        </a:accent1>
        <a:accent2>
          <a:srgbClr val="3366FF"/>
        </a:accent2>
        <a:accent3>
          <a:srgbClr val="AAB8CA"/>
        </a:accent3>
        <a:accent4>
          <a:srgbClr val="DADADA"/>
        </a:accent4>
        <a:accent5>
          <a:srgbClr val="ADCAB8"/>
        </a:accent5>
        <a:accent6>
          <a:srgbClr val="2D5CE7"/>
        </a:accent6>
        <a:hlink>
          <a:srgbClr val="33CCFF"/>
        </a:hlink>
        <a:folHlink>
          <a:srgbClr val="FFFFFF"/>
        </a:folHlink>
      </a:clrScheme>
      <a:clrMap bg1="dk2" tx1="lt1" bg2="dk1" tx2="lt2" accent1="accent1" accent2="accent2" accent3="accent3" accent4="accent4" accent5="accent5" accent6="accent6" hlink="hlink" folHlink="folHlink"/>
    </a:extraClrScheme>
    <a:extraClrScheme>
      <a:clrScheme name="Refined 5">
        <a:dk1>
          <a:srgbClr val="000000"/>
        </a:dk1>
        <a:lt1>
          <a:srgbClr val="FFFFFF"/>
        </a:lt1>
        <a:dk2>
          <a:srgbClr val="CC0000"/>
        </a:dk2>
        <a:lt2>
          <a:srgbClr val="666699"/>
        </a:lt2>
        <a:accent1>
          <a:srgbClr val="FF6600"/>
        </a:accent1>
        <a:accent2>
          <a:srgbClr val="FF9933"/>
        </a:accent2>
        <a:accent3>
          <a:srgbClr val="FFFFFF"/>
        </a:accent3>
        <a:accent4>
          <a:srgbClr val="000000"/>
        </a:accent4>
        <a:accent5>
          <a:srgbClr val="FFB8AA"/>
        </a:accent5>
        <a:accent6>
          <a:srgbClr val="E78A2D"/>
        </a:accent6>
        <a:hlink>
          <a:srgbClr val="FFCC00"/>
        </a:hlink>
        <a:folHlink>
          <a:srgbClr val="333399"/>
        </a:folHlink>
      </a:clrScheme>
      <a:clrMap bg1="lt1" tx1="dk1" bg2="lt2" tx2="dk2" accent1="accent1" accent2="accent2" accent3="accent3" accent4="accent4" accent5="accent5" accent6="accent6" hlink="hlink" folHlink="folHlink"/>
    </a:extraClrScheme>
    <a:extraClrScheme>
      <a:clrScheme name="Refined 6">
        <a:dk1>
          <a:srgbClr val="000000"/>
        </a:dk1>
        <a:lt1>
          <a:srgbClr val="FFFFFF"/>
        </a:lt1>
        <a:dk2>
          <a:srgbClr val="000000"/>
        </a:dk2>
        <a:lt2>
          <a:srgbClr val="C0C0C0"/>
        </a:lt2>
        <a:accent1>
          <a:srgbClr val="CC3300"/>
        </a:accent1>
        <a:accent2>
          <a:srgbClr val="666699"/>
        </a:accent2>
        <a:accent3>
          <a:srgbClr val="FFFFFF"/>
        </a:accent3>
        <a:accent4>
          <a:srgbClr val="000000"/>
        </a:accent4>
        <a:accent5>
          <a:srgbClr val="E2ADAA"/>
        </a:accent5>
        <a:accent6>
          <a:srgbClr val="5C5C8A"/>
        </a:accent6>
        <a:hlink>
          <a:srgbClr val="999900"/>
        </a:hlink>
        <a:folHlink>
          <a:srgbClr val="4D4D4D"/>
        </a:folHlink>
      </a:clrScheme>
      <a:clrMap bg1="lt1" tx1="dk1" bg2="lt2" tx2="dk2" accent1="accent1" accent2="accent2" accent3="accent3" accent4="accent4" accent5="accent5" accent6="accent6" hlink="hlink" folHlink="folHlink"/>
    </a:extraClrScheme>
    <a:extraClrScheme>
      <a:clrScheme name="Refined 7">
        <a:dk1>
          <a:srgbClr val="000000"/>
        </a:dk1>
        <a:lt1>
          <a:srgbClr val="FFFFFF"/>
        </a:lt1>
        <a:dk2>
          <a:srgbClr val="000066"/>
        </a:dk2>
        <a:lt2>
          <a:srgbClr val="333399"/>
        </a:lt2>
        <a:accent1>
          <a:srgbClr val="3399FF"/>
        </a:accent1>
        <a:accent2>
          <a:srgbClr val="9999FF"/>
        </a:accent2>
        <a:accent3>
          <a:srgbClr val="FFFFFF"/>
        </a:accent3>
        <a:accent4>
          <a:srgbClr val="000000"/>
        </a:accent4>
        <a:accent5>
          <a:srgbClr val="ADCAFF"/>
        </a:accent5>
        <a:accent6>
          <a:srgbClr val="8A8AE7"/>
        </a:accent6>
        <a:hlink>
          <a:srgbClr val="00CCFF"/>
        </a:hlink>
        <a:folHlink>
          <a:srgbClr val="5F5F5F"/>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Ambassador HL7 Power Point Template 2012</Template>
  <TotalTime>19668</TotalTime>
  <Words>6920</Words>
  <Application>Microsoft Office PowerPoint</Application>
  <PresentationFormat>On-screen Show (4:3)</PresentationFormat>
  <Paragraphs>1294</Paragraphs>
  <Slides>133</Slides>
  <Notes>64</Notes>
  <HiddenSlides>7</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133</vt:i4>
      </vt:variant>
    </vt:vector>
  </HeadingPairs>
  <TitlesOfParts>
    <vt:vector size="145" baseType="lpstr">
      <vt:lpstr>ＭＳ Ｐゴシック</vt:lpstr>
      <vt:lpstr>Arial</vt:lpstr>
      <vt:lpstr>Calibri</vt:lpstr>
      <vt:lpstr>Consolas</vt:lpstr>
      <vt:lpstr>Courier New</vt:lpstr>
      <vt:lpstr>Franklin Gothic Book</vt:lpstr>
      <vt:lpstr>Souce Sans Pro</vt:lpstr>
      <vt:lpstr>Symbol</vt:lpstr>
      <vt:lpstr>Times New Roman</vt:lpstr>
      <vt:lpstr>Verdana</vt:lpstr>
      <vt:lpstr>Wingdings</vt:lpstr>
      <vt:lpstr>Refined</vt:lpstr>
      <vt:lpstr>FHIR Guided Hands-on for Payors</vt:lpstr>
      <vt:lpstr>Who am I?</vt:lpstr>
      <vt:lpstr>This presentation</vt:lpstr>
      <vt:lpstr>Attendees</vt:lpstr>
      <vt:lpstr>Tutorial Objectives</vt:lpstr>
      <vt:lpstr>Level Setting</vt:lpstr>
      <vt:lpstr>Agenda</vt:lpstr>
      <vt:lpstr>What is FHIR?</vt:lpstr>
      <vt:lpstr>The acronym</vt:lpstr>
      <vt:lpstr>FHIR – Key differences</vt:lpstr>
      <vt:lpstr>Implementer Focus</vt:lpstr>
      <vt:lpstr>Support “Common” Scenarios</vt:lpstr>
      <vt:lpstr>Example – ISO AD type</vt:lpstr>
      <vt:lpstr>Example – FHIR Address</vt:lpstr>
      <vt:lpstr>Won’t extensions break interoperability?</vt:lpstr>
      <vt:lpstr>Web technologies</vt:lpstr>
      <vt:lpstr>Human Readable</vt:lpstr>
      <vt:lpstr>Freely available</vt:lpstr>
      <vt:lpstr>Paradigms</vt:lpstr>
      <vt:lpstr>Review</vt:lpstr>
      <vt:lpstr>FHIR Resources</vt:lpstr>
      <vt:lpstr>FHIR solutions</vt:lpstr>
      <vt:lpstr>Resources</vt:lpstr>
      <vt:lpstr>What’s a Resource?</vt:lpstr>
      <vt:lpstr>Structure of a Resource</vt:lpstr>
      <vt:lpstr>PowerPoint Presentation</vt:lpstr>
      <vt:lpstr>Network</vt:lpstr>
      <vt:lpstr>Browsing the site</vt:lpstr>
      <vt:lpstr> Browsing the site</vt:lpstr>
      <vt:lpstr>The FHIR distribution</vt:lpstr>
      <vt:lpstr>STU 3 Resource List</vt:lpstr>
      <vt:lpstr>STU 3 Resource List</vt:lpstr>
      <vt:lpstr>Resource Definitions</vt:lpstr>
      <vt:lpstr>Resource Definitions</vt:lpstr>
      <vt:lpstr>Resource Definitions</vt:lpstr>
      <vt:lpstr>Resource Definitions</vt:lpstr>
      <vt:lpstr>What Paradigm</vt:lpstr>
      <vt:lpstr>Paradigms</vt:lpstr>
      <vt:lpstr>REST</vt:lpstr>
      <vt:lpstr>FHIR Resource URLs</vt:lpstr>
      <vt:lpstr>When to use REST?</vt:lpstr>
      <vt:lpstr>When to avoid REST?</vt:lpstr>
      <vt:lpstr>Documents</vt:lpstr>
      <vt:lpstr>Documents – are bundles</vt:lpstr>
      <vt:lpstr>When to use Documents?</vt:lpstr>
      <vt:lpstr>When to avoid Documents?</vt:lpstr>
      <vt:lpstr>Messages</vt:lpstr>
      <vt:lpstr>Messages – are bundles</vt:lpstr>
      <vt:lpstr>When to use Messaging?</vt:lpstr>
      <vt:lpstr>When to avoid Messaging?</vt:lpstr>
      <vt:lpstr>Service Oriented Architecture (SOA)</vt:lpstr>
      <vt:lpstr>Example services</vt:lpstr>
      <vt:lpstr>When to use Services?</vt:lpstr>
      <vt:lpstr>When not to use services?</vt:lpstr>
      <vt:lpstr>Paradigm guidance</vt:lpstr>
      <vt:lpstr>Combining paradigms</vt:lpstr>
      <vt:lpstr>Caveats with combining paradigms</vt:lpstr>
      <vt:lpstr>Apply it</vt:lpstr>
      <vt:lpstr>Discussion</vt:lpstr>
      <vt:lpstr>Querying FHIR</vt:lpstr>
      <vt:lpstr>Getting “all” patients</vt:lpstr>
      <vt:lpstr>Search (patient)</vt:lpstr>
      <vt:lpstr>Combining parameters</vt:lpstr>
      <vt:lpstr>Search (patient)</vt:lpstr>
      <vt:lpstr>Parameter types</vt:lpstr>
      <vt:lpstr>Parameter types (cont’d)</vt:lpstr>
      <vt:lpstr>Parameter types (cont’d)</vt:lpstr>
      <vt:lpstr>Ok I get it…or not?</vt:lpstr>
      <vt:lpstr>Chained searches</vt:lpstr>
      <vt:lpstr>2 queries in 1</vt:lpstr>
      <vt:lpstr>More optimizations</vt:lpstr>
      <vt:lpstr>Reverse Include</vt:lpstr>
      <vt:lpstr>Composites</vt:lpstr>
      <vt:lpstr>Extension parameters</vt:lpstr>
      <vt:lpstr>Sorting</vt:lpstr>
      <vt:lpstr>Paging</vt:lpstr>
      <vt:lpstr>Summary</vt:lpstr>
      <vt:lpstr>Compartments</vt:lpstr>
      <vt:lpstr>Query by Tag</vt:lpstr>
      <vt:lpstr>Get vs. Post</vt:lpstr>
      <vt:lpstr>Query interoperability</vt:lpstr>
      <vt:lpstr>Exercise #5</vt:lpstr>
      <vt:lpstr>Answer FHIR questions</vt:lpstr>
      <vt:lpstr>FHIR Implementation Supports</vt:lpstr>
      <vt:lpstr>The spec itself</vt:lpstr>
      <vt:lpstr>Resources for developers</vt:lpstr>
      <vt:lpstr>Other tools</vt:lpstr>
      <vt:lpstr>Reference implementations</vt:lpstr>
      <vt:lpstr>C# reference implementation</vt:lpstr>
      <vt:lpstr>A FHIR Resource in C#</vt:lpstr>
      <vt:lpstr>Primitives are not really primitive…</vt:lpstr>
      <vt:lpstr>Parsing/Serializing using C#</vt:lpstr>
      <vt:lpstr>Parsing/Serializing using Java</vt:lpstr>
      <vt:lpstr>Using FHIR Client in C#</vt:lpstr>
      <vt:lpstr>Using FHIR Client in Java</vt:lpstr>
      <vt:lpstr>Profiled FHIR</vt:lpstr>
      <vt:lpstr>Profile-less FHIR</vt:lpstr>
      <vt:lpstr>The need for Profiles</vt:lpstr>
      <vt:lpstr>Profile Uses</vt:lpstr>
      <vt:lpstr>Profiled Observation (Blood Pressure)</vt:lpstr>
      <vt:lpstr>Profiling a resource</vt:lpstr>
      <vt:lpstr>FHIR Architecture Approaches</vt:lpstr>
      <vt:lpstr>Some possible uses</vt:lpstr>
      <vt:lpstr>Repository model</vt:lpstr>
      <vt:lpstr>Beyond exchange</vt:lpstr>
      <vt:lpstr>Overview of a server</vt:lpstr>
      <vt:lpstr>From wire to store</vt:lpstr>
      <vt:lpstr>SMART on FHIR</vt:lpstr>
      <vt:lpstr>CDS Hooks</vt:lpstr>
      <vt:lpstr>Architectures</vt:lpstr>
      <vt:lpstr>Bottom Line</vt:lpstr>
      <vt:lpstr>FHIR Features</vt:lpstr>
      <vt:lpstr>Narrative</vt:lpstr>
      <vt:lpstr>Extensions</vt:lpstr>
      <vt:lpstr>Versions</vt:lpstr>
      <vt:lpstr>Tags</vt:lpstr>
      <vt:lpstr>Syntaxes</vt:lpstr>
      <vt:lpstr>Digital signatures</vt:lpstr>
      <vt:lpstr>Conformance Resources</vt:lpstr>
      <vt:lpstr>Bundles</vt:lpstr>
      <vt:lpstr>What now?</vt:lpstr>
      <vt:lpstr>Dealing with STU</vt:lpstr>
      <vt:lpstr>STU Strategies</vt:lpstr>
      <vt:lpstr>Estimating</vt:lpstr>
      <vt:lpstr>Skill requirements</vt:lpstr>
      <vt:lpstr>Considerations</vt:lpstr>
      <vt:lpstr>Time-points for  re-evaluation</vt:lpstr>
      <vt:lpstr>Resources wiki.hl7.org/?title=FHIR</vt:lpstr>
      <vt:lpstr>Next Steps for you</vt:lpstr>
      <vt:lpstr>Education opportunities</vt:lpstr>
      <vt:lpstr>International HL7 FHIR Developer Days November 15-17, 2017 in Amsterdam</vt:lpstr>
      <vt:lpstr>PowerPoint Presentation</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FHIR Webinar</dc:title>
  <dc:creator>Grahame</dc:creator>
  <cp:lastModifiedBy>Lloyd McKenzie</cp:lastModifiedBy>
  <cp:revision>382</cp:revision>
  <dcterms:created xsi:type="dcterms:W3CDTF">2012-12-03T20:41:34Z</dcterms:created>
  <dcterms:modified xsi:type="dcterms:W3CDTF">2017-10-12T01:52:39Z</dcterms:modified>
</cp:coreProperties>
</file>